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67" r:id="rId4"/>
    <p:sldId id="269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</p:sldIdLst>
  <p:sldSz cx="18288000" cy="10287000"/>
  <p:notesSz cx="6858000" cy="9144000"/>
  <p:embeddedFontLs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Roboto Bold" panose="020B0604020202020204" charset="0"/>
      <p:bold r:id="rId44"/>
    </p:embeddedFont>
    <p:embeddedFont>
      <p:font typeface="Roboto Condensed Bold" panose="020B0604020202020204" charset="0"/>
      <p:bold r:id="rId45"/>
    </p:embeddedFont>
    <p:embeddedFont>
      <p:font typeface="Roboto Condensed Heavy" panose="020B0604020202020204" charset="0"/>
      <p:regular r:id="rId46"/>
    </p:embeddedFont>
    <p:embeddedFont>
      <p:font typeface="Roboto Condensed Ultra-Bold" panose="020B0604020202020204" charset="0"/>
      <p:regular r:id="rId47"/>
    </p:embeddedFont>
    <p:embeddedFont>
      <p:font typeface="Roboto Heavy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1" autoAdjust="0"/>
    <p:restoredTop sz="94622" autoAdjust="0"/>
  </p:normalViewPr>
  <p:slideViewPr>
    <p:cSldViewPr>
      <p:cViewPr varScale="1">
        <p:scale>
          <a:sx n="55" d="100"/>
          <a:sy n="55" d="100"/>
        </p:scale>
        <p:origin x="35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EEF0C-5FCA-480A-A2E2-9E18D0447471}" type="datetimeFigureOut">
              <a:rPr lang="en-BE" smtClean="0"/>
              <a:t>03/27/2025</a:t>
            </a:fld>
            <a:endParaRPr lang="en-B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B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B299-7207-479D-8E3D-A5AEBF9940E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6481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82770" y="6810780"/>
            <a:ext cx="2205252" cy="265176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0003" y="878610"/>
            <a:ext cx="2174698" cy="7759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15084" y="2530600"/>
            <a:ext cx="550672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1"/>
            <a:ext cx="128016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86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3881" y="471653"/>
            <a:ext cx="1862606" cy="70182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3508" y="474978"/>
            <a:ext cx="11096496" cy="615553"/>
          </a:xfrm>
        </p:spPr>
        <p:txBody>
          <a:bodyPr lIns="0" tIns="0" rIns="0" bIns="0"/>
          <a:lstStyle>
            <a:lvl1pPr>
              <a:defRPr sz="40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4383" y="2634994"/>
            <a:ext cx="7697470" cy="430887"/>
          </a:xfrm>
        </p:spPr>
        <p:txBody>
          <a:bodyPr lIns="0" tIns="0" rIns="0" bIns="0"/>
          <a:lstStyle>
            <a:lvl1pPr>
              <a:defRPr sz="28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590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3508" y="474978"/>
            <a:ext cx="11096496" cy="615553"/>
          </a:xfrm>
        </p:spPr>
        <p:txBody>
          <a:bodyPr lIns="0" tIns="0" rIns="0" bIns="0"/>
          <a:lstStyle>
            <a:lvl1pPr>
              <a:defRPr sz="40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06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3880" y="471652"/>
            <a:ext cx="1845280" cy="65850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846" y="396347"/>
            <a:ext cx="2099960" cy="83273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3508" y="474978"/>
            <a:ext cx="11096496" cy="615553"/>
          </a:xfrm>
        </p:spPr>
        <p:txBody>
          <a:bodyPr lIns="0" tIns="0" rIns="0" bIns="0"/>
          <a:lstStyle>
            <a:lvl1pPr>
              <a:defRPr sz="40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580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3881" y="471653"/>
            <a:ext cx="1862606" cy="70182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68539" y="1"/>
            <a:ext cx="9919462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55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803880" y="471652"/>
            <a:ext cx="1845280" cy="65850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3508" y="474978"/>
            <a:ext cx="110964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4383" y="2634994"/>
            <a:ext cx="769747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C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1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09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14400">
        <a:defRPr>
          <a:latin typeface="+mn-lt"/>
          <a:ea typeface="+mn-ea"/>
          <a:cs typeface="+mn-cs"/>
        </a:defRPr>
      </a:lvl2pPr>
      <a:lvl3pPr marL="1828800">
        <a:defRPr>
          <a:latin typeface="+mn-lt"/>
          <a:ea typeface="+mn-ea"/>
          <a:cs typeface="+mn-cs"/>
        </a:defRPr>
      </a:lvl3pPr>
      <a:lvl4pPr marL="2743200">
        <a:defRPr>
          <a:latin typeface="+mn-lt"/>
          <a:ea typeface="+mn-ea"/>
          <a:cs typeface="+mn-cs"/>
        </a:defRPr>
      </a:lvl4pPr>
      <a:lvl5pPr marL="3657600">
        <a:defRPr>
          <a:latin typeface="+mn-lt"/>
          <a:ea typeface="+mn-ea"/>
          <a:cs typeface="+mn-cs"/>
        </a:defRPr>
      </a:lvl5pPr>
      <a:lvl6pPr marL="4572000">
        <a:defRPr>
          <a:latin typeface="+mn-lt"/>
          <a:ea typeface="+mn-ea"/>
          <a:cs typeface="+mn-cs"/>
        </a:defRPr>
      </a:lvl6pPr>
      <a:lvl7pPr marL="5486400">
        <a:defRPr>
          <a:latin typeface="+mn-lt"/>
          <a:ea typeface="+mn-ea"/>
          <a:cs typeface="+mn-cs"/>
        </a:defRPr>
      </a:lvl7pPr>
      <a:lvl8pPr marL="6400800">
        <a:defRPr>
          <a:latin typeface="+mn-lt"/>
          <a:ea typeface="+mn-ea"/>
          <a:cs typeface="+mn-cs"/>
        </a:defRPr>
      </a:lvl8pPr>
      <a:lvl9pPr marL="7315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14400">
        <a:defRPr>
          <a:latin typeface="+mn-lt"/>
          <a:ea typeface="+mn-ea"/>
          <a:cs typeface="+mn-cs"/>
        </a:defRPr>
      </a:lvl2pPr>
      <a:lvl3pPr marL="1828800">
        <a:defRPr>
          <a:latin typeface="+mn-lt"/>
          <a:ea typeface="+mn-ea"/>
          <a:cs typeface="+mn-cs"/>
        </a:defRPr>
      </a:lvl3pPr>
      <a:lvl4pPr marL="2743200">
        <a:defRPr>
          <a:latin typeface="+mn-lt"/>
          <a:ea typeface="+mn-ea"/>
          <a:cs typeface="+mn-cs"/>
        </a:defRPr>
      </a:lvl4pPr>
      <a:lvl5pPr marL="3657600">
        <a:defRPr>
          <a:latin typeface="+mn-lt"/>
          <a:ea typeface="+mn-ea"/>
          <a:cs typeface="+mn-cs"/>
        </a:defRPr>
      </a:lvl5pPr>
      <a:lvl6pPr marL="4572000">
        <a:defRPr>
          <a:latin typeface="+mn-lt"/>
          <a:ea typeface="+mn-ea"/>
          <a:cs typeface="+mn-cs"/>
        </a:defRPr>
      </a:lvl6pPr>
      <a:lvl7pPr marL="5486400">
        <a:defRPr>
          <a:latin typeface="+mn-lt"/>
          <a:ea typeface="+mn-ea"/>
          <a:cs typeface="+mn-cs"/>
        </a:defRPr>
      </a:lvl7pPr>
      <a:lvl8pPr marL="6400800">
        <a:defRPr>
          <a:latin typeface="+mn-lt"/>
          <a:ea typeface="+mn-ea"/>
          <a:cs typeface="+mn-cs"/>
        </a:defRPr>
      </a:lvl8pPr>
      <a:lvl9pPr marL="7315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hyperlink" Target="mailto:josef.tlusty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-310686" y="5715961"/>
            <a:ext cx="18904809" cy="2067348"/>
            <a:chOff x="0" y="0"/>
            <a:chExt cx="5511587" cy="6027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11587" cy="602723"/>
            </a:xfrm>
            <a:custGeom>
              <a:avLst/>
              <a:gdLst/>
              <a:ahLst/>
              <a:cxnLst/>
              <a:rect l="l" t="t" r="r" b="b"/>
              <a:pathLst>
                <a:path w="5511587" h="602723">
                  <a:moveTo>
                    <a:pt x="0" y="0"/>
                  </a:moveTo>
                  <a:lnTo>
                    <a:pt x="5511587" y="0"/>
                  </a:lnTo>
                  <a:lnTo>
                    <a:pt x="5511587" y="602723"/>
                  </a:lnTo>
                  <a:lnTo>
                    <a:pt x="0" y="602723"/>
                  </a:lnTo>
                  <a:close/>
                </a:path>
              </a:pathLst>
            </a:custGeom>
            <a:solidFill>
              <a:srgbClr val="E66A1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11587" cy="640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66531" y="7595724"/>
            <a:ext cx="18754531" cy="2952640"/>
            <a:chOff x="0" y="0"/>
            <a:chExt cx="2778449" cy="4374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8449" cy="437428"/>
            </a:xfrm>
            <a:custGeom>
              <a:avLst/>
              <a:gdLst/>
              <a:ahLst/>
              <a:cxnLst/>
              <a:rect l="l" t="t" r="r" b="b"/>
              <a:pathLst>
                <a:path w="2778449" h="437428">
                  <a:moveTo>
                    <a:pt x="0" y="0"/>
                  </a:moveTo>
                  <a:lnTo>
                    <a:pt x="2778449" y="0"/>
                  </a:lnTo>
                  <a:lnTo>
                    <a:pt x="2778449" y="437428"/>
                  </a:lnTo>
                  <a:lnTo>
                    <a:pt x="0" y="437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8449" cy="47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326432" y="3712199"/>
            <a:ext cx="5413330" cy="3893051"/>
          </a:xfrm>
          <a:custGeom>
            <a:avLst/>
            <a:gdLst/>
            <a:ahLst/>
            <a:cxnLst/>
            <a:rect l="l" t="t" r="r" b="b"/>
            <a:pathLst>
              <a:path w="5413330" h="3893051">
                <a:moveTo>
                  <a:pt x="0" y="0"/>
                </a:moveTo>
                <a:lnTo>
                  <a:pt x="5413330" y="0"/>
                </a:lnTo>
                <a:lnTo>
                  <a:pt x="5413330" y="3893050"/>
                </a:lnTo>
                <a:lnTo>
                  <a:pt x="0" y="389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3" b="-18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Freeform 10"/>
          <p:cNvSpPr/>
          <p:nvPr/>
        </p:nvSpPr>
        <p:spPr>
          <a:xfrm>
            <a:off x="650448" y="8100657"/>
            <a:ext cx="2322942" cy="696883"/>
          </a:xfrm>
          <a:custGeom>
            <a:avLst/>
            <a:gdLst/>
            <a:ahLst/>
            <a:cxnLst/>
            <a:rect l="l" t="t" r="r" b="b"/>
            <a:pathLst>
              <a:path w="2322942" h="696883">
                <a:moveTo>
                  <a:pt x="0" y="0"/>
                </a:moveTo>
                <a:lnTo>
                  <a:pt x="2322943" y="0"/>
                </a:lnTo>
                <a:lnTo>
                  <a:pt x="2322943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1" name="Freeform 11"/>
          <p:cNvSpPr/>
          <p:nvPr/>
        </p:nvSpPr>
        <p:spPr>
          <a:xfrm>
            <a:off x="3738861" y="8022709"/>
            <a:ext cx="1511865" cy="774831"/>
          </a:xfrm>
          <a:custGeom>
            <a:avLst/>
            <a:gdLst/>
            <a:ahLst/>
            <a:cxnLst/>
            <a:rect l="l" t="t" r="r" b="b"/>
            <a:pathLst>
              <a:path w="1511865" h="774831">
                <a:moveTo>
                  <a:pt x="0" y="0"/>
                </a:moveTo>
                <a:lnTo>
                  <a:pt x="1511865" y="0"/>
                </a:lnTo>
                <a:lnTo>
                  <a:pt x="1511865" y="774831"/>
                </a:lnTo>
                <a:lnTo>
                  <a:pt x="0" y="774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2" name="Freeform 12"/>
          <p:cNvSpPr/>
          <p:nvPr/>
        </p:nvSpPr>
        <p:spPr>
          <a:xfrm>
            <a:off x="8539835" y="8100657"/>
            <a:ext cx="2039334" cy="696883"/>
          </a:xfrm>
          <a:custGeom>
            <a:avLst/>
            <a:gdLst/>
            <a:ahLst/>
            <a:cxnLst/>
            <a:rect l="l" t="t" r="r" b="b"/>
            <a:pathLst>
              <a:path w="2039334" h="696883">
                <a:moveTo>
                  <a:pt x="0" y="0"/>
                </a:moveTo>
                <a:lnTo>
                  <a:pt x="2039334" y="0"/>
                </a:lnTo>
                <a:lnTo>
                  <a:pt x="2039334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22" r="-3885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3" name="Freeform 13"/>
          <p:cNvSpPr/>
          <p:nvPr/>
        </p:nvSpPr>
        <p:spPr>
          <a:xfrm>
            <a:off x="11344639" y="8013166"/>
            <a:ext cx="1149225" cy="774831"/>
          </a:xfrm>
          <a:custGeom>
            <a:avLst/>
            <a:gdLst/>
            <a:ahLst/>
            <a:cxnLst/>
            <a:rect l="l" t="t" r="r" b="b"/>
            <a:pathLst>
              <a:path w="1149225" h="774831">
                <a:moveTo>
                  <a:pt x="0" y="0"/>
                </a:moveTo>
                <a:lnTo>
                  <a:pt x="1149225" y="0"/>
                </a:lnTo>
                <a:lnTo>
                  <a:pt x="1149225" y="774831"/>
                </a:lnTo>
                <a:lnTo>
                  <a:pt x="0" y="77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963" t="-10483" r="-5963" b="-1127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4" name="Freeform 14"/>
          <p:cNvSpPr/>
          <p:nvPr/>
        </p:nvSpPr>
        <p:spPr>
          <a:xfrm>
            <a:off x="6016196" y="8100657"/>
            <a:ext cx="1758170" cy="696883"/>
          </a:xfrm>
          <a:custGeom>
            <a:avLst/>
            <a:gdLst/>
            <a:ahLst/>
            <a:cxnLst/>
            <a:rect l="l" t="t" r="r" b="b"/>
            <a:pathLst>
              <a:path w="1758170" h="696883">
                <a:moveTo>
                  <a:pt x="0" y="0"/>
                </a:moveTo>
                <a:lnTo>
                  <a:pt x="1758170" y="0"/>
                </a:lnTo>
                <a:lnTo>
                  <a:pt x="1758170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AutoShape 15"/>
          <p:cNvSpPr/>
          <p:nvPr/>
        </p:nvSpPr>
        <p:spPr>
          <a:xfrm>
            <a:off x="13278384" y="8022709"/>
            <a:ext cx="0" cy="793918"/>
          </a:xfrm>
          <a:prstGeom prst="line">
            <a:avLst/>
          </a:prstGeom>
          <a:ln w="38100" cap="flat">
            <a:solidFill>
              <a:srgbClr val="E66A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>
            <a:off x="14062903" y="8022709"/>
            <a:ext cx="3826213" cy="802009"/>
          </a:xfrm>
          <a:custGeom>
            <a:avLst/>
            <a:gdLst/>
            <a:ahLst/>
            <a:cxnLst/>
            <a:rect l="l" t="t" r="r" b="b"/>
            <a:pathLst>
              <a:path w="3826213" h="802009">
                <a:moveTo>
                  <a:pt x="0" y="0"/>
                </a:moveTo>
                <a:lnTo>
                  <a:pt x="3826213" y="0"/>
                </a:lnTo>
                <a:lnTo>
                  <a:pt x="3826213" y="802009"/>
                </a:lnTo>
                <a:lnTo>
                  <a:pt x="0" y="802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948" b="-594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TextBox 17"/>
          <p:cNvSpPr txBox="1"/>
          <p:nvPr/>
        </p:nvSpPr>
        <p:spPr>
          <a:xfrm>
            <a:off x="12336824" y="6096433"/>
            <a:ext cx="3818158" cy="108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2"/>
              </a:lnSpc>
            </a:pPr>
            <a:r>
              <a:rPr lang="en-US" sz="3501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PRAHA</a:t>
            </a:r>
          </a:p>
          <a:p>
            <a:pPr marL="0" lvl="0" indent="0" algn="just">
              <a:lnSpc>
                <a:spcPts val="4202"/>
              </a:lnSpc>
            </a:pPr>
            <a:r>
              <a:rPr lang="en-US" sz="3501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20. BŘEZNA 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6061" y="5930970"/>
            <a:ext cx="13186681" cy="13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0800"/>
              </a:lnSpc>
            </a:pPr>
            <a:r>
              <a:rPr lang="en-US" sz="9000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UIPI RENOVATION TOUR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521105" y="-17785003"/>
            <a:ext cx="19772062" cy="21026243"/>
            <a:chOff x="0" y="0"/>
            <a:chExt cx="26362750" cy="28034991"/>
          </a:xfrm>
        </p:grpSpPr>
        <p:sp>
          <p:nvSpPr>
            <p:cNvPr id="20" name="Freeform 20"/>
            <p:cNvSpPr/>
            <p:nvPr/>
          </p:nvSpPr>
          <p:spPr>
            <a:xfrm rot="5400000">
              <a:off x="0" y="1962721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69" y="0"/>
                  </a:lnTo>
                  <a:lnTo>
                    <a:pt x="26072269" y="26072270"/>
                  </a:lnTo>
                  <a:lnTo>
                    <a:pt x="0" y="26072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1" name="Freeform 21"/>
            <p:cNvSpPr/>
            <p:nvPr/>
          </p:nvSpPr>
          <p:spPr>
            <a:xfrm rot="5400000">
              <a:off x="0" y="1594104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69" y="0"/>
                  </a:lnTo>
                  <a:lnTo>
                    <a:pt x="26072269" y="26072269"/>
                  </a:lnTo>
                  <a:lnTo>
                    <a:pt x="0" y="2607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280559" y="820468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70" y="0"/>
                  </a:lnTo>
                  <a:lnTo>
                    <a:pt x="26072270" y="26072270"/>
                  </a:lnTo>
                  <a:lnTo>
                    <a:pt x="0" y="26072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3" name="Freeform 23"/>
            <p:cNvSpPr/>
            <p:nvPr/>
          </p:nvSpPr>
          <p:spPr>
            <a:xfrm rot="5400000">
              <a:off x="290480" y="0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70" y="0"/>
                  </a:lnTo>
                  <a:lnTo>
                    <a:pt x="26072270" y="26072269"/>
                  </a:lnTo>
                  <a:lnTo>
                    <a:pt x="0" y="2607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50448" y="490537"/>
            <a:ext cx="1691203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000"/>
              </a:lnSpc>
            </a:pPr>
            <a:r>
              <a:rPr lang="en-US" sz="7500" b="1">
                <a:solidFill>
                  <a:srgbClr val="E66A18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CZECH</a:t>
            </a:r>
            <a:r>
              <a:rPr lang="en-US" sz="7500" b="1">
                <a:solidFill>
                  <a:srgbClr val="000000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 PROPERTY OWNERS </a:t>
            </a:r>
            <a:r>
              <a:rPr lang="en-US" sz="7500" b="1">
                <a:solidFill>
                  <a:srgbClr val="E66A18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ON BOARD!</a:t>
            </a:r>
          </a:p>
        </p:txBody>
      </p:sp>
      <p:sp>
        <p:nvSpPr>
          <p:cNvPr id="25" name="Freeform 25"/>
          <p:cNvSpPr/>
          <p:nvPr/>
        </p:nvSpPr>
        <p:spPr>
          <a:xfrm>
            <a:off x="-3437228" y="-142752"/>
            <a:ext cx="5413330" cy="3893051"/>
          </a:xfrm>
          <a:custGeom>
            <a:avLst/>
            <a:gdLst/>
            <a:ahLst/>
            <a:cxnLst/>
            <a:rect l="l" t="t" r="r" b="b"/>
            <a:pathLst>
              <a:path w="5413330" h="3893051">
                <a:moveTo>
                  <a:pt x="0" y="0"/>
                </a:moveTo>
                <a:lnTo>
                  <a:pt x="5413330" y="0"/>
                </a:lnTo>
                <a:lnTo>
                  <a:pt x="5413330" y="3893051"/>
                </a:lnTo>
                <a:lnTo>
                  <a:pt x="0" y="389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3" b="-18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6" name="TextBox 26"/>
          <p:cNvSpPr txBox="1"/>
          <p:nvPr/>
        </p:nvSpPr>
        <p:spPr>
          <a:xfrm>
            <a:off x="650448" y="9091418"/>
            <a:ext cx="17536840" cy="63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Spolufinancováno Evropskou unií. Názory a stanoviska uvedená v tomto dokumentu jsou výhradně názory autora(ů) a nemusí nutně odrážet názory Evropské unie nebo Evropské výkonné agentury pro klima, infrastrukturu a životní prostředí (CINEA). Evropská unie ani poskytovatel grantu za ně nenesou odpovědnost.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67408" y="495300"/>
            <a:ext cx="2219299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02260">
              <a:spcBef>
                <a:spcPts val="210"/>
              </a:spcBef>
            </a:pPr>
            <a:r>
              <a:rPr spc="-20" dirty="0"/>
              <a:t>Byty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Karmelitské</a:t>
            </a:r>
            <a:r>
              <a:rPr spc="-170" dirty="0"/>
              <a:t> </a:t>
            </a:r>
            <a:r>
              <a:rPr spc="-90" dirty="0"/>
              <a:t>ulici</a:t>
            </a:r>
            <a:r>
              <a:rPr spc="-160" dirty="0"/>
              <a:t> v</a:t>
            </a:r>
            <a:r>
              <a:rPr spc="-150" dirty="0"/>
              <a:t> </a:t>
            </a:r>
            <a:r>
              <a:rPr dirty="0"/>
              <a:t>Praze</a:t>
            </a:r>
            <a:r>
              <a:rPr spc="-200" dirty="0"/>
              <a:t> </a:t>
            </a:r>
            <a:r>
              <a:rPr dirty="0"/>
              <a:t>-</a:t>
            </a:r>
            <a:r>
              <a:rPr spc="-160" dirty="0"/>
              <a:t> </a:t>
            </a:r>
            <a:r>
              <a:rPr spc="-80" dirty="0"/>
              <a:t>umístění</a:t>
            </a:r>
            <a:r>
              <a:rPr spc="-160" dirty="0"/>
              <a:t> </a:t>
            </a:r>
            <a:r>
              <a:rPr spc="-20" dirty="0"/>
              <a:t>budovy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249" y="5936595"/>
            <a:ext cx="6000190" cy="36602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968" y="1604262"/>
            <a:ext cx="5998716" cy="36291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16952" y="1602994"/>
            <a:ext cx="10023348" cy="79938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3880" y="471652"/>
            <a:ext cx="1845280" cy="6585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4739" y="4578665"/>
            <a:ext cx="8124774" cy="5052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846" y="396347"/>
            <a:ext cx="2099960" cy="8327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938" y="1674653"/>
            <a:ext cx="4024040" cy="256968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7174" y="4605239"/>
            <a:ext cx="7322628" cy="5198718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0C7E723A-F884-2E1A-D82E-DB6CC32B6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02260">
              <a:spcBef>
                <a:spcPts val="210"/>
              </a:spcBef>
            </a:pPr>
            <a:r>
              <a:rPr spc="-20" dirty="0"/>
              <a:t>Byty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Karmelitské</a:t>
            </a:r>
            <a:r>
              <a:rPr spc="-170" dirty="0"/>
              <a:t> </a:t>
            </a:r>
            <a:r>
              <a:rPr spc="-90" dirty="0"/>
              <a:t>ulici</a:t>
            </a:r>
            <a:r>
              <a:rPr spc="-160" dirty="0"/>
              <a:t> v</a:t>
            </a:r>
            <a:r>
              <a:rPr spc="-150" dirty="0"/>
              <a:t> </a:t>
            </a:r>
            <a:r>
              <a:rPr dirty="0"/>
              <a:t>Praze</a:t>
            </a:r>
            <a:r>
              <a:rPr spc="-200" dirty="0"/>
              <a:t> </a:t>
            </a:r>
            <a:r>
              <a:rPr dirty="0"/>
              <a:t>-</a:t>
            </a:r>
            <a:r>
              <a:rPr spc="-160" dirty="0"/>
              <a:t> </a:t>
            </a:r>
            <a:r>
              <a:rPr spc="-80" dirty="0"/>
              <a:t>umístění</a:t>
            </a:r>
            <a:r>
              <a:rPr spc="-160" dirty="0"/>
              <a:t> </a:t>
            </a:r>
            <a:r>
              <a:rPr spc="-20" dirty="0"/>
              <a:t>budovy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93707" y="1930059"/>
            <a:ext cx="8660130" cy="77603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148" y="1997664"/>
            <a:ext cx="8314864" cy="7310876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3D1FF243-EDCE-6392-1C7D-D1AE6C49F8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02260">
              <a:spcBef>
                <a:spcPts val="210"/>
              </a:spcBef>
            </a:pPr>
            <a:r>
              <a:rPr spc="-20" dirty="0"/>
              <a:t>Byty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Karmelitské</a:t>
            </a:r>
            <a:r>
              <a:rPr spc="-170" dirty="0"/>
              <a:t> </a:t>
            </a:r>
            <a:r>
              <a:rPr spc="-90" dirty="0"/>
              <a:t>ulici</a:t>
            </a:r>
            <a:r>
              <a:rPr spc="-160" dirty="0"/>
              <a:t> v</a:t>
            </a:r>
            <a:r>
              <a:rPr spc="-150" dirty="0"/>
              <a:t> </a:t>
            </a:r>
            <a:r>
              <a:rPr dirty="0"/>
              <a:t>Praze</a:t>
            </a:r>
            <a:r>
              <a:rPr spc="-200" dirty="0"/>
              <a:t> </a:t>
            </a:r>
            <a:r>
              <a:rPr dirty="0"/>
              <a:t>-</a:t>
            </a:r>
            <a:r>
              <a:rPr spc="-160" dirty="0"/>
              <a:t> </a:t>
            </a:r>
            <a:r>
              <a:rPr spc="-80" dirty="0"/>
              <a:t>umístění</a:t>
            </a:r>
            <a:r>
              <a:rPr spc="-160" dirty="0"/>
              <a:t> </a:t>
            </a:r>
            <a:r>
              <a:rPr spc="-20" dirty="0"/>
              <a:t>budovy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2754" y="1837251"/>
            <a:ext cx="12463388" cy="7978946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7423D8D-379A-5DE2-93C9-CC1200770F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02260">
              <a:spcBef>
                <a:spcPts val="210"/>
              </a:spcBef>
            </a:pPr>
            <a:r>
              <a:rPr spc="-20" dirty="0"/>
              <a:t>Byty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Karmelitské</a:t>
            </a:r>
            <a:r>
              <a:rPr spc="-170" dirty="0"/>
              <a:t> </a:t>
            </a:r>
            <a:r>
              <a:rPr spc="-90" dirty="0"/>
              <a:t>ulici</a:t>
            </a:r>
            <a:r>
              <a:rPr spc="-160" dirty="0"/>
              <a:t> v</a:t>
            </a:r>
            <a:r>
              <a:rPr spc="-150" dirty="0"/>
              <a:t> </a:t>
            </a:r>
            <a:r>
              <a:rPr dirty="0"/>
              <a:t>Praze</a:t>
            </a:r>
            <a:r>
              <a:rPr spc="-200" dirty="0"/>
              <a:t> </a:t>
            </a:r>
            <a:r>
              <a:rPr dirty="0"/>
              <a:t>-</a:t>
            </a:r>
            <a:r>
              <a:rPr spc="-160" dirty="0"/>
              <a:t> </a:t>
            </a:r>
            <a:r>
              <a:rPr spc="-80" dirty="0"/>
              <a:t>umístění</a:t>
            </a:r>
            <a:r>
              <a:rPr spc="-160" dirty="0"/>
              <a:t> </a:t>
            </a:r>
            <a:r>
              <a:rPr spc="-20" dirty="0"/>
              <a:t>budovy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222" y="2946400"/>
            <a:ext cx="8711612" cy="42042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0265" y="2760172"/>
            <a:ext cx="8158562" cy="4823692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BD0FA585-F359-BB23-6A6D-896D21D92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02260">
              <a:spcBef>
                <a:spcPts val="210"/>
              </a:spcBef>
            </a:pPr>
            <a:r>
              <a:rPr spc="-20" dirty="0"/>
              <a:t>Byty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Karmelitské</a:t>
            </a:r>
            <a:r>
              <a:rPr spc="-170" dirty="0"/>
              <a:t> </a:t>
            </a:r>
            <a:r>
              <a:rPr spc="-90" dirty="0"/>
              <a:t>ulici</a:t>
            </a:r>
            <a:r>
              <a:rPr spc="-160" dirty="0"/>
              <a:t> v</a:t>
            </a:r>
            <a:r>
              <a:rPr spc="-150" dirty="0"/>
              <a:t> </a:t>
            </a:r>
            <a:r>
              <a:rPr dirty="0"/>
              <a:t>Praze</a:t>
            </a:r>
            <a:r>
              <a:rPr spc="-200" dirty="0"/>
              <a:t> </a:t>
            </a:r>
            <a:r>
              <a:rPr dirty="0"/>
              <a:t>-</a:t>
            </a:r>
            <a:r>
              <a:rPr spc="-160" dirty="0"/>
              <a:t> </a:t>
            </a:r>
            <a:r>
              <a:rPr spc="-80" dirty="0"/>
              <a:t>umístění</a:t>
            </a:r>
            <a:r>
              <a:rPr spc="-160" dirty="0"/>
              <a:t> </a:t>
            </a:r>
            <a:r>
              <a:rPr spc="-20" dirty="0"/>
              <a:t>budovy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1300" y="1791130"/>
            <a:ext cx="12404036" cy="80304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094" y="2974752"/>
            <a:ext cx="4432700" cy="530010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5B29D8FC-7D52-3A0D-D01A-F4E3F713F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02260">
              <a:spcBef>
                <a:spcPts val="210"/>
              </a:spcBef>
            </a:pPr>
            <a:r>
              <a:rPr spc="-20" dirty="0"/>
              <a:t>Byty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Karmelitské</a:t>
            </a:r>
            <a:r>
              <a:rPr spc="-170" dirty="0"/>
              <a:t> </a:t>
            </a:r>
            <a:r>
              <a:rPr spc="-90" dirty="0"/>
              <a:t>ulici</a:t>
            </a:r>
            <a:r>
              <a:rPr spc="-160" dirty="0"/>
              <a:t> v</a:t>
            </a:r>
            <a:r>
              <a:rPr spc="-150" dirty="0"/>
              <a:t> </a:t>
            </a:r>
            <a:r>
              <a:rPr dirty="0"/>
              <a:t>Praze</a:t>
            </a:r>
            <a:r>
              <a:rPr spc="-200" dirty="0"/>
              <a:t> </a:t>
            </a:r>
            <a:r>
              <a:rPr dirty="0"/>
              <a:t>-</a:t>
            </a:r>
            <a:r>
              <a:rPr spc="-160" dirty="0"/>
              <a:t> </a:t>
            </a:r>
            <a:r>
              <a:rPr spc="-80" dirty="0"/>
              <a:t>umístění</a:t>
            </a:r>
            <a:r>
              <a:rPr spc="-160" dirty="0"/>
              <a:t> </a:t>
            </a:r>
            <a:r>
              <a:rPr spc="-20" dirty="0"/>
              <a:t>budovy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9547" y="1942338"/>
            <a:ext cx="1819910" cy="156581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sz="10000" b="1" spc="-50" dirty="0">
                <a:solidFill>
                  <a:srgbClr val="FFFFFF"/>
                </a:solidFill>
                <a:latin typeface="Arial"/>
                <a:cs typeface="Arial"/>
              </a:rPr>
              <a:t>02.</a:t>
            </a:r>
            <a:endParaRPr sz="10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7485" y="3487826"/>
            <a:ext cx="4728210" cy="461793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marR="10160" defTabSz="1828800">
              <a:spcBef>
                <a:spcPts val="210"/>
              </a:spcBef>
            </a:pPr>
            <a:r>
              <a:rPr sz="7600" kern="0" spc="-20" dirty="0">
                <a:solidFill>
                  <a:srgbClr val="FFFFFF"/>
                </a:solidFill>
                <a:latin typeface="Tahoma"/>
                <a:cs typeface="Tahoma"/>
              </a:rPr>
              <a:t>Památkově chráněná budova</a:t>
            </a:r>
            <a:endParaRPr sz="76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78130" defTabSz="1828800">
              <a:spcBef>
                <a:spcPts val="4610"/>
              </a:spcBef>
            </a:pPr>
            <a:r>
              <a:rPr sz="3200" kern="0" spc="-50" dirty="0">
                <a:solidFill>
                  <a:srgbClr val="FFFFFF"/>
                </a:solidFill>
                <a:latin typeface="Tahoma"/>
                <a:cs typeface="Tahoma"/>
              </a:rPr>
              <a:t>Stáje</a:t>
            </a:r>
            <a:r>
              <a:rPr sz="3200" kern="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200" kern="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rgbClr val="FFFFFF"/>
                </a:solidFill>
                <a:latin typeface="Tahoma"/>
                <a:cs typeface="Tahoma"/>
              </a:rPr>
              <a:t>Lysé</a:t>
            </a:r>
            <a:r>
              <a:rPr sz="3200" kern="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rgbClr val="FFFFFF"/>
                </a:solidFill>
                <a:latin typeface="Tahoma"/>
                <a:cs typeface="Tahoma"/>
              </a:rPr>
              <a:t>nad</a:t>
            </a:r>
            <a:r>
              <a:rPr sz="3200" kern="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40" dirty="0">
                <a:solidFill>
                  <a:srgbClr val="FFFFFF"/>
                </a:solidFill>
                <a:latin typeface="Tahoma"/>
                <a:cs typeface="Tahoma"/>
              </a:rPr>
              <a:t>Labem</a:t>
            </a:r>
            <a:endParaRPr sz="3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8539" y="0"/>
            <a:ext cx="9919462" cy="102869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3880" y="471652"/>
            <a:ext cx="1845280" cy="6585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1860" y="1977975"/>
            <a:ext cx="13899388" cy="70294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846" y="396347"/>
            <a:ext cx="2099960" cy="83273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663180" y="3781296"/>
            <a:ext cx="2372360" cy="2372360"/>
          </a:xfrm>
          <a:custGeom>
            <a:avLst/>
            <a:gdLst/>
            <a:ahLst/>
            <a:cxnLst/>
            <a:rect l="l" t="t" r="r" b="b"/>
            <a:pathLst>
              <a:path w="1186179" h="1186180">
                <a:moveTo>
                  <a:pt x="0" y="592963"/>
                </a:moveTo>
                <a:lnTo>
                  <a:pt x="1965" y="544341"/>
                </a:lnTo>
                <a:lnTo>
                  <a:pt x="7759" y="496800"/>
                </a:lnTo>
                <a:lnTo>
                  <a:pt x="17230" y="450492"/>
                </a:lnTo>
                <a:lnTo>
                  <a:pt x="30224" y="405570"/>
                </a:lnTo>
                <a:lnTo>
                  <a:pt x="46591" y="362188"/>
                </a:lnTo>
                <a:lnTo>
                  <a:pt x="66176" y="320496"/>
                </a:lnTo>
                <a:lnTo>
                  <a:pt x="88827" y="280650"/>
                </a:lnTo>
                <a:lnTo>
                  <a:pt x="114393" y="242800"/>
                </a:lnTo>
                <a:lnTo>
                  <a:pt x="142720" y="207101"/>
                </a:lnTo>
                <a:lnTo>
                  <a:pt x="173656" y="173704"/>
                </a:lnTo>
                <a:lnTo>
                  <a:pt x="207049" y="142762"/>
                </a:lnTo>
                <a:lnTo>
                  <a:pt x="242745" y="114430"/>
                </a:lnTo>
                <a:lnTo>
                  <a:pt x="280593" y="88858"/>
                </a:lnTo>
                <a:lnTo>
                  <a:pt x="320440" y="66200"/>
                </a:lnTo>
                <a:lnTo>
                  <a:pt x="362134" y="46609"/>
                </a:lnTo>
                <a:lnTo>
                  <a:pt x="405522" y="30237"/>
                </a:lnTo>
                <a:lnTo>
                  <a:pt x="450451" y="17237"/>
                </a:lnTo>
                <a:lnTo>
                  <a:pt x="496769" y="7763"/>
                </a:lnTo>
                <a:lnTo>
                  <a:pt x="544324" y="1966"/>
                </a:lnTo>
                <a:lnTo>
                  <a:pt x="592963" y="0"/>
                </a:lnTo>
                <a:lnTo>
                  <a:pt x="641583" y="1966"/>
                </a:lnTo>
                <a:lnTo>
                  <a:pt x="689122" y="7763"/>
                </a:lnTo>
                <a:lnTo>
                  <a:pt x="735425" y="17237"/>
                </a:lnTo>
                <a:lnTo>
                  <a:pt x="780341" y="30237"/>
                </a:lnTo>
                <a:lnTo>
                  <a:pt x="823718" y="46608"/>
                </a:lnTo>
                <a:lnTo>
                  <a:pt x="865401" y="66200"/>
                </a:lnTo>
                <a:lnTo>
                  <a:pt x="905240" y="88858"/>
                </a:lnTo>
                <a:lnTo>
                  <a:pt x="943080" y="114430"/>
                </a:lnTo>
                <a:lnTo>
                  <a:pt x="978770" y="142762"/>
                </a:lnTo>
                <a:lnTo>
                  <a:pt x="1012158" y="173704"/>
                </a:lnTo>
                <a:lnTo>
                  <a:pt x="1043090" y="207101"/>
                </a:lnTo>
                <a:lnTo>
                  <a:pt x="1071413" y="242800"/>
                </a:lnTo>
                <a:lnTo>
                  <a:pt x="1096976" y="280650"/>
                </a:lnTo>
                <a:lnTo>
                  <a:pt x="1119626" y="320496"/>
                </a:lnTo>
                <a:lnTo>
                  <a:pt x="1139209" y="362188"/>
                </a:lnTo>
                <a:lnTo>
                  <a:pt x="1155575" y="405570"/>
                </a:lnTo>
                <a:lnTo>
                  <a:pt x="1168569" y="450492"/>
                </a:lnTo>
                <a:lnTo>
                  <a:pt x="1178039" y="496800"/>
                </a:lnTo>
                <a:lnTo>
                  <a:pt x="1183833" y="544341"/>
                </a:lnTo>
                <a:lnTo>
                  <a:pt x="1185799" y="592963"/>
                </a:lnTo>
                <a:lnTo>
                  <a:pt x="1183833" y="641601"/>
                </a:lnTo>
                <a:lnTo>
                  <a:pt x="1178039" y="689156"/>
                </a:lnTo>
                <a:lnTo>
                  <a:pt x="1168569" y="735474"/>
                </a:lnTo>
                <a:lnTo>
                  <a:pt x="1155575" y="780403"/>
                </a:lnTo>
                <a:lnTo>
                  <a:pt x="1139209" y="823791"/>
                </a:lnTo>
                <a:lnTo>
                  <a:pt x="1119626" y="865485"/>
                </a:lnTo>
                <a:lnTo>
                  <a:pt x="1096976" y="905332"/>
                </a:lnTo>
                <a:lnTo>
                  <a:pt x="1071413" y="943180"/>
                </a:lnTo>
                <a:lnTo>
                  <a:pt x="1043090" y="978876"/>
                </a:lnTo>
                <a:lnTo>
                  <a:pt x="1012158" y="1012269"/>
                </a:lnTo>
                <a:lnTo>
                  <a:pt x="978770" y="1043205"/>
                </a:lnTo>
                <a:lnTo>
                  <a:pt x="943080" y="1071532"/>
                </a:lnTo>
                <a:lnTo>
                  <a:pt x="905240" y="1097098"/>
                </a:lnTo>
                <a:lnTo>
                  <a:pt x="865401" y="1119749"/>
                </a:lnTo>
                <a:lnTo>
                  <a:pt x="823718" y="1139334"/>
                </a:lnTo>
                <a:lnTo>
                  <a:pt x="780341" y="1155701"/>
                </a:lnTo>
                <a:lnTo>
                  <a:pt x="735425" y="1168695"/>
                </a:lnTo>
                <a:lnTo>
                  <a:pt x="689122" y="1178166"/>
                </a:lnTo>
                <a:lnTo>
                  <a:pt x="641583" y="1183960"/>
                </a:lnTo>
                <a:lnTo>
                  <a:pt x="592963" y="1185926"/>
                </a:lnTo>
                <a:lnTo>
                  <a:pt x="544324" y="1183960"/>
                </a:lnTo>
                <a:lnTo>
                  <a:pt x="496769" y="1178166"/>
                </a:lnTo>
                <a:lnTo>
                  <a:pt x="450451" y="1168695"/>
                </a:lnTo>
                <a:lnTo>
                  <a:pt x="405522" y="1155701"/>
                </a:lnTo>
                <a:lnTo>
                  <a:pt x="362134" y="1139334"/>
                </a:lnTo>
                <a:lnTo>
                  <a:pt x="320440" y="1119749"/>
                </a:lnTo>
                <a:lnTo>
                  <a:pt x="280593" y="1097098"/>
                </a:lnTo>
                <a:lnTo>
                  <a:pt x="242745" y="1071532"/>
                </a:lnTo>
                <a:lnTo>
                  <a:pt x="207049" y="1043205"/>
                </a:lnTo>
                <a:lnTo>
                  <a:pt x="173656" y="1012269"/>
                </a:lnTo>
                <a:lnTo>
                  <a:pt x="142720" y="978876"/>
                </a:lnTo>
                <a:lnTo>
                  <a:pt x="114393" y="943180"/>
                </a:lnTo>
                <a:lnTo>
                  <a:pt x="88827" y="905332"/>
                </a:lnTo>
                <a:lnTo>
                  <a:pt x="66176" y="865485"/>
                </a:lnTo>
                <a:lnTo>
                  <a:pt x="46591" y="823791"/>
                </a:lnTo>
                <a:lnTo>
                  <a:pt x="30224" y="780403"/>
                </a:lnTo>
                <a:lnTo>
                  <a:pt x="17230" y="735474"/>
                </a:lnTo>
                <a:lnTo>
                  <a:pt x="7759" y="689156"/>
                </a:lnTo>
                <a:lnTo>
                  <a:pt x="1965" y="641601"/>
                </a:lnTo>
                <a:lnTo>
                  <a:pt x="0" y="592963"/>
                </a:lnTo>
                <a:close/>
              </a:path>
            </a:pathLst>
          </a:custGeom>
          <a:ln w="5714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D4FDEE3-3F5F-253E-06A9-027A7EC30BEB}"/>
              </a:ext>
            </a:extLst>
          </p:cNvPr>
          <p:cNvSpPr txBox="1">
            <a:spLocks/>
          </p:cNvSpPr>
          <p:nvPr/>
        </p:nvSpPr>
        <p:spPr>
          <a:xfrm>
            <a:off x="3683000" y="474663"/>
            <a:ext cx="11096625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2050" y="2145340"/>
            <a:ext cx="12522592" cy="7193484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ACA810B1-D1A4-3FFF-C2FA-9221830450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9050" y="1981911"/>
            <a:ext cx="8712200" cy="653415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8529C31-9A87-4CBA-75D1-44E1BC796D9B}"/>
              </a:ext>
            </a:extLst>
          </p:cNvPr>
          <p:cNvSpPr txBox="1">
            <a:spLocks/>
          </p:cNvSpPr>
          <p:nvPr/>
        </p:nvSpPr>
        <p:spPr>
          <a:xfrm>
            <a:off x="3683000" y="474663"/>
            <a:ext cx="11096625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4E474A3-9A2C-D176-30B1-5CC401392D1C}"/>
              </a:ext>
            </a:extLst>
          </p:cNvPr>
          <p:cNvSpPr/>
          <p:nvPr/>
        </p:nvSpPr>
        <p:spPr>
          <a:xfrm>
            <a:off x="1295399" y="1883146"/>
            <a:ext cx="15840584" cy="1126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2B37697-DDDA-F488-4348-963A3A647ED9}"/>
              </a:ext>
            </a:extLst>
          </p:cNvPr>
          <p:cNvSpPr/>
          <p:nvPr/>
        </p:nvSpPr>
        <p:spPr>
          <a:xfrm>
            <a:off x="1295400" y="926777"/>
            <a:ext cx="7391399" cy="10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3517722"/>
            <a:ext cx="16230600" cy="5740578"/>
            <a:chOff x="0" y="0"/>
            <a:chExt cx="4274726" cy="1511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511922"/>
            </a:xfrm>
            <a:custGeom>
              <a:avLst/>
              <a:gdLst/>
              <a:ahLst/>
              <a:cxnLst/>
              <a:rect l="l" t="t" r="r" b="b"/>
              <a:pathLst>
                <a:path w="4274726" h="1511922">
                  <a:moveTo>
                    <a:pt x="0" y="0"/>
                  </a:moveTo>
                  <a:lnTo>
                    <a:pt x="4274726" y="0"/>
                  </a:lnTo>
                  <a:lnTo>
                    <a:pt x="4274726" y="1511922"/>
                  </a:lnTo>
                  <a:lnTo>
                    <a:pt x="0" y="1511922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1521447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 dirty="0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2: </a:t>
              </a:r>
              <a:r>
                <a:rPr lang="en-US" sz="8000" b="1" dirty="0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EFEKTIVNÍ A CENOVĚ DOSTUPNÁ OBNOVA BUDOV Z 50. A 60. LET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40605" y="1883147"/>
            <a:ext cx="15695378" cy="112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70"/>
              </a:lnSpc>
            </a:pP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CZECH </a:t>
            </a:r>
            <a:r>
              <a:rPr lang="en-US" sz="7475" b="1">
                <a:solidFill>
                  <a:srgbClr val="000000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PROPERTY OWNERS</a:t>
            </a:r>
            <a:r>
              <a:rPr lang="en-US" sz="7475" b="1">
                <a:solidFill>
                  <a:srgbClr val="FFFFFF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 </a:t>
            </a: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ON BOARD!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0605" y="1019175"/>
            <a:ext cx="14450269" cy="86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727"/>
              </a:lnSpc>
            </a:pPr>
            <a:r>
              <a:rPr lang="en-US" sz="5606" b="1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UIPI RENOVATION TOUR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9783" y="2669973"/>
            <a:ext cx="7646670" cy="3890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828800">
              <a:lnSpc>
                <a:spcPts val="3290"/>
              </a:lnSpc>
              <a:tabLst>
                <a:tab pos="572770" algn="l"/>
              </a:tabLst>
            </a:pPr>
            <a:r>
              <a:rPr sz="28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-</a:t>
            </a:r>
            <a:r>
              <a:rPr sz="2800" kern="0" dirty="0">
                <a:solidFill>
                  <a:sysClr val="windowText" lastClr="000000"/>
                </a:solidFill>
                <a:latin typeface="Tahoma"/>
                <a:cs typeface="Tahoma"/>
              </a:rPr>
              <a:t>	</a:t>
            </a:r>
            <a:r>
              <a:rPr sz="2800" kern="0" spc="-40" dirty="0">
                <a:solidFill>
                  <a:srgbClr val="C00000"/>
                </a:solidFill>
                <a:latin typeface="Tahoma"/>
                <a:cs typeface="Tahoma"/>
              </a:rPr>
              <a:t>vhodné</a:t>
            </a:r>
            <a:r>
              <a:rPr sz="2800" kern="0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70" dirty="0">
                <a:solidFill>
                  <a:srgbClr val="C00000"/>
                </a:solidFill>
                <a:latin typeface="Tahoma"/>
                <a:cs typeface="Tahoma"/>
              </a:rPr>
              <a:t>umístění</a:t>
            </a:r>
            <a:r>
              <a:rPr sz="2800" kern="0" spc="-1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20" dirty="0">
                <a:solidFill>
                  <a:srgbClr val="C00000"/>
                </a:solidFill>
                <a:latin typeface="Tahoma"/>
                <a:cs typeface="Tahoma"/>
              </a:rPr>
              <a:t>budovy,</a:t>
            </a:r>
            <a:endParaRPr sz="28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3360"/>
              </a:spcBef>
              <a:tabLst>
                <a:tab pos="572770" algn="l"/>
              </a:tabLst>
            </a:pPr>
            <a:r>
              <a:rPr sz="28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-</a:t>
            </a:r>
            <a:r>
              <a:rPr sz="2800" kern="0" dirty="0">
                <a:solidFill>
                  <a:sysClr val="windowText" lastClr="000000"/>
                </a:solidFill>
                <a:latin typeface="Tahoma"/>
                <a:cs typeface="Tahoma"/>
              </a:rPr>
              <a:t>	</a:t>
            </a:r>
            <a:r>
              <a:rPr sz="2800" kern="0" dirty="0">
                <a:solidFill>
                  <a:srgbClr val="C00000"/>
                </a:solidFill>
                <a:latin typeface="Tahoma"/>
                <a:cs typeface="Tahoma"/>
              </a:rPr>
              <a:t>možnost</a:t>
            </a:r>
            <a:r>
              <a:rPr sz="2800" kern="0" spc="-10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50" dirty="0">
                <a:solidFill>
                  <a:srgbClr val="C00000"/>
                </a:solidFill>
                <a:latin typeface="Tahoma"/>
                <a:cs typeface="Tahoma"/>
              </a:rPr>
              <a:t>provedení</a:t>
            </a:r>
            <a:r>
              <a:rPr sz="2800" kern="0" spc="-1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60" dirty="0">
                <a:solidFill>
                  <a:srgbClr val="C00000"/>
                </a:solidFill>
                <a:latin typeface="Tahoma"/>
                <a:cs typeface="Tahoma"/>
              </a:rPr>
              <a:t>zateplení</a:t>
            </a:r>
            <a:r>
              <a:rPr sz="2800" kern="0" spc="-1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40" dirty="0">
                <a:solidFill>
                  <a:srgbClr val="C00000"/>
                </a:solidFill>
                <a:latin typeface="Tahoma"/>
                <a:cs typeface="Tahoma"/>
              </a:rPr>
              <a:t>obálky</a:t>
            </a:r>
            <a:r>
              <a:rPr sz="2800" kern="0" spc="-1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20" dirty="0">
                <a:solidFill>
                  <a:srgbClr val="C00000"/>
                </a:solidFill>
                <a:latin typeface="Tahoma"/>
                <a:cs typeface="Tahoma"/>
              </a:rPr>
              <a:t>budovy,</a:t>
            </a:r>
            <a:endParaRPr sz="28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3360"/>
              </a:spcBef>
              <a:tabLst>
                <a:tab pos="572770" algn="l"/>
              </a:tabLst>
            </a:pPr>
            <a:r>
              <a:rPr sz="28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-</a:t>
            </a:r>
            <a:r>
              <a:rPr sz="2800" kern="0" dirty="0">
                <a:solidFill>
                  <a:sysClr val="windowText" lastClr="000000"/>
                </a:solidFill>
                <a:latin typeface="Tahoma"/>
                <a:cs typeface="Tahoma"/>
              </a:rPr>
              <a:t>	</a:t>
            </a:r>
            <a:r>
              <a:rPr sz="2800" kern="0" spc="-60" dirty="0">
                <a:solidFill>
                  <a:srgbClr val="C00000"/>
                </a:solidFill>
                <a:latin typeface="Tahoma"/>
                <a:cs typeface="Tahoma"/>
              </a:rPr>
              <a:t>výměna</a:t>
            </a:r>
            <a:r>
              <a:rPr sz="2800" kern="0" spc="-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dirty="0">
                <a:solidFill>
                  <a:srgbClr val="C00000"/>
                </a:solidFill>
                <a:latin typeface="Tahoma"/>
                <a:cs typeface="Tahoma"/>
              </a:rPr>
              <a:t>nebo</a:t>
            </a:r>
            <a:r>
              <a:rPr sz="2800" kern="0" spc="-1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40" dirty="0">
                <a:solidFill>
                  <a:srgbClr val="C00000"/>
                </a:solidFill>
                <a:latin typeface="Tahoma"/>
                <a:cs typeface="Tahoma"/>
              </a:rPr>
              <a:t>doplnění</a:t>
            </a:r>
            <a:r>
              <a:rPr sz="2800" kern="0" spc="-9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80" dirty="0">
                <a:solidFill>
                  <a:srgbClr val="C00000"/>
                </a:solidFill>
                <a:latin typeface="Tahoma"/>
                <a:cs typeface="Tahoma"/>
              </a:rPr>
              <a:t>kvalitních</a:t>
            </a:r>
            <a:r>
              <a:rPr sz="2800" kern="0" spc="-15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100" dirty="0">
                <a:solidFill>
                  <a:srgbClr val="C00000"/>
                </a:solidFill>
                <a:latin typeface="Tahoma"/>
                <a:cs typeface="Tahoma"/>
              </a:rPr>
              <a:t>výplní</a:t>
            </a:r>
            <a:r>
              <a:rPr sz="2800" kern="0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20" dirty="0">
                <a:solidFill>
                  <a:srgbClr val="C00000"/>
                </a:solidFill>
                <a:latin typeface="Tahoma"/>
                <a:cs typeface="Tahoma"/>
              </a:rPr>
              <a:t>otvorů,</a:t>
            </a:r>
            <a:endParaRPr sz="28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3360"/>
              </a:spcBef>
              <a:tabLst>
                <a:tab pos="572770" algn="l"/>
              </a:tabLst>
            </a:pPr>
            <a:r>
              <a:rPr sz="28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-</a:t>
            </a:r>
            <a:r>
              <a:rPr sz="2800" kern="0" dirty="0">
                <a:solidFill>
                  <a:sysClr val="windowText" lastClr="000000"/>
                </a:solidFill>
                <a:latin typeface="Tahoma"/>
                <a:cs typeface="Tahoma"/>
              </a:rPr>
              <a:t>	</a:t>
            </a:r>
            <a:r>
              <a:rPr sz="2800" kern="0" spc="-20" dirty="0">
                <a:solidFill>
                  <a:srgbClr val="C00000"/>
                </a:solidFill>
                <a:latin typeface="Tahoma"/>
                <a:cs typeface="Tahoma"/>
              </a:rPr>
              <a:t>aplikace</a:t>
            </a:r>
            <a:r>
              <a:rPr sz="2800" kern="0" spc="-17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90" dirty="0">
                <a:solidFill>
                  <a:srgbClr val="C00000"/>
                </a:solidFill>
                <a:latin typeface="Tahoma"/>
                <a:cs typeface="Tahoma"/>
              </a:rPr>
              <a:t>větrání</a:t>
            </a:r>
            <a:r>
              <a:rPr sz="2800" kern="0" spc="-1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100" dirty="0">
                <a:solidFill>
                  <a:srgbClr val="C00000"/>
                </a:solidFill>
                <a:latin typeface="Tahoma"/>
                <a:cs typeface="Tahoma"/>
              </a:rPr>
              <a:t>s</a:t>
            </a:r>
            <a:r>
              <a:rPr sz="2800" kern="0" spc="-7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20" dirty="0">
                <a:solidFill>
                  <a:srgbClr val="C00000"/>
                </a:solidFill>
                <a:latin typeface="Tahoma"/>
                <a:cs typeface="Tahoma"/>
              </a:rPr>
              <a:t>rekuperací,</a:t>
            </a:r>
            <a:endParaRPr sz="28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3370"/>
              </a:spcBef>
              <a:tabLst>
                <a:tab pos="572770" algn="l"/>
              </a:tabLst>
            </a:pPr>
            <a:r>
              <a:rPr sz="28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-</a:t>
            </a:r>
            <a:r>
              <a:rPr sz="2800" kern="0" dirty="0">
                <a:solidFill>
                  <a:sysClr val="windowText" lastClr="000000"/>
                </a:solidFill>
                <a:latin typeface="Tahoma"/>
                <a:cs typeface="Tahoma"/>
              </a:rPr>
              <a:t>	</a:t>
            </a:r>
            <a:r>
              <a:rPr sz="2800" kern="0" spc="-90" dirty="0">
                <a:solidFill>
                  <a:srgbClr val="C00000"/>
                </a:solidFill>
                <a:latin typeface="Tahoma"/>
                <a:cs typeface="Tahoma"/>
              </a:rPr>
              <a:t>efektivita</a:t>
            </a:r>
            <a:r>
              <a:rPr sz="2800" kern="0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kern="0" spc="-50" dirty="0">
                <a:solidFill>
                  <a:srgbClr val="C00000"/>
                </a:solidFill>
                <a:latin typeface="Tahoma"/>
                <a:cs typeface="Tahoma"/>
              </a:rPr>
              <a:t>energetického</a:t>
            </a:r>
            <a:r>
              <a:rPr sz="2800" kern="0" spc="-20" dirty="0">
                <a:solidFill>
                  <a:srgbClr val="C00000"/>
                </a:solidFill>
                <a:latin typeface="Tahoma"/>
                <a:cs typeface="Tahoma"/>
              </a:rPr>
              <a:t> řešení</a:t>
            </a:r>
            <a:endParaRPr sz="28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66750" y="1981911"/>
            <a:ext cx="16954500" cy="6534150"/>
            <a:chOff x="333375" y="990955"/>
            <a:chExt cx="8477250" cy="32670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375" y="1020165"/>
              <a:ext cx="4317238" cy="32378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4525" y="990955"/>
              <a:ext cx="4356100" cy="3267075"/>
            </a:xfrm>
            <a:prstGeom prst="rect">
              <a:avLst/>
            </a:prstGeom>
          </p:spPr>
        </p:pic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5ED115F6-54B4-4EA3-6DEC-6A2EE889B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4901" y="1604163"/>
            <a:ext cx="12706350" cy="805154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5E0E544-7797-44EB-FDAF-64EF82880B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837" y="1909669"/>
            <a:ext cx="8707254" cy="77815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77069" y="1604262"/>
            <a:ext cx="6011926" cy="8015984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A226CA3E-BBFA-5BAD-A8C2-F9ADDB0920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1" y="1837348"/>
            <a:ext cx="12973050" cy="7716732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D75034A4-CF14-D392-6120-2B6D6118FE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67016" y="949956"/>
            <a:ext cx="2219299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868930">
              <a:spcBef>
                <a:spcPts val="210"/>
              </a:spcBef>
            </a:pPr>
            <a:r>
              <a:rPr spc="-60" dirty="0"/>
              <a:t>Stáje</a:t>
            </a:r>
            <a:r>
              <a:rPr spc="-190" dirty="0"/>
              <a:t> </a:t>
            </a:r>
            <a:r>
              <a:rPr spc="-160" dirty="0"/>
              <a:t>v </a:t>
            </a:r>
            <a:r>
              <a:rPr dirty="0"/>
              <a:t>Lysé</a:t>
            </a:r>
            <a:r>
              <a:rPr spc="-190" dirty="0"/>
              <a:t> </a:t>
            </a:r>
            <a:r>
              <a:rPr spc="-20" dirty="0"/>
              <a:t>n/L</a:t>
            </a:r>
            <a:r>
              <a:rPr spc="-190" dirty="0"/>
              <a:t> </a:t>
            </a:r>
            <a:r>
              <a:rPr dirty="0"/>
              <a:t>-</a:t>
            </a:r>
            <a:r>
              <a:rPr spc="-150" dirty="0"/>
              <a:t> </a:t>
            </a:r>
            <a:r>
              <a:rPr spc="-130" dirty="0"/>
              <a:t>větrání</a:t>
            </a:r>
            <a:r>
              <a:rPr spc="-220" dirty="0"/>
              <a:t> </a:t>
            </a:r>
            <a:r>
              <a:rPr spc="140" dirty="0"/>
              <a:t>s</a:t>
            </a:r>
            <a:r>
              <a:rPr spc="-150" dirty="0"/>
              <a:t> </a:t>
            </a:r>
            <a:r>
              <a:rPr spc="-20" dirty="0"/>
              <a:t>rekuperací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5551" y="1470405"/>
            <a:ext cx="17258030" cy="8416290"/>
            <a:chOff x="162775" y="735202"/>
            <a:chExt cx="8629015" cy="4208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4471" y="783788"/>
              <a:ext cx="5777103" cy="4159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775" y="735202"/>
              <a:ext cx="3225165" cy="41410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6009" y="1622871"/>
            <a:ext cx="13493242" cy="838848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234262F-B9FF-710B-2508-76F939DEF5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66750" y="2208782"/>
            <a:ext cx="16954500" cy="6078220"/>
            <a:chOff x="333375" y="1104391"/>
            <a:chExt cx="8477250" cy="3039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375" y="1104391"/>
              <a:ext cx="4062729" cy="30389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4775" y="1105534"/>
              <a:ext cx="4895850" cy="3037840"/>
            </a:xfrm>
            <a:prstGeom prst="rect">
              <a:avLst/>
            </a:prstGeom>
          </p:spPr>
        </p:pic>
      </p:grpSp>
      <p:sp>
        <p:nvSpPr>
          <p:cNvPr id="8" name="object 2">
            <a:extLst>
              <a:ext uri="{FF2B5EF4-FFF2-40B4-BE49-F238E27FC236}">
                <a16:creationId xmlns:a16="http://schemas.microsoft.com/office/drawing/2014/main" id="{AF4526A0-A1AF-62C2-3858-6E224C2644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953250" y="2208706"/>
            <a:ext cx="10668000" cy="7053580"/>
            <a:chOff x="3476625" y="1104353"/>
            <a:chExt cx="5334000" cy="3526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7894" y="1104392"/>
              <a:ext cx="4062729" cy="30389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6625" y="1104353"/>
              <a:ext cx="5334000" cy="3526282"/>
            </a:xfrm>
            <a:prstGeom prst="rect">
              <a:avLst/>
            </a:prstGeom>
          </p:spPr>
        </p:pic>
      </p:grpSp>
      <p:sp>
        <p:nvSpPr>
          <p:cNvPr id="8" name="object 2">
            <a:extLst>
              <a:ext uri="{FF2B5EF4-FFF2-40B4-BE49-F238E27FC236}">
                <a16:creationId xmlns:a16="http://schemas.microsoft.com/office/drawing/2014/main" id="{FED2792E-662A-A730-ED77-4CB923FF5D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>
            <a:lvl1pPr>
              <a:defRPr sz="4000" b="0" i="0">
                <a:solidFill>
                  <a:srgbClr val="C00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02260" algn="r">
              <a:spcBef>
                <a:spcPts val="210"/>
              </a:spcBef>
            </a:pPr>
            <a:r>
              <a:rPr lang="cs-CZ" spc="-60" dirty="0"/>
              <a:t>Stáje</a:t>
            </a:r>
            <a:r>
              <a:rPr lang="cs-CZ" spc="-200" dirty="0"/>
              <a:t> </a:t>
            </a:r>
            <a:r>
              <a:rPr lang="cs-CZ" spc="-160" dirty="0"/>
              <a:t>v </a:t>
            </a:r>
            <a:r>
              <a:rPr lang="cs-CZ" dirty="0"/>
              <a:t>Lysé</a:t>
            </a:r>
            <a:r>
              <a:rPr lang="cs-CZ" spc="-190" dirty="0"/>
              <a:t> </a:t>
            </a:r>
            <a:r>
              <a:rPr lang="cs-CZ" spc="-20" dirty="0"/>
              <a:t>n/L</a:t>
            </a:r>
            <a:r>
              <a:rPr lang="cs-CZ" spc="-20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200" dirty="0"/>
              <a:t> </a:t>
            </a:r>
            <a:r>
              <a:rPr lang="cs-CZ" spc="-20" dirty="0"/>
              <a:t>budovy</a:t>
            </a:r>
            <a:endParaRPr lang="cs-CZ" kern="0" spc="-2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9547" y="1942338"/>
            <a:ext cx="1819910" cy="156581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sz="10000" b="1" spc="-50" dirty="0">
                <a:solidFill>
                  <a:srgbClr val="FFFFFF"/>
                </a:solidFill>
                <a:latin typeface="Arial"/>
                <a:cs typeface="Arial"/>
              </a:rPr>
              <a:t>03.</a:t>
            </a:r>
            <a:endParaRPr sz="10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7485" y="3487826"/>
            <a:ext cx="4758690" cy="461793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marR="10160" defTabSz="1828800">
              <a:spcBef>
                <a:spcPts val="210"/>
              </a:spcBef>
            </a:pPr>
            <a:r>
              <a:rPr sz="7600" kern="0" dirty="0">
                <a:solidFill>
                  <a:srgbClr val="FFFFFF"/>
                </a:solidFill>
                <a:latin typeface="Tahoma"/>
                <a:cs typeface="Tahoma"/>
              </a:rPr>
              <a:t>Budova</a:t>
            </a:r>
            <a:r>
              <a:rPr sz="7600" kern="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600" kern="0" spc="-100" dirty="0">
                <a:solidFill>
                  <a:srgbClr val="FFFFFF"/>
                </a:solidFill>
                <a:latin typeface="Tahoma"/>
                <a:cs typeface="Tahoma"/>
              </a:rPr>
              <a:t>v </a:t>
            </a:r>
            <a:r>
              <a:rPr sz="7600" kern="0" spc="-70" dirty="0">
                <a:solidFill>
                  <a:srgbClr val="FFFFFF"/>
                </a:solidFill>
                <a:latin typeface="Tahoma"/>
                <a:cs typeface="Tahoma"/>
              </a:rPr>
              <a:t>ochranném </a:t>
            </a:r>
            <a:r>
              <a:rPr sz="7600" kern="0" spc="-20" dirty="0">
                <a:solidFill>
                  <a:srgbClr val="FFFFFF"/>
                </a:solidFill>
                <a:latin typeface="Tahoma"/>
                <a:cs typeface="Tahoma"/>
              </a:rPr>
              <a:t>pásmu</a:t>
            </a:r>
            <a:endParaRPr sz="76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78130" defTabSz="1828800">
              <a:spcBef>
                <a:spcPts val="4610"/>
              </a:spcBef>
            </a:pPr>
            <a:r>
              <a:rPr sz="3200" kern="0" spc="-50" dirty="0">
                <a:solidFill>
                  <a:srgbClr val="FFFFFF"/>
                </a:solidFill>
                <a:latin typeface="Tahoma"/>
                <a:cs typeface="Tahoma"/>
              </a:rPr>
              <a:t>Farní</a:t>
            </a:r>
            <a:r>
              <a:rPr sz="3200" kern="0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40" dirty="0">
                <a:solidFill>
                  <a:srgbClr val="FFFFFF"/>
                </a:solidFill>
                <a:latin typeface="Tahoma"/>
                <a:cs typeface="Tahoma"/>
              </a:rPr>
              <a:t>úřad</a:t>
            </a:r>
            <a:r>
              <a:rPr sz="3200" kern="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14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200" kern="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rgbClr val="FFFFFF"/>
                </a:solidFill>
                <a:latin typeface="Tahoma"/>
                <a:cs typeface="Tahoma"/>
              </a:rPr>
              <a:t>Praze</a:t>
            </a:r>
            <a:r>
              <a:rPr sz="3200" kern="0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20" dirty="0">
                <a:solidFill>
                  <a:srgbClr val="FFFFFF"/>
                </a:solidFill>
                <a:latin typeface="Tahoma"/>
                <a:cs typeface="Tahoma"/>
              </a:rPr>
              <a:t>Michli</a:t>
            </a:r>
            <a:endParaRPr sz="3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7970" y="49"/>
            <a:ext cx="11400028" cy="102869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699" y="1417344"/>
            <a:ext cx="6574302" cy="81769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98383" y="1935556"/>
            <a:ext cx="9722866" cy="7292084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7D1F12E-6A54-9A80-8D91-CD976A23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pc="-100" dirty="0"/>
              <a:t>Farní</a:t>
            </a:r>
            <a:r>
              <a:rPr lang="cs-CZ" spc="-200" dirty="0"/>
              <a:t> </a:t>
            </a:r>
            <a:r>
              <a:rPr lang="cs-CZ" spc="-50" dirty="0"/>
              <a:t>úřad</a:t>
            </a:r>
            <a:r>
              <a:rPr lang="cs-CZ" spc="-190" dirty="0"/>
              <a:t> </a:t>
            </a:r>
            <a:r>
              <a:rPr lang="cs-CZ" spc="-160" dirty="0"/>
              <a:t>v</a:t>
            </a:r>
            <a:r>
              <a:rPr lang="cs-CZ" spc="-180" dirty="0"/>
              <a:t> </a:t>
            </a:r>
            <a:r>
              <a:rPr lang="cs-CZ" dirty="0"/>
              <a:t>Praze</a:t>
            </a:r>
            <a:r>
              <a:rPr lang="cs-CZ" spc="-140" dirty="0"/>
              <a:t> </a:t>
            </a:r>
            <a:r>
              <a:rPr lang="cs-CZ" spc="-20" dirty="0"/>
              <a:t>Michli</a:t>
            </a:r>
            <a:r>
              <a:rPr lang="cs-CZ" spc="-17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160" dirty="0"/>
              <a:t> </a:t>
            </a:r>
            <a:r>
              <a:rPr lang="cs-CZ" spc="-20" dirty="0"/>
              <a:t>budovy</a:t>
            </a:r>
            <a:endParaRPr lang="en-B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</p:spPr>
          <p:txBody>
            <a:bodyPr lIns="190500" tIns="190500" rIns="190500" bIns="19050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6000" b="1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2: </a:t>
              </a:r>
              <a:r>
                <a:rPr lang="en-US" sz="6000" b="1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EFEKTIVNÍ A CENOVĚ DOSTUPNÁ OBNOVA BUDOV Z 50. A 60. LET</a:t>
              </a:r>
            </a:p>
            <a:p>
              <a:pPr algn="ctr">
                <a:lnSpc>
                  <a:spcPts val="7200"/>
                </a:lnSpc>
              </a:pPr>
              <a:endParaRPr lang="en-US" sz="6000" b="1">
                <a:solidFill>
                  <a:srgbClr val="0152A1"/>
                </a:solidFill>
                <a:latin typeface="Roboto Heavy"/>
                <a:ea typeface="Roboto Heavy"/>
                <a:cs typeface="Roboto Heavy"/>
                <a:sym typeface="Roboto Heavy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18762" y="4074030"/>
            <a:ext cx="14328736" cy="4274559"/>
            <a:chOff x="0" y="0"/>
            <a:chExt cx="19104982" cy="569941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699413" cy="569941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BE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452134" y="2019227"/>
              <a:ext cx="12652847" cy="3676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4"/>
                </a:lnSpc>
              </a:pPr>
              <a:endParaRPr/>
            </a:p>
            <a:p>
              <a:pPr algn="l">
                <a:lnSpc>
                  <a:spcPts val="5404"/>
                </a:lnSpc>
              </a:pPr>
              <a:endParaRPr/>
            </a:p>
            <a:p>
              <a:pPr algn="l">
                <a:lnSpc>
                  <a:spcPts val="5404"/>
                </a:lnSpc>
              </a:pPr>
              <a:r>
                <a:rPr lang="en-US" sz="4504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Ing. arch. Josef Tlustý,</a:t>
              </a:r>
            </a:p>
            <a:p>
              <a:pPr algn="l">
                <a:lnSpc>
                  <a:spcPts val="5404"/>
                </a:lnSpc>
                <a:spcBef>
                  <a:spcPct val="0"/>
                </a:spcBef>
              </a:pPr>
              <a:r>
                <a:rPr lang="en-US" sz="4504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architekt města Příbram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75615" y="1898905"/>
            <a:ext cx="16864330" cy="6788150"/>
            <a:chOff x="387807" y="949452"/>
            <a:chExt cx="8432165" cy="33940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807" y="1056906"/>
              <a:ext cx="4180078" cy="31351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2218" y="949452"/>
              <a:ext cx="4527423" cy="3393948"/>
            </a:xfrm>
            <a:prstGeom prst="rect">
              <a:avLst/>
            </a:prstGeom>
          </p:spPr>
        </p:pic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899A9B8A-BE3A-5FAB-39FC-54517A1B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pc="-100" dirty="0"/>
              <a:t>Farní</a:t>
            </a:r>
            <a:r>
              <a:rPr lang="cs-CZ" spc="-200" dirty="0"/>
              <a:t> </a:t>
            </a:r>
            <a:r>
              <a:rPr lang="cs-CZ" spc="-50" dirty="0"/>
              <a:t>úřad</a:t>
            </a:r>
            <a:r>
              <a:rPr lang="cs-CZ" spc="-190" dirty="0"/>
              <a:t> </a:t>
            </a:r>
            <a:r>
              <a:rPr lang="cs-CZ" spc="-160" dirty="0"/>
              <a:t>v</a:t>
            </a:r>
            <a:r>
              <a:rPr lang="cs-CZ" spc="-180" dirty="0"/>
              <a:t> </a:t>
            </a:r>
            <a:r>
              <a:rPr lang="cs-CZ" dirty="0"/>
              <a:t>Praze</a:t>
            </a:r>
            <a:r>
              <a:rPr lang="cs-CZ" spc="-140" dirty="0"/>
              <a:t> </a:t>
            </a:r>
            <a:r>
              <a:rPr lang="cs-CZ" spc="-20" dirty="0"/>
              <a:t>Michli</a:t>
            </a:r>
            <a:r>
              <a:rPr lang="cs-CZ" spc="-17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160" dirty="0"/>
              <a:t> </a:t>
            </a:r>
            <a:r>
              <a:rPr lang="cs-CZ" spc="-20" dirty="0"/>
              <a:t>budovy</a:t>
            </a:r>
            <a:endParaRPr lang="en-B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12706" y="2533701"/>
            <a:ext cx="8994552" cy="66512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033" y="1604390"/>
            <a:ext cx="7382026" cy="8148924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41A920D-BA01-ECD5-1E4D-C94CD2E6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pc="-100" dirty="0"/>
              <a:t>Farní</a:t>
            </a:r>
            <a:r>
              <a:rPr lang="cs-CZ" spc="-200" dirty="0"/>
              <a:t> </a:t>
            </a:r>
            <a:r>
              <a:rPr lang="cs-CZ" spc="-50" dirty="0"/>
              <a:t>úřad</a:t>
            </a:r>
            <a:r>
              <a:rPr lang="cs-CZ" spc="-190" dirty="0"/>
              <a:t> </a:t>
            </a:r>
            <a:r>
              <a:rPr lang="cs-CZ" spc="-160" dirty="0"/>
              <a:t>v</a:t>
            </a:r>
            <a:r>
              <a:rPr lang="cs-CZ" spc="-180" dirty="0"/>
              <a:t> </a:t>
            </a:r>
            <a:r>
              <a:rPr lang="cs-CZ" dirty="0"/>
              <a:t>Praze</a:t>
            </a:r>
            <a:r>
              <a:rPr lang="cs-CZ" spc="-140" dirty="0"/>
              <a:t> </a:t>
            </a:r>
            <a:r>
              <a:rPr lang="cs-CZ" spc="-20" dirty="0"/>
              <a:t>Michli</a:t>
            </a:r>
            <a:r>
              <a:rPr lang="cs-CZ" spc="-17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160" dirty="0"/>
              <a:t> </a:t>
            </a:r>
            <a:r>
              <a:rPr lang="cs-CZ" spc="-20" dirty="0"/>
              <a:t>budovy</a:t>
            </a:r>
            <a:endParaRPr lang="en-BE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1092" y="2349144"/>
            <a:ext cx="8360156" cy="62702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184" y="2349144"/>
            <a:ext cx="8360156" cy="6270244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928EEB89-1B99-5936-2908-E412AD9C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pc="-100" dirty="0"/>
              <a:t>Farní</a:t>
            </a:r>
            <a:r>
              <a:rPr lang="cs-CZ" spc="-200" dirty="0"/>
              <a:t> </a:t>
            </a:r>
            <a:r>
              <a:rPr lang="cs-CZ" spc="-50" dirty="0"/>
              <a:t>úřad</a:t>
            </a:r>
            <a:r>
              <a:rPr lang="cs-CZ" spc="-190" dirty="0"/>
              <a:t> </a:t>
            </a:r>
            <a:r>
              <a:rPr lang="cs-CZ" spc="-160" dirty="0"/>
              <a:t>v</a:t>
            </a:r>
            <a:r>
              <a:rPr lang="cs-CZ" spc="-180" dirty="0"/>
              <a:t> </a:t>
            </a:r>
            <a:r>
              <a:rPr lang="cs-CZ" dirty="0"/>
              <a:t>Praze</a:t>
            </a:r>
            <a:r>
              <a:rPr lang="cs-CZ" spc="-140" dirty="0"/>
              <a:t> </a:t>
            </a:r>
            <a:r>
              <a:rPr lang="cs-CZ" spc="-20" dirty="0"/>
              <a:t>Michli</a:t>
            </a:r>
            <a:r>
              <a:rPr lang="cs-CZ" spc="-17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160" dirty="0"/>
              <a:t> </a:t>
            </a:r>
            <a:r>
              <a:rPr lang="cs-CZ" spc="-20" dirty="0"/>
              <a:t>budovy</a:t>
            </a:r>
            <a:endParaRPr lang="en-B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66750" y="2349144"/>
            <a:ext cx="16949420" cy="6271260"/>
            <a:chOff x="333375" y="1174572"/>
            <a:chExt cx="8474710" cy="31356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3964" y="1174572"/>
              <a:ext cx="4523994" cy="31351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1174572"/>
              <a:ext cx="4174490" cy="3135122"/>
            </a:xfrm>
            <a:prstGeom prst="rect">
              <a:avLst/>
            </a:prstGeom>
          </p:spPr>
        </p:pic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066DCD8E-CCB9-999A-7C6A-F1F76B48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pc="-100" dirty="0"/>
              <a:t>Farní</a:t>
            </a:r>
            <a:r>
              <a:rPr lang="cs-CZ" spc="-200" dirty="0"/>
              <a:t> </a:t>
            </a:r>
            <a:r>
              <a:rPr lang="cs-CZ" spc="-50" dirty="0"/>
              <a:t>úřad</a:t>
            </a:r>
            <a:r>
              <a:rPr lang="cs-CZ" spc="-190" dirty="0"/>
              <a:t> </a:t>
            </a:r>
            <a:r>
              <a:rPr lang="cs-CZ" spc="-160" dirty="0"/>
              <a:t>v</a:t>
            </a:r>
            <a:r>
              <a:rPr lang="cs-CZ" spc="-180" dirty="0"/>
              <a:t> </a:t>
            </a:r>
            <a:r>
              <a:rPr lang="cs-CZ" dirty="0"/>
              <a:t>Praze</a:t>
            </a:r>
            <a:r>
              <a:rPr lang="cs-CZ" spc="-140" dirty="0"/>
              <a:t> </a:t>
            </a:r>
            <a:r>
              <a:rPr lang="cs-CZ" spc="-20" dirty="0"/>
              <a:t>Michli</a:t>
            </a:r>
            <a:r>
              <a:rPr lang="cs-CZ" spc="-17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160" dirty="0"/>
              <a:t> </a:t>
            </a:r>
            <a:r>
              <a:rPr lang="cs-CZ" spc="-20" dirty="0"/>
              <a:t>budovy</a:t>
            </a:r>
            <a:endParaRPr lang="en-B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66750" y="2133499"/>
            <a:ext cx="16954500" cy="6828790"/>
            <a:chOff x="333375" y="1066749"/>
            <a:chExt cx="8477250" cy="34143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6080" y="1066850"/>
              <a:ext cx="5114544" cy="3413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1066749"/>
              <a:ext cx="4113784" cy="3408299"/>
            </a:xfrm>
            <a:prstGeom prst="rect">
              <a:avLst/>
            </a:prstGeom>
          </p:spPr>
        </p:pic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06A2AA7E-FC58-2E61-2C80-A64E4E8BC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pc="-100" dirty="0"/>
              <a:t>Farní</a:t>
            </a:r>
            <a:r>
              <a:rPr lang="cs-CZ" spc="-200" dirty="0"/>
              <a:t> </a:t>
            </a:r>
            <a:r>
              <a:rPr lang="cs-CZ" spc="-50" dirty="0"/>
              <a:t>úřad</a:t>
            </a:r>
            <a:r>
              <a:rPr lang="cs-CZ" spc="-190" dirty="0"/>
              <a:t> </a:t>
            </a:r>
            <a:r>
              <a:rPr lang="cs-CZ" spc="-160" dirty="0"/>
              <a:t>v</a:t>
            </a:r>
            <a:r>
              <a:rPr lang="cs-CZ" spc="-180" dirty="0"/>
              <a:t> </a:t>
            </a:r>
            <a:r>
              <a:rPr lang="cs-CZ" dirty="0"/>
              <a:t>Praze</a:t>
            </a:r>
            <a:r>
              <a:rPr lang="cs-CZ" spc="-140" dirty="0"/>
              <a:t> </a:t>
            </a:r>
            <a:r>
              <a:rPr lang="cs-CZ" spc="-20" dirty="0"/>
              <a:t>Michli</a:t>
            </a:r>
            <a:r>
              <a:rPr lang="cs-CZ" spc="-17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160" dirty="0"/>
              <a:t> </a:t>
            </a:r>
            <a:r>
              <a:rPr lang="cs-CZ" spc="-20" dirty="0"/>
              <a:t>budovy</a:t>
            </a:r>
            <a:endParaRPr lang="en-B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562101" y="2208554"/>
            <a:ext cx="16059150" cy="6085840"/>
            <a:chOff x="781050" y="1104277"/>
            <a:chExt cx="8029575" cy="30429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6846" y="1104277"/>
              <a:ext cx="4573778" cy="30429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050" y="1104391"/>
              <a:ext cx="3846067" cy="3038982"/>
            </a:xfrm>
            <a:prstGeom prst="rect">
              <a:avLst/>
            </a:prstGeom>
          </p:spPr>
        </p:pic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F9F7EA6D-77FC-24C7-7EEB-09FD5465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pc="-100" dirty="0"/>
              <a:t>Farní</a:t>
            </a:r>
            <a:r>
              <a:rPr lang="cs-CZ" spc="-200" dirty="0"/>
              <a:t> </a:t>
            </a:r>
            <a:r>
              <a:rPr lang="cs-CZ" spc="-50" dirty="0"/>
              <a:t>úřad</a:t>
            </a:r>
            <a:r>
              <a:rPr lang="cs-CZ" spc="-190" dirty="0"/>
              <a:t> </a:t>
            </a:r>
            <a:r>
              <a:rPr lang="cs-CZ" spc="-160" dirty="0"/>
              <a:t>v</a:t>
            </a:r>
            <a:r>
              <a:rPr lang="cs-CZ" spc="-180" dirty="0"/>
              <a:t> </a:t>
            </a:r>
            <a:r>
              <a:rPr lang="cs-CZ" dirty="0"/>
              <a:t>Praze</a:t>
            </a:r>
            <a:r>
              <a:rPr lang="cs-CZ" spc="-140" dirty="0"/>
              <a:t> </a:t>
            </a:r>
            <a:r>
              <a:rPr lang="cs-CZ" spc="-20" dirty="0"/>
              <a:t>Michli</a:t>
            </a:r>
            <a:r>
              <a:rPr lang="cs-CZ" spc="-170" dirty="0"/>
              <a:t> </a:t>
            </a:r>
            <a:r>
              <a:rPr lang="cs-CZ" dirty="0"/>
              <a:t>-</a:t>
            </a:r>
            <a:r>
              <a:rPr lang="cs-CZ" spc="-170" dirty="0"/>
              <a:t> </a:t>
            </a:r>
            <a:r>
              <a:rPr lang="cs-CZ" spc="-80" dirty="0"/>
              <a:t>umístění</a:t>
            </a:r>
            <a:r>
              <a:rPr lang="cs-CZ" spc="-160" dirty="0"/>
              <a:t> </a:t>
            </a:r>
            <a:r>
              <a:rPr lang="cs-CZ" spc="-20" dirty="0"/>
              <a:t>budovy</a:t>
            </a:r>
            <a:endParaRPr lang="en-BE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"/>
            <a:ext cx="18288000" cy="8392160"/>
            <a:chOff x="0" y="12"/>
            <a:chExt cx="9144000" cy="4196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12"/>
              <a:ext cx="4572000" cy="4196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38250"/>
              <a:ext cx="5155687" cy="20598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15085" y="7395209"/>
            <a:ext cx="4758690" cy="187743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Ing.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arch.</a:t>
            </a:r>
            <a:r>
              <a:rPr sz="24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Josef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Tlustý,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Atelier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Tlustý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2880"/>
              </a:spcBef>
            </a:pP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+420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602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732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843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2880"/>
              </a:spcBef>
            </a:pP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  <a:hlinkClick r:id="rId4"/>
              </a:rPr>
              <a:t>josef.tlusty</a:t>
            </a:r>
            <a:r>
              <a:rPr sz="2400" kern="0" spc="-20" dirty="0">
                <a:solidFill>
                  <a:srgbClr val="212121"/>
                </a:solidFill>
                <a:latin typeface="Tahoma"/>
                <a:cs typeface="Tahoma"/>
                <a:hlinkClick r:id="rId4"/>
              </a:rPr>
              <a:t>@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  <a:hlinkClick r:id="rId4"/>
              </a:rPr>
              <a:t>gmail.com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1396328" y="2583350"/>
            <a:ext cx="7905933" cy="3273870"/>
          </a:xfrm>
          <a:prstGeom prst="rect">
            <a:avLst/>
          </a:prstGeom>
        </p:spPr>
        <p:txBody>
          <a:bodyPr vert="horz" wrap="square" lIns="0" tIns="438048" rIns="0" bIns="0" rtlCol="0">
            <a:spAutoFit/>
          </a:bodyPr>
          <a:lstStyle/>
          <a:p>
            <a:pPr marL="25400" marR="10160">
              <a:spcBef>
                <a:spcPts val="190"/>
              </a:spcBef>
            </a:pPr>
            <a:r>
              <a:rPr sz="9200" dirty="0">
                <a:solidFill>
                  <a:srgbClr val="FFFFFF"/>
                </a:solidFill>
              </a:rPr>
              <a:t>Děkuji</a:t>
            </a:r>
            <a:r>
              <a:rPr sz="9200" spc="-620" dirty="0">
                <a:solidFill>
                  <a:srgbClr val="FFFFFF"/>
                </a:solidFill>
              </a:rPr>
              <a:t> </a:t>
            </a:r>
            <a:r>
              <a:rPr sz="9200" spc="120" dirty="0">
                <a:solidFill>
                  <a:srgbClr val="FFFFFF"/>
                </a:solidFill>
              </a:rPr>
              <a:t>za pozornost</a:t>
            </a:r>
            <a:endParaRPr sz="9200" dirty="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2856" y="890885"/>
            <a:ext cx="2099960" cy="8327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"/>
            <a:ext cx="18288000" cy="8392160"/>
            <a:chOff x="0" y="12"/>
            <a:chExt cx="9144000" cy="4196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7775" y="12"/>
              <a:ext cx="4086225" cy="4196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38250"/>
              <a:ext cx="5414132" cy="20598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15085" y="7381240"/>
            <a:ext cx="2932430" cy="113620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Ing.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arch.</a:t>
            </a:r>
            <a:r>
              <a:rPr sz="24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Josef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Tlustý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2880"/>
              </a:spcBef>
            </a:pP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20.3.2025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1415085" y="2677471"/>
            <a:ext cx="6917731" cy="371768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marR="10160">
              <a:spcBef>
                <a:spcPts val="190"/>
              </a:spcBef>
            </a:pPr>
            <a:r>
              <a:rPr sz="8000" spc="140" dirty="0">
                <a:solidFill>
                  <a:srgbClr val="FFFFFF"/>
                </a:solidFill>
              </a:rPr>
              <a:t>Renovace </a:t>
            </a:r>
            <a:r>
              <a:rPr sz="8000" spc="80" dirty="0">
                <a:solidFill>
                  <a:srgbClr val="FFFFFF"/>
                </a:solidFill>
              </a:rPr>
              <a:t>historických </a:t>
            </a:r>
            <a:r>
              <a:rPr sz="8000" spc="100" dirty="0">
                <a:solidFill>
                  <a:srgbClr val="FFFFFF"/>
                </a:solidFill>
              </a:rPr>
              <a:t>budov</a:t>
            </a:r>
            <a:endParaRPr sz="8000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32856" y="832465"/>
            <a:ext cx="2099960" cy="832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7484" y="7550708"/>
            <a:ext cx="2524760" cy="51680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defTabSz="1828800">
              <a:spcBef>
                <a:spcPts val="190"/>
              </a:spcBef>
            </a:pPr>
            <a:r>
              <a:rPr sz="3200" kern="0" spc="100" dirty="0">
                <a:solidFill>
                  <a:srgbClr val="FFFFFF"/>
                </a:solidFill>
                <a:latin typeface="Tahoma"/>
                <a:cs typeface="Tahoma"/>
              </a:rPr>
              <a:t>…DESATERO</a:t>
            </a:r>
            <a:endParaRPr sz="3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7485" y="3487826"/>
            <a:ext cx="3867150" cy="353558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marR="10160" defTabSz="1828800">
              <a:spcBef>
                <a:spcPts val="210"/>
              </a:spcBef>
            </a:pPr>
            <a:r>
              <a:rPr sz="7600" kern="0" spc="-20" dirty="0">
                <a:solidFill>
                  <a:srgbClr val="FFFFFF"/>
                </a:solidFill>
                <a:latin typeface="Tahoma"/>
                <a:cs typeface="Tahoma"/>
              </a:rPr>
              <a:t>Principy dobré </a:t>
            </a:r>
            <a:r>
              <a:rPr sz="7600" kern="0" spc="-70" dirty="0">
                <a:solidFill>
                  <a:srgbClr val="FFFFFF"/>
                </a:solidFill>
                <a:latin typeface="Tahoma"/>
                <a:cs typeface="Tahoma"/>
              </a:rPr>
              <a:t>renovace</a:t>
            </a:r>
            <a:endParaRPr sz="76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3880" y="471652"/>
            <a:ext cx="1845280" cy="6585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60140" y="491470"/>
            <a:ext cx="1126998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259330" algn="r">
              <a:spcBef>
                <a:spcPts val="210"/>
              </a:spcBef>
            </a:pPr>
            <a:r>
              <a:rPr spc="140" dirty="0"/>
              <a:t>PŘEDPOKLADY</a:t>
            </a:r>
            <a:r>
              <a:rPr spc="-50" dirty="0"/>
              <a:t> </a:t>
            </a:r>
            <a:r>
              <a:rPr spc="180" dirty="0"/>
              <a:t>ÚSPĚŠNÉ</a:t>
            </a:r>
            <a:r>
              <a:rPr spc="-60" dirty="0"/>
              <a:t> </a:t>
            </a:r>
            <a:r>
              <a:rPr spc="120" dirty="0"/>
              <a:t>RENOVACE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78360" y="1842391"/>
            <a:ext cx="8681028" cy="773664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846" y="396347"/>
            <a:ext cx="2099960" cy="83273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143000" y="2171700"/>
            <a:ext cx="8681028" cy="392543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598170" indent="-572770">
              <a:spcBef>
                <a:spcPts val="210"/>
              </a:spcBef>
              <a:buClr>
                <a:srgbClr val="000000"/>
              </a:buClr>
              <a:buChar char="-"/>
              <a:tabLst>
                <a:tab pos="598170" algn="l"/>
              </a:tabLst>
            </a:pPr>
            <a:r>
              <a:rPr spc="-40" dirty="0"/>
              <a:t>vhodné</a:t>
            </a:r>
            <a:r>
              <a:rPr spc="-120" dirty="0"/>
              <a:t> </a:t>
            </a:r>
            <a:r>
              <a:rPr spc="-70" dirty="0"/>
              <a:t>umístění</a:t>
            </a:r>
            <a:r>
              <a:rPr spc="-110" dirty="0"/>
              <a:t> </a:t>
            </a:r>
            <a:r>
              <a:rPr spc="-20" dirty="0"/>
              <a:t>budovy,</a:t>
            </a:r>
          </a:p>
          <a:p>
            <a:pPr marL="598170" indent="-572770">
              <a:spcBef>
                <a:spcPts val="3360"/>
              </a:spcBef>
              <a:buClr>
                <a:srgbClr val="000000"/>
              </a:buClr>
              <a:buChar char="-"/>
              <a:tabLst>
                <a:tab pos="598170" algn="l"/>
              </a:tabLst>
            </a:pPr>
            <a:r>
              <a:rPr dirty="0"/>
              <a:t>možnost</a:t>
            </a:r>
            <a:r>
              <a:rPr spc="-100" dirty="0"/>
              <a:t> </a:t>
            </a:r>
            <a:r>
              <a:rPr spc="-50" dirty="0"/>
              <a:t>provedení</a:t>
            </a:r>
            <a:r>
              <a:rPr spc="-110" dirty="0"/>
              <a:t> </a:t>
            </a:r>
            <a:r>
              <a:rPr spc="-60" dirty="0"/>
              <a:t>zateplení</a:t>
            </a:r>
            <a:r>
              <a:rPr spc="-140" dirty="0"/>
              <a:t> </a:t>
            </a:r>
            <a:r>
              <a:rPr spc="-40" dirty="0"/>
              <a:t>obálky</a:t>
            </a:r>
            <a:r>
              <a:rPr spc="-130" dirty="0"/>
              <a:t> </a:t>
            </a:r>
            <a:r>
              <a:rPr spc="-20" dirty="0"/>
              <a:t>budovy,</a:t>
            </a:r>
          </a:p>
          <a:p>
            <a:pPr marL="598170" indent="-572770">
              <a:spcBef>
                <a:spcPts val="3360"/>
              </a:spcBef>
              <a:buClr>
                <a:srgbClr val="000000"/>
              </a:buClr>
              <a:buChar char="-"/>
              <a:tabLst>
                <a:tab pos="598170" algn="l"/>
              </a:tabLst>
            </a:pPr>
            <a:r>
              <a:rPr spc="-60" dirty="0"/>
              <a:t>výměna</a:t>
            </a:r>
            <a:r>
              <a:rPr spc="-80" dirty="0"/>
              <a:t> </a:t>
            </a:r>
            <a:r>
              <a:rPr dirty="0"/>
              <a:t>nebo</a:t>
            </a:r>
            <a:r>
              <a:rPr spc="-110" dirty="0"/>
              <a:t> </a:t>
            </a:r>
            <a:r>
              <a:rPr spc="-40" dirty="0"/>
              <a:t>doplnění</a:t>
            </a:r>
            <a:r>
              <a:rPr spc="-90" dirty="0"/>
              <a:t> </a:t>
            </a:r>
            <a:r>
              <a:rPr spc="-80" dirty="0"/>
              <a:t>kvalitních</a:t>
            </a:r>
            <a:r>
              <a:rPr spc="-150" dirty="0"/>
              <a:t> </a:t>
            </a:r>
            <a:r>
              <a:rPr spc="-100" dirty="0"/>
              <a:t>výplní</a:t>
            </a:r>
            <a:r>
              <a:rPr spc="-40" dirty="0"/>
              <a:t> </a:t>
            </a:r>
            <a:r>
              <a:rPr spc="-20" dirty="0"/>
              <a:t>otvorů,</a:t>
            </a:r>
          </a:p>
          <a:p>
            <a:pPr marL="598170" indent="-572770">
              <a:spcBef>
                <a:spcPts val="3360"/>
              </a:spcBef>
              <a:buClr>
                <a:srgbClr val="000000"/>
              </a:buClr>
              <a:buChar char="-"/>
              <a:tabLst>
                <a:tab pos="598170" algn="l"/>
              </a:tabLst>
            </a:pPr>
            <a:r>
              <a:rPr spc="-20" dirty="0"/>
              <a:t>aplikace</a:t>
            </a:r>
            <a:r>
              <a:rPr spc="-170" dirty="0"/>
              <a:t> </a:t>
            </a:r>
            <a:r>
              <a:rPr spc="-90" dirty="0"/>
              <a:t>větrání</a:t>
            </a:r>
            <a:r>
              <a:rPr spc="-160" dirty="0"/>
              <a:t> </a:t>
            </a:r>
            <a:r>
              <a:rPr spc="100" dirty="0"/>
              <a:t>s</a:t>
            </a:r>
            <a:r>
              <a:rPr spc="-70" dirty="0"/>
              <a:t> </a:t>
            </a:r>
            <a:r>
              <a:rPr spc="-20" dirty="0"/>
              <a:t>rekuperací,</a:t>
            </a:r>
          </a:p>
          <a:p>
            <a:pPr marL="598170" indent="-572770">
              <a:spcBef>
                <a:spcPts val="3360"/>
              </a:spcBef>
              <a:buClr>
                <a:srgbClr val="000000"/>
              </a:buClr>
              <a:buChar char="-"/>
              <a:tabLst>
                <a:tab pos="598170" algn="l"/>
              </a:tabLst>
            </a:pPr>
            <a:r>
              <a:rPr spc="-90" dirty="0"/>
              <a:t>efektivita</a:t>
            </a:r>
            <a:r>
              <a:rPr spc="-20" dirty="0"/>
              <a:t> </a:t>
            </a:r>
            <a:r>
              <a:rPr spc="-50" dirty="0"/>
              <a:t>energetického</a:t>
            </a:r>
            <a:r>
              <a:rPr spc="-20" dirty="0"/>
              <a:t> řešení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3880" y="471652"/>
            <a:ext cx="1845280" cy="6585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5600" y="501844"/>
            <a:ext cx="1196086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259330" algn="r">
              <a:spcBef>
                <a:spcPts val="210"/>
              </a:spcBef>
            </a:pPr>
            <a:r>
              <a:rPr spc="140" dirty="0"/>
              <a:t>PŘEDPOKLADY</a:t>
            </a:r>
            <a:r>
              <a:rPr spc="-50" dirty="0"/>
              <a:t> </a:t>
            </a:r>
            <a:r>
              <a:rPr spc="180" dirty="0"/>
              <a:t>ÚSPĚŠNÉ</a:t>
            </a:r>
            <a:r>
              <a:rPr spc="-60" dirty="0"/>
              <a:t> </a:t>
            </a:r>
            <a:r>
              <a:rPr spc="120" dirty="0"/>
              <a:t>RENOVACE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846" y="396347"/>
            <a:ext cx="2099960" cy="8327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3472" y="6920742"/>
            <a:ext cx="6229172" cy="23552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10764" y="2433066"/>
            <a:ext cx="3502152" cy="34655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4172" y="3115976"/>
            <a:ext cx="8356828" cy="57943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9547" y="1942338"/>
            <a:ext cx="1819910" cy="156581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sz="10000" b="1" spc="-50" dirty="0">
                <a:solidFill>
                  <a:srgbClr val="FFFFFF"/>
                </a:solidFill>
                <a:latin typeface="Arial"/>
                <a:cs typeface="Arial"/>
              </a:rPr>
              <a:t>01.</a:t>
            </a:r>
            <a:endParaRPr sz="10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7484" y="4068065"/>
            <a:ext cx="4284980" cy="428578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40130" defTabSz="1828800">
              <a:spcBef>
                <a:spcPts val="200"/>
              </a:spcBef>
            </a:pPr>
            <a:r>
              <a:rPr sz="7600" kern="0" spc="-20" dirty="0">
                <a:solidFill>
                  <a:srgbClr val="FFFFFF"/>
                </a:solidFill>
                <a:latin typeface="Tahoma"/>
                <a:cs typeface="Tahoma"/>
              </a:rPr>
              <a:t>Budova </a:t>
            </a:r>
            <a:r>
              <a:rPr sz="7600" kern="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7600" kern="0" spc="-5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600" kern="0" spc="430" dirty="0">
                <a:solidFill>
                  <a:srgbClr val="FFFFFF"/>
                </a:solidFill>
                <a:latin typeface="Tahoma"/>
                <a:cs typeface="Tahoma"/>
              </a:rPr>
              <a:t>PPR</a:t>
            </a:r>
            <a:endParaRPr sz="76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78130" defTabSz="1828800">
              <a:spcBef>
                <a:spcPts val="7250"/>
              </a:spcBef>
            </a:pPr>
            <a:r>
              <a:rPr sz="3200" kern="0" spc="-20" dirty="0">
                <a:solidFill>
                  <a:srgbClr val="FFFFFF"/>
                </a:solidFill>
                <a:latin typeface="Tahoma"/>
                <a:cs typeface="Tahoma"/>
              </a:rPr>
              <a:t>Byty</a:t>
            </a:r>
            <a:r>
              <a:rPr sz="3200" kern="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14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200" kern="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40" dirty="0">
                <a:solidFill>
                  <a:srgbClr val="FFFFFF"/>
                </a:solidFill>
                <a:latin typeface="Tahoma"/>
                <a:cs typeface="Tahoma"/>
              </a:rPr>
              <a:t>Karmelitské</a:t>
            </a:r>
            <a:r>
              <a:rPr sz="3200" kern="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40" dirty="0">
                <a:solidFill>
                  <a:srgbClr val="FFFFFF"/>
                </a:solidFill>
                <a:latin typeface="Tahoma"/>
                <a:cs typeface="Tahoma"/>
              </a:rPr>
              <a:t>ulici</a:t>
            </a:r>
            <a:endParaRPr sz="32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78130" defTabSz="1828800"/>
            <a:r>
              <a:rPr sz="3200" kern="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200" kern="0" spc="-2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kern="0" spc="-20" dirty="0">
                <a:solidFill>
                  <a:srgbClr val="FFFFFF"/>
                </a:solidFill>
                <a:latin typeface="Tahoma"/>
                <a:cs typeface="Tahoma"/>
              </a:rPr>
              <a:t>Praze</a:t>
            </a:r>
            <a:endParaRPr sz="3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7970" y="48"/>
            <a:ext cx="11400028" cy="102869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1608" y="1528800"/>
            <a:ext cx="13629640" cy="8124952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639E266-EE2D-B3B6-B592-8BB3EE88D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3000" y="474663"/>
            <a:ext cx="11096625" cy="6159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02260">
              <a:spcBef>
                <a:spcPts val="210"/>
              </a:spcBef>
            </a:pPr>
            <a:r>
              <a:rPr spc="-20" dirty="0"/>
              <a:t>Byty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Karmelitské</a:t>
            </a:r>
            <a:r>
              <a:rPr spc="-170" dirty="0"/>
              <a:t> </a:t>
            </a:r>
            <a:r>
              <a:rPr spc="-90" dirty="0"/>
              <a:t>ulici</a:t>
            </a:r>
            <a:r>
              <a:rPr spc="-160" dirty="0"/>
              <a:t> v</a:t>
            </a:r>
            <a:r>
              <a:rPr spc="-150" dirty="0"/>
              <a:t> </a:t>
            </a:r>
            <a:r>
              <a:rPr dirty="0"/>
              <a:t>Praze</a:t>
            </a:r>
            <a:r>
              <a:rPr spc="-200" dirty="0"/>
              <a:t> </a:t>
            </a:r>
            <a:r>
              <a:rPr dirty="0"/>
              <a:t>-</a:t>
            </a:r>
            <a:r>
              <a:rPr spc="-160" dirty="0"/>
              <a:t> </a:t>
            </a:r>
            <a:r>
              <a:rPr spc="-80" dirty="0"/>
              <a:t>umístění</a:t>
            </a:r>
            <a:r>
              <a:rPr spc="-160" dirty="0"/>
              <a:t> </a:t>
            </a:r>
            <a:r>
              <a:rPr spc="-20" dirty="0"/>
              <a:t>budovy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5.0.6311"/>
  <p:tag name="SLIDO_PRESENTATION_ID" val="2bcf68c0-c94c-44ce-ab73-5bc185eb7457"/>
  <p:tag name="SLIDO_EVENT_UUID" val="0f099ecc-1fcb-40ab-b14c-2fe01fff1d90"/>
  <p:tag name="SLIDO_EVENT_SECTION_UUID" val="783b52d2-e20a-4c4e-8793-230efd7daa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470</Words>
  <Application>Microsoft Office PowerPoint</Application>
  <PresentationFormat>Vlastní</PresentationFormat>
  <Paragraphs>69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36</vt:i4>
      </vt:variant>
    </vt:vector>
  </HeadingPairs>
  <TitlesOfParts>
    <vt:vector size="48" baseType="lpstr">
      <vt:lpstr>Roboto</vt:lpstr>
      <vt:lpstr>Calibri</vt:lpstr>
      <vt:lpstr>Arial</vt:lpstr>
      <vt:lpstr>Roboto Heavy</vt:lpstr>
      <vt:lpstr>Tahoma</vt:lpstr>
      <vt:lpstr>Roboto Condensed Ultra-Bold</vt:lpstr>
      <vt:lpstr>Roboto Condensed Heavy</vt:lpstr>
      <vt:lpstr>Aptos</vt:lpstr>
      <vt:lpstr>Roboto Condensed Bold</vt:lpstr>
      <vt:lpstr>Roboto Bold</vt:lpstr>
      <vt:lpstr>Office Theme</vt:lpstr>
      <vt:lpstr>1_Office Theme</vt:lpstr>
      <vt:lpstr>Prezentace aplikace PowerPoint</vt:lpstr>
      <vt:lpstr>Prezentace aplikace PowerPoint</vt:lpstr>
      <vt:lpstr>Prezentace aplikace PowerPoint</vt:lpstr>
      <vt:lpstr>Renovace historických budov</vt:lpstr>
      <vt:lpstr>Prezentace aplikace PowerPoint</vt:lpstr>
      <vt:lpstr>PŘEDPOKLADY ÚSPĚŠNÉ RENOVACE</vt:lpstr>
      <vt:lpstr>PŘEDPOKLADY ÚSPĚŠNÉ RENOVACE</vt:lpstr>
      <vt:lpstr>01.</vt:lpstr>
      <vt:lpstr>Byty v Karmelitské ulici v Praze - umístění budovy</vt:lpstr>
      <vt:lpstr>Byty v Karmelitské ulici v Praze - umístění budovy</vt:lpstr>
      <vt:lpstr>Byty v Karmelitské ulici v Praze - umístění budovy</vt:lpstr>
      <vt:lpstr>Byty v Karmelitské ulici v Praze - umístění budovy</vt:lpstr>
      <vt:lpstr>Byty v Karmelitské ulici v Praze - umístění budovy</vt:lpstr>
      <vt:lpstr>Byty v Karmelitské ulici v Praze - umístění budovy</vt:lpstr>
      <vt:lpstr>Byty v Karmelitské ulici v Praze - umístění budovy</vt:lpstr>
      <vt:lpstr>02.</vt:lpstr>
      <vt:lpstr>Prezentace aplikace PowerPoint</vt:lpstr>
      <vt:lpstr>Stáje v Lysé n/L - umístění budovy</vt:lpstr>
      <vt:lpstr>Prezentace aplikace PowerPoint</vt:lpstr>
      <vt:lpstr>Stáje v Lysé n/L - umístění budovy</vt:lpstr>
      <vt:lpstr>Stáje v Lysé n/L - umístění budovy</vt:lpstr>
      <vt:lpstr>Stáje v Lysé n/L - umístění budovy</vt:lpstr>
      <vt:lpstr>Stáje v Lysé n/L - umístění budovy</vt:lpstr>
      <vt:lpstr>Stáje v Lysé n/L - větrání s rekuperací</vt:lpstr>
      <vt:lpstr>Stáje v Lysé n/L - umístění budovy</vt:lpstr>
      <vt:lpstr>Stáje v Lysé n/L - umístění budovy</vt:lpstr>
      <vt:lpstr>Stáje v Lysé n/L - umístění budovy</vt:lpstr>
      <vt:lpstr>03.</vt:lpstr>
      <vt:lpstr>Farní úřad v Praze Michli - umístění budovy</vt:lpstr>
      <vt:lpstr>Farní úřad v Praze Michli - umístění budovy</vt:lpstr>
      <vt:lpstr>Farní úřad v Praze Michli - umístění budovy</vt:lpstr>
      <vt:lpstr>Farní úřad v Praze Michli - umístění budovy</vt:lpstr>
      <vt:lpstr>Farní úřad v Praze Michli - umístění budovy</vt:lpstr>
      <vt:lpstr>Farní úřad v Praze Michli - umístění budovy</vt:lpstr>
      <vt:lpstr>Farní úřad v Praze Michli - umístění budovy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Renotour Prague master PPT</dc:title>
  <dc:creator>matrika</dc:creator>
  <cp:lastModifiedBy>Eva Tlapáková</cp:lastModifiedBy>
  <cp:revision>20</cp:revision>
  <dcterms:created xsi:type="dcterms:W3CDTF">2006-08-16T00:00:00Z</dcterms:created>
  <dcterms:modified xsi:type="dcterms:W3CDTF">2025-03-27T20:16:07Z</dcterms:modified>
  <dc:identifier>DAGhU3Xx9KQ</dc:identifier>
</cp:coreProperties>
</file>