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media/image36.jpg" ContentType="image/jpeg"/>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66.jpg" ContentType="image/jpeg"/>
  <Override PartName="/ppt/notesSlides/notesSlide3.xml" ContentType="application/vnd.openxmlformats-officedocument.presentationml.notesSlide+xml"/>
  <Override PartName="/ppt/media/image167.jpg" ContentType="image/jpeg"/>
  <Override PartName="/ppt/notesSlides/notesSlide4.xml" ContentType="application/vnd.openxmlformats-officedocument.presentationml.notesSlide+xml"/>
  <Override PartName="/ppt/media/image168.jpg" ContentType="image/jpeg"/>
  <Override PartName="/ppt/media/image16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94.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6.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media/image288.jpg" ContentType="image/jpeg"/>
  <Override PartName="/ppt/notesSlides/notesSlide21.xml" ContentType="application/vnd.openxmlformats-officedocument.presentationml.notesSlide+xml"/>
  <Override PartName="/ppt/media/image290.jpg" ContentType="image/jpeg"/>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media/image292.jpg" ContentType="image/jpeg"/>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media/image326.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6" r:id="rId3"/>
    <p:sldMasterId id="2147483678" r:id="rId4"/>
    <p:sldMasterId id="2147483689" r:id="rId5"/>
    <p:sldMasterId id="2147483699" r:id="rId6"/>
    <p:sldMasterId id="2147483712" r:id="rId7"/>
    <p:sldMasterId id="2147483725" r:id="rId8"/>
    <p:sldMasterId id="2147483737" r:id="rId9"/>
    <p:sldMasterId id="2147483749" r:id="rId10"/>
    <p:sldMasterId id="2147483762" r:id="rId11"/>
  </p:sldMasterIdLst>
  <p:notesMasterIdLst>
    <p:notesMasterId r:id="rId155"/>
  </p:notesMasterIdLst>
  <p:sldIdLst>
    <p:sldId id="256" r:id="rId12"/>
    <p:sldId id="258" r:id="rId13"/>
    <p:sldId id="259" r:id="rId14"/>
    <p:sldId id="260" r:id="rId15"/>
    <p:sldId id="261" r:id="rId16"/>
    <p:sldId id="262" r:id="rId17"/>
    <p:sldId id="263" r:id="rId18"/>
    <p:sldId id="264" r:id="rId19"/>
    <p:sldId id="3525" r:id="rId20"/>
    <p:sldId id="3526" r:id="rId21"/>
    <p:sldId id="3527" r:id="rId22"/>
    <p:sldId id="3528" r:id="rId23"/>
    <p:sldId id="3529" r:id="rId24"/>
    <p:sldId id="3530" r:id="rId25"/>
    <p:sldId id="3531" r:id="rId26"/>
    <p:sldId id="3532" r:id="rId27"/>
    <p:sldId id="3533" r:id="rId28"/>
    <p:sldId id="3534" r:id="rId29"/>
    <p:sldId id="3535" r:id="rId30"/>
    <p:sldId id="3536" r:id="rId31"/>
    <p:sldId id="3537" r:id="rId32"/>
    <p:sldId id="3538" r:id="rId33"/>
    <p:sldId id="3539" r:id="rId34"/>
    <p:sldId id="3540" r:id="rId35"/>
    <p:sldId id="3541" r:id="rId36"/>
    <p:sldId id="3542" r:id="rId37"/>
    <p:sldId id="3543" r:id="rId38"/>
    <p:sldId id="3544" r:id="rId39"/>
    <p:sldId id="3545" r:id="rId40"/>
    <p:sldId id="3546" r:id="rId41"/>
    <p:sldId id="3547" r:id="rId42"/>
    <p:sldId id="265" r:id="rId43"/>
    <p:sldId id="314" r:id="rId44"/>
    <p:sldId id="315" r:id="rId45"/>
    <p:sldId id="3518" r:id="rId46"/>
    <p:sldId id="3516" r:id="rId47"/>
    <p:sldId id="3515" r:id="rId48"/>
    <p:sldId id="3509" r:id="rId49"/>
    <p:sldId id="3511" r:id="rId50"/>
    <p:sldId id="3519" r:id="rId51"/>
    <p:sldId id="3520" r:id="rId52"/>
    <p:sldId id="3521" r:id="rId53"/>
    <p:sldId id="3522" r:id="rId54"/>
    <p:sldId id="404" r:id="rId55"/>
    <p:sldId id="3523" r:id="rId56"/>
    <p:sldId id="3514" r:id="rId57"/>
    <p:sldId id="3503" r:id="rId58"/>
    <p:sldId id="3507" r:id="rId59"/>
    <p:sldId id="3524" r:id="rId60"/>
    <p:sldId id="266" r:id="rId61"/>
    <p:sldId id="617" r:id="rId62"/>
    <p:sldId id="598" r:id="rId63"/>
    <p:sldId id="607" r:id="rId64"/>
    <p:sldId id="608" r:id="rId65"/>
    <p:sldId id="469" r:id="rId66"/>
    <p:sldId id="604" r:id="rId67"/>
    <p:sldId id="605" r:id="rId68"/>
    <p:sldId id="606" r:id="rId69"/>
    <p:sldId id="548" r:id="rId70"/>
    <p:sldId id="471" r:id="rId71"/>
    <p:sldId id="488" r:id="rId72"/>
    <p:sldId id="609" r:id="rId73"/>
    <p:sldId id="618" r:id="rId74"/>
    <p:sldId id="619" r:id="rId75"/>
    <p:sldId id="620" r:id="rId76"/>
    <p:sldId id="621" r:id="rId77"/>
    <p:sldId id="622" r:id="rId78"/>
    <p:sldId id="623" r:id="rId79"/>
    <p:sldId id="624" r:id="rId80"/>
    <p:sldId id="516" r:id="rId81"/>
    <p:sldId id="3548" r:id="rId82"/>
    <p:sldId id="267" r:id="rId83"/>
    <p:sldId id="268" r:id="rId84"/>
    <p:sldId id="9417" r:id="rId85"/>
    <p:sldId id="732" r:id="rId86"/>
    <p:sldId id="9418" r:id="rId87"/>
    <p:sldId id="450" r:id="rId88"/>
    <p:sldId id="9419" r:id="rId89"/>
    <p:sldId id="9420" r:id="rId90"/>
    <p:sldId id="269" r:id="rId91"/>
    <p:sldId id="281" r:id="rId92"/>
    <p:sldId id="282" r:id="rId93"/>
    <p:sldId id="283" r:id="rId94"/>
    <p:sldId id="284" r:id="rId95"/>
    <p:sldId id="285" r:id="rId96"/>
    <p:sldId id="286" r:id="rId97"/>
    <p:sldId id="287" r:id="rId98"/>
    <p:sldId id="288" r:id="rId99"/>
    <p:sldId id="289" r:id="rId100"/>
    <p:sldId id="290" r:id="rId101"/>
    <p:sldId id="291" r:id="rId102"/>
    <p:sldId id="292" r:id="rId103"/>
    <p:sldId id="293" r:id="rId104"/>
    <p:sldId id="294" r:id="rId105"/>
    <p:sldId id="295" r:id="rId106"/>
    <p:sldId id="296" r:id="rId107"/>
    <p:sldId id="297" r:id="rId108"/>
    <p:sldId id="298" r:id="rId109"/>
    <p:sldId id="299" r:id="rId110"/>
    <p:sldId id="300" r:id="rId111"/>
    <p:sldId id="301" r:id="rId112"/>
    <p:sldId id="302" r:id="rId113"/>
    <p:sldId id="303" r:id="rId114"/>
    <p:sldId id="304" r:id="rId115"/>
    <p:sldId id="305" r:id="rId116"/>
    <p:sldId id="306" r:id="rId117"/>
    <p:sldId id="307" r:id="rId118"/>
    <p:sldId id="308" r:id="rId119"/>
    <p:sldId id="309" r:id="rId120"/>
    <p:sldId id="310" r:id="rId121"/>
    <p:sldId id="311" r:id="rId122"/>
    <p:sldId id="312" r:id="rId123"/>
    <p:sldId id="313" r:id="rId124"/>
    <p:sldId id="3549" r:id="rId125"/>
    <p:sldId id="270" r:id="rId126"/>
    <p:sldId id="271" r:id="rId127"/>
    <p:sldId id="272" r:id="rId128"/>
    <p:sldId id="739" r:id="rId129"/>
    <p:sldId id="3552" r:id="rId130"/>
    <p:sldId id="9405" r:id="rId131"/>
    <p:sldId id="9406" r:id="rId132"/>
    <p:sldId id="9413" r:id="rId133"/>
    <p:sldId id="9412" r:id="rId134"/>
    <p:sldId id="9414" r:id="rId135"/>
    <p:sldId id="9410" r:id="rId136"/>
    <p:sldId id="9411" r:id="rId137"/>
    <p:sldId id="329" r:id="rId138"/>
    <p:sldId id="877" r:id="rId139"/>
    <p:sldId id="9415" r:id="rId140"/>
    <p:sldId id="9403" r:id="rId141"/>
    <p:sldId id="497" r:id="rId142"/>
    <p:sldId id="9404" r:id="rId143"/>
    <p:sldId id="671" r:id="rId144"/>
    <p:sldId id="9416" r:id="rId145"/>
    <p:sldId id="3550" r:id="rId146"/>
    <p:sldId id="275" r:id="rId147"/>
    <p:sldId id="276" r:id="rId148"/>
    <p:sldId id="277" r:id="rId149"/>
    <p:sldId id="278" r:id="rId150"/>
    <p:sldId id="3551" r:id="rId151"/>
    <p:sldId id="279" r:id="rId152"/>
    <p:sldId id="273" r:id="rId153"/>
    <p:sldId id="274" r:id="rId154"/>
  </p:sldIdLst>
  <p:sldSz cx="18288000" cy="10287000"/>
  <p:notesSz cx="6858000" cy="9144000"/>
  <p:embeddedFontLst>
    <p:embeddedFont>
      <p:font typeface="Arial Black" panose="020B0A04020102020204" pitchFamily="34" charset="0"/>
      <p:bold r:id="rId156"/>
    </p:embeddedFont>
    <p:embeddedFont>
      <p:font typeface="Arial MT" pitchFamily="50" charset="0"/>
      <p:bold r:id="rId157"/>
      <p:italic r:id="rId158"/>
      <p:boldItalic r:id="rId159"/>
    </p:embeddedFont>
    <p:embeddedFont>
      <p:font typeface="Avenir Next LT Pro" panose="020B0504020202020204" pitchFamily="34" charset="0"/>
      <p:regular r:id="rId160"/>
      <p:bold r:id="rId161"/>
      <p:italic r:id="rId162"/>
      <p:boldItalic r:id="rId163"/>
    </p:embeddedFont>
    <p:embeddedFont>
      <p:font typeface="Ink Free" panose="03080402000500000000" pitchFamily="66" charset="0"/>
      <p:regular r:id="rId164"/>
    </p:embeddedFont>
    <p:embeddedFont>
      <p:font typeface="Myriad Pro" panose="020B0503030403020204" pitchFamily="34" charset="0"/>
      <p:regular r:id="rId165"/>
      <p:bold r:id="rId166"/>
      <p:boldItalic r:id="rId167"/>
    </p:embeddedFont>
    <p:embeddedFont>
      <p:font typeface="Nunito" pitchFamily="2" charset="0"/>
      <p:regular r:id="rId168"/>
      <p:bold r:id="rId169"/>
      <p:italic r:id="rId170"/>
      <p:boldItalic r:id="rId171"/>
    </p:embeddedFont>
    <p:embeddedFont>
      <p:font typeface="Open Sans" pitchFamily="2" charset="0"/>
      <p:regular r:id="rId172"/>
      <p:bold r:id="rId173"/>
      <p:italic r:id="rId174"/>
      <p:boldItalic r:id="rId175"/>
    </p:embeddedFont>
    <p:embeddedFont>
      <p:font typeface="Open Sans Bold" pitchFamily="2" charset="0"/>
      <p:bold r:id="rId176"/>
    </p:embeddedFont>
    <p:embeddedFont>
      <p:font typeface="Poppins" panose="00000500000000000000" pitchFamily="2" charset="0"/>
      <p:regular r:id="rId177"/>
      <p:bold r:id="rId178"/>
      <p:italic r:id="rId179"/>
      <p:boldItalic r:id="rId180"/>
    </p:embeddedFont>
    <p:embeddedFont>
      <p:font typeface="Roboto" panose="02000000000000000000" pitchFamily="2" charset="0"/>
      <p:regular r:id="rId181"/>
      <p:bold r:id="rId182"/>
      <p:italic r:id="rId183"/>
      <p:boldItalic r:id="rId184"/>
    </p:embeddedFont>
    <p:embeddedFont>
      <p:font typeface="Roboto Bold" panose="02000000000000000000" pitchFamily="2" charset="0"/>
      <p:bold r:id="rId185"/>
    </p:embeddedFont>
    <p:embeddedFont>
      <p:font typeface="Roboto Condensed Bold" panose="02000000000000000000" pitchFamily="2" charset="0"/>
      <p:bold r:id="rId186"/>
    </p:embeddedFont>
    <p:embeddedFont>
      <p:font typeface="Roboto Condensed Heavy" panose="020B0604020202020204" charset="0"/>
      <p:regular r:id="rId187"/>
    </p:embeddedFont>
    <p:embeddedFont>
      <p:font typeface="Roboto Condensed Light" panose="02000000000000000000" pitchFamily="2" charset="0"/>
      <p:regular r:id="rId188"/>
      <p:italic r:id="rId189"/>
    </p:embeddedFont>
    <p:embeddedFont>
      <p:font typeface="Roboto Condensed Ultra-Bold" panose="020B0604020202020204" charset="0"/>
      <p:regular r:id="rId190"/>
    </p:embeddedFont>
    <p:embeddedFont>
      <p:font typeface="Roboto ExtraBold" panose="02000000000000000000" pitchFamily="2" charset="0"/>
      <p:bold r:id="rId191"/>
      <p:boldItalic r:id="rId192"/>
    </p:embeddedFont>
    <p:embeddedFont>
      <p:font typeface="Roboto Heavy" panose="020B0604020202020204" charset="0"/>
      <p:regular r:id="rId193"/>
    </p:embeddedFont>
    <p:embeddedFont>
      <p:font typeface="Segoe UI" panose="020B0502040204020203" pitchFamily="34" charset="0"/>
      <p:regular r:id="rId194"/>
      <p:bold r:id="rId195"/>
      <p:italic r:id="rId196"/>
      <p:boldItalic r:id="rId197"/>
    </p:embeddedFont>
    <p:embeddedFont>
      <p:font typeface="Tahoma" panose="020B0604030504040204" pitchFamily="34" charset="0"/>
      <p:regular r:id="rId198"/>
      <p:bold r:id="rId199"/>
    </p:embeddedFont>
    <p:embeddedFont>
      <p:font typeface="Technika" panose="020B0604020202020204" charset="0"/>
      <p:regular r:id="rId200"/>
      <p:bold r:id="rId201"/>
      <p:italic r:id="rId202"/>
      <p:boldItalic r:id="rId203"/>
    </p:embeddedFont>
    <p:embeddedFont>
      <p:font typeface="Technika Book" panose="020B0604020202020204" charset="0"/>
      <p:regular r:id="rId204"/>
      <p:italic r:id="rId205"/>
    </p:embeddedFont>
    <p:embeddedFont>
      <p:font typeface="Technika-Bold" panose="00000600000000000000" charset="0"/>
      <p:regular r:id="rId206"/>
      <p:bold r:id="rId207"/>
      <p:italic r:id="rId208"/>
      <p:boldItalic r:id="rId209"/>
    </p:embeddedFont>
    <p:embeddedFont>
      <p:font typeface="Verdana" panose="020B0604030504040204" pitchFamily="34" charset="0"/>
      <p:regular r:id="rId210"/>
      <p:bold r:id="rId211"/>
      <p:italic r:id="rId212"/>
      <p:boldItalic r:id="rId213"/>
    </p:embeddedFont>
  </p:embeddedFontLst>
  <p:custDataLst>
    <p:tags r:id="rId2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1" autoAdjust="0"/>
    <p:restoredTop sz="94622" autoAdjust="0"/>
  </p:normalViewPr>
  <p:slideViewPr>
    <p:cSldViewPr>
      <p:cViewPr varScale="1">
        <p:scale>
          <a:sx n="34" d="100"/>
          <a:sy n="34" d="100"/>
        </p:scale>
        <p:origin x="6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font" Target="fonts/font4.fntdata"/><Relationship Id="rId170" Type="http://schemas.openxmlformats.org/officeDocument/2006/relationships/font" Target="fonts/font15.fntdata"/><Relationship Id="rId191" Type="http://schemas.openxmlformats.org/officeDocument/2006/relationships/font" Target="fonts/font36.fntdata"/><Relationship Id="rId205" Type="http://schemas.openxmlformats.org/officeDocument/2006/relationships/font" Target="fonts/font50.fntdata"/><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font" Target="fonts/font5.fntdata"/><Relationship Id="rId181" Type="http://schemas.openxmlformats.org/officeDocument/2006/relationships/font" Target="fonts/font26.fntdata"/><Relationship Id="rId216" Type="http://schemas.openxmlformats.org/officeDocument/2006/relationships/viewProps" Target="viewProp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font" Target="fonts/font16.fntdata"/><Relationship Id="rId192" Type="http://schemas.openxmlformats.org/officeDocument/2006/relationships/font" Target="fonts/font37.fntdata"/><Relationship Id="rId206" Type="http://schemas.openxmlformats.org/officeDocument/2006/relationships/font" Target="fonts/font51.fntdata"/><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font" Target="fonts/font6.fntdata"/><Relationship Id="rId182" Type="http://schemas.openxmlformats.org/officeDocument/2006/relationships/font" Target="fonts/font27.fntdata"/><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font" Target="fonts/font17.fntdata"/><Relationship Id="rId193" Type="http://schemas.openxmlformats.org/officeDocument/2006/relationships/font" Target="fonts/font38.fntdata"/><Relationship Id="rId207" Type="http://schemas.openxmlformats.org/officeDocument/2006/relationships/font" Target="fonts/font52.fntdata"/><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font" Target="fonts/font7.fntdata"/><Relationship Id="rId183" Type="http://schemas.openxmlformats.org/officeDocument/2006/relationships/font" Target="fonts/font28.fntdata"/><Relationship Id="rId218" Type="http://schemas.openxmlformats.org/officeDocument/2006/relationships/tableStyles" Target="tableStyle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font" Target="fonts/font18.fntdata"/><Relationship Id="rId194" Type="http://schemas.openxmlformats.org/officeDocument/2006/relationships/font" Target="fonts/font39.fntdata"/><Relationship Id="rId208" Type="http://schemas.openxmlformats.org/officeDocument/2006/relationships/font" Target="fonts/font53.fntdata"/><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font" Target="fonts/font8.fntdata"/><Relationship Id="rId184" Type="http://schemas.openxmlformats.org/officeDocument/2006/relationships/font" Target="fonts/font29.fntdata"/><Relationship Id="rId189" Type="http://schemas.openxmlformats.org/officeDocument/2006/relationships/font" Target="fonts/font34.fntdata"/><Relationship Id="rId3" Type="http://schemas.openxmlformats.org/officeDocument/2006/relationships/slideMaster" Target="slideMasters/slideMaster3.xml"/><Relationship Id="rId214" Type="http://schemas.openxmlformats.org/officeDocument/2006/relationships/tags" Target="tags/tag1.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font" Target="fonts/font3.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font" Target="fonts/font19.fntdata"/><Relationship Id="rId179" Type="http://schemas.openxmlformats.org/officeDocument/2006/relationships/font" Target="fonts/font24.fntdata"/><Relationship Id="rId195" Type="http://schemas.openxmlformats.org/officeDocument/2006/relationships/font" Target="fonts/font40.fntdata"/><Relationship Id="rId209" Type="http://schemas.openxmlformats.org/officeDocument/2006/relationships/font" Target="fonts/font54.fntdata"/><Relationship Id="rId190" Type="http://schemas.openxmlformats.org/officeDocument/2006/relationships/font" Target="fonts/font35.fntdata"/><Relationship Id="rId204" Type="http://schemas.openxmlformats.org/officeDocument/2006/relationships/font" Target="fonts/font49.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font" Target="fonts/font9.fntdata"/><Relationship Id="rId169" Type="http://schemas.openxmlformats.org/officeDocument/2006/relationships/font" Target="fonts/font14.fntdata"/><Relationship Id="rId185"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25.fntdata"/><Relationship Id="rId210" Type="http://schemas.openxmlformats.org/officeDocument/2006/relationships/font" Target="fonts/font55.fntdata"/><Relationship Id="rId215" Type="http://schemas.openxmlformats.org/officeDocument/2006/relationships/presProps" Target="presProps.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font" Target="fonts/font20.fntdata"/><Relationship Id="rId196" Type="http://schemas.openxmlformats.org/officeDocument/2006/relationships/font" Target="fonts/font41.fntdata"/><Relationship Id="rId200" Type="http://schemas.openxmlformats.org/officeDocument/2006/relationships/font" Target="fonts/font45.fntdata"/><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font" Target="fonts/font10.fntdata"/><Relationship Id="rId186" Type="http://schemas.openxmlformats.org/officeDocument/2006/relationships/font" Target="fonts/font31.fntdata"/><Relationship Id="rId211" Type="http://schemas.openxmlformats.org/officeDocument/2006/relationships/font" Target="fonts/font56.fntdata"/><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notesMaster" Target="notesMasters/notesMaster1.xml"/><Relationship Id="rId176" Type="http://schemas.openxmlformats.org/officeDocument/2006/relationships/font" Target="fonts/font21.fntdata"/><Relationship Id="rId197" Type="http://schemas.openxmlformats.org/officeDocument/2006/relationships/font" Target="fonts/font42.fntdata"/><Relationship Id="rId201" Type="http://schemas.openxmlformats.org/officeDocument/2006/relationships/font" Target="fonts/font46.fntdata"/><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font" Target="fonts/font11.fntdata"/><Relationship Id="rId187" Type="http://schemas.openxmlformats.org/officeDocument/2006/relationships/font" Target="fonts/font32.fntdata"/><Relationship Id="rId1" Type="http://schemas.openxmlformats.org/officeDocument/2006/relationships/slideMaster" Target="slideMasters/slideMaster1.xml"/><Relationship Id="rId212" Type="http://schemas.openxmlformats.org/officeDocument/2006/relationships/font" Target="fonts/font57.fntdata"/><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font" Target="fonts/font1.fntdata"/><Relationship Id="rId177" Type="http://schemas.openxmlformats.org/officeDocument/2006/relationships/font" Target="fonts/font22.fntdata"/><Relationship Id="rId198" Type="http://schemas.openxmlformats.org/officeDocument/2006/relationships/font" Target="fonts/font43.fntdata"/><Relationship Id="rId202" Type="http://schemas.openxmlformats.org/officeDocument/2006/relationships/font" Target="fonts/font47.fntdata"/><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font" Target="fonts/font12.fntdata"/><Relationship Id="rId188" Type="http://schemas.openxmlformats.org/officeDocument/2006/relationships/font" Target="fonts/font33.fntdata"/><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font" Target="fonts/font58.fntdata"/><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font" Target="fonts/font2.fntdata"/><Relationship Id="rId178" Type="http://schemas.openxmlformats.org/officeDocument/2006/relationships/font" Target="fonts/font23.fntdata"/><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font" Target="fonts/font44.fntdata"/><Relationship Id="rId203" Type="http://schemas.openxmlformats.org/officeDocument/2006/relationships/font" Target="fonts/font48.fntdata"/><Relationship Id="rId1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tstastna\Desktop\20250317%20NZ&#218;21+,%20NZ&#218;23+%20a%20NZ&#218;25+%20data%20pro%20prezentaci.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tstastna\Desktop\20250317%20NZ&#218;21+,%20NZ&#218;23+%20a%20NZ&#218;25+%20data%20pro%20prezentaci.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jspanila\AppData\Local\Microsoft\Windows\INetCache\Content.Outlook\IJFCIH5M\20250311%20NZ&#218;21+%20a%20NZ&#218;23+%20BD%20graf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image" Target="../media/image323.png"/><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JanFrankowski\OneDrive%20-%20Fundacja%20Naukowa%20Instytut%20Bada&#324;%20Strukturalnych\NCN%20OPUS%2022%20WEAVE\research%20products\IBS%20figures_v2.xlsx" TargetMode="External"/></Relationships>
</file>

<file path=ppt/charts/_rels/chart7.xml.rels><?xml version="1.0" encoding="UTF-8" standalone="yes"?>
<Relationships xmlns="http://schemas.openxmlformats.org/package/2006/relationships"><Relationship Id="rId3" Type="http://schemas.openxmlformats.org/officeDocument/2006/relationships/image" Target="../media/image323.png"/><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JanFrankowski\OneDrive%20-%20Fundacja%20Naukowa%20Instytut%20Bada&#324;%20Strukturalnych\NCN%20OPUS%2022%20WEAVE\research%20products\IBS%20figures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Obecně!$G$67</c:f>
              <c:strCache>
                <c:ptCount val="1"/>
                <c:pt idx="0">
                  <c:v>Tisíce žádostí</c:v>
                </c:pt>
              </c:strCache>
            </c:strRef>
          </c:tx>
          <c:spPr>
            <a:solidFill>
              <a:srgbClr val="B5CD00">
                <a:lumMod val="75000"/>
              </a:srgbClr>
            </a:solidFill>
            <a:ln>
              <a:noFill/>
            </a:ln>
            <a:effectLst/>
          </c:spPr>
          <c:cat>
            <c:numRef>
              <c:f>Obecně!$D$68:$D$72</c:f>
              <c:numCache>
                <c:formatCode>General</c:formatCode>
                <c:ptCount val="5"/>
                <c:pt idx="0">
                  <c:v>2021</c:v>
                </c:pt>
                <c:pt idx="1">
                  <c:v>2022</c:v>
                </c:pt>
                <c:pt idx="2">
                  <c:v>2023</c:v>
                </c:pt>
                <c:pt idx="3">
                  <c:v>2024</c:v>
                </c:pt>
                <c:pt idx="4" formatCode="#,##0">
                  <c:v>2025</c:v>
                </c:pt>
              </c:numCache>
            </c:numRef>
          </c:cat>
          <c:val>
            <c:numRef>
              <c:f>Obecně!$G$68:$G$72</c:f>
              <c:numCache>
                <c:formatCode>#,##0</c:formatCode>
                <c:ptCount val="5"/>
                <c:pt idx="0">
                  <c:v>4.851</c:v>
                </c:pt>
                <c:pt idx="1">
                  <c:v>86.5</c:v>
                </c:pt>
                <c:pt idx="2">
                  <c:v>191.06900000000002</c:v>
                </c:pt>
                <c:pt idx="3">
                  <c:v>286.63</c:v>
                </c:pt>
                <c:pt idx="4">
                  <c:v>294.637</c:v>
                </c:pt>
              </c:numCache>
            </c:numRef>
          </c:val>
          <c:extLst>
            <c:ext xmlns:c16="http://schemas.microsoft.com/office/drawing/2014/chart" uri="{C3380CC4-5D6E-409C-BE32-E72D297353CC}">
              <c16:uniqueId val="{00000000-EC3C-4C88-B98C-6B67A21744BC}"/>
            </c:ext>
          </c:extLst>
        </c:ser>
        <c:dLbls>
          <c:showLegendKey val="0"/>
          <c:showVal val="0"/>
          <c:showCatName val="0"/>
          <c:showSerName val="0"/>
          <c:showPercent val="0"/>
          <c:showBubbleSize val="0"/>
        </c:dLbls>
        <c:axId val="913839312"/>
        <c:axId val="913837512"/>
      </c:areaChart>
      <c:lineChart>
        <c:grouping val="standard"/>
        <c:varyColors val="0"/>
        <c:ser>
          <c:idx val="1"/>
          <c:order val="1"/>
          <c:tx>
            <c:strRef>
              <c:f>Obecně!$H$67</c:f>
              <c:strCache>
                <c:ptCount val="1"/>
                <c:pt idx="0">
                  <c:v>Miliony dotace</c:v>
                </c:pt>
              </c:strCache>
            </c:strRef>
          </c:tx>
          <c:spPr>
            <a:ln w="28575" cap="rnd">
              <a:solidFill>
                <a:srgbClr val="003AA9"/>
              </a:solidFill>
              <a:round/>
            </a:ln>
            <a:effectLst/>
          </c:spPr>
          <c:marker>
            <c:symbol val="circle"/>
            <c:size val="5"/>
            <c:spPr>
              <a:solidFill>
                <a:srgbClr val="003AA9"/>
              </a:solidFill>
              <a:ln w="9525">
                <a:solidFill>
                  <a:srgbClr val="003AA9"/>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Obecně!$D$68:$D$72</c:f>
              <c:numCache>
                <c:formatCode>General</c:formatCode>
                <c:ptCount val="5"/>
                <c:pt idx="0">
                  <c:v>2021</c:v>
                </c:pt>
                <c:pt idx="1">
                  <c:v>2022</c:v>
                </c:pt>
                <c:pt idx="2">
                  <c:v>2023</c:v>
                </c:pt>
                <c:pt idx="3">
                  <c:v>2024</c:v>
                </c:pt>
                <c:pt idx="4" formatCode="#,##0">
                  <c:v>2025</c:v>
                </c:pt>
              </c:numCache>
            </c:numRef>
          </c:cat>
          <c:val>
            <c:numRef>
              <c:f>Obecně!$H$68:$H$72</c:f>
              <c:numCache>
                <c:formatCode>#,##0</c:formatCode>
                <c:ptCount val="5"/>
                <c:pt idx="0">
                  <c:v>700.11133159000019</c:v>
                </c:pt>
                <c:pt idx="1">
                  <c:v>17864.906607069999</c:v>
                </c:pt>
                <c:pt idx="2">
                  <c:v>43277.464554860017</c:v>
                </c:pt>
                <c:pt idx="3">
                  <c:v>74258.499267240026</c:v>
                </c:pt>
                <c:pt idx="4">
                  <c:v>79493.747558120027</c:v>
                </c:pt>
              </c:numCache>
            </c:numRef>
          </c:val>
          <c:smooth val="0"/>
          <c:extLst>
            <c:ext xmlns:c16="http://schemas.microsoft.com/office/drawing/2014/chart" uri="{C3380CC4-5D6E-409C-BE32-E72D297353CC}">
              <c16:uniqueId val="{00000001-EC3C-4C88-B98C-6B67A21744BC}"/>
            </c:ext>
          </c:extLst>
        </c:ser>
        <c:dLbls>
          <c:showLegendKey val="0"/>
          <c:showVal val="0"/>
          <c:showCatName val="0"/>
          <c:showSerName val="0"/>
          <c:showPercent val="0"/>
          <c:showBubbleSize val="0"/>
        </c:dLbls>
        <c:marker val="1"/>
        <c:smooth val="0"/>
        <c:axId val="114199319"/>
        <c:axId val="114194279"/>
      </c:lineChart>
      <c:catAx>
        <c:axId val="91383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913837512"/>
        <c:crosses val="autoZero"/>
        <c:auto val="1"/>
        <c:lblAlgn val="ctr"/>
        <c:lblOffset val="100"/>
        <c:noMultiLvlLbl val="0"/>
      </c:catAx>
      <c:valAx>
        <c:axId val="913837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cs-CZ" sz="1100" b="1"/>
                  <a:t>Počet</a:t>
                </a:r>
                <a:r>
                  <a:rPr lang="cs-CZ" sz="1100" b="1" baseline="0"/>
                  <a:t> žádostí (v tisících)</a:t>
                </a:r>
                <a:endParaRPr lang="cs-CZ"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913839312"/>
        <c:crosses val="autoZero"/>
        <c:crossBetween val="between"/>
      </c:valAx>
      <c:valAx>
        <c:axId val="114194279"/>
        <c:scaling>
          <c:orientation val="minMax"/>
        </c:scaling>
        <c:delete val="0"/>
        <c:axPos val="r"/>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cs-CZ" sz="1100" b="1"/>
                  <a:t>Výče</a:t>
                </a:r>
                <a:r>
                  <a:rPr lang="cs-CZ" sz="1100" b="1" baseline="0"/>
                  <a:t> dotace (v milionech Kč)</a:t>
                </a:r>
                <a:endParaRPr lang="cs-CZ"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14199319"/>
        <c:crosses val="max"/>
        <c:crossBetween val="between"/>
      </c:valAx>
      <c:catAx>
        <c:axId val="114199319"/>
        <c:scaling>
          <c:orientation val="minMax"/>
        </c:scaling>
        <c:delete val="1"/>
        <c:axPos val="b"/>
        <c:numFmt formatCode="General" sourceLinked="1"/>
        <c:majorTickMark val="none"/>
        <c:minorTickMark val="none"/>
        <c:tickLblPos val="nextTo"/>
        <c:crossAx val="1141942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872699383641716E-2"/>
          <c:y val="0.14792007291971715"/>
          <c:w val="0.85415005501666541"/>
          <c:h val="0.76940217965243296"/>
        </c:manualLayout>
      </c:layout>
      <c:ofPieChart>
        <c:ofPieType val="pie"/>
        <c:varyColors val="1"/>
        <c:ser>
          <c:idx val="0"/>
          <c:order val="0"/>
          <c:tx>
            <c:strRef>
              <c:f>Obecně!$N$6</c:f>
              <c:strCache>
                <c:ptCount val="1"/>
                <c:pt idx="0">
                  <c:v>Počty žádostí</c:v>
                </c:pt>
              </c:strCache>
            </c:strRef>
          </c:tx>
          <c:dPt>
            <c:idx val="0"/>
            <c:bubble3D val="0"/>
            <c:spPr>
              <a:solidFill>
                <a:schemeClr val="accent3">
                  <a:tint val="42000"/>
                </a:schemeClr>
              </a:solidFill>
              <a:ln w="19050">
                <a:solidFill>
                  <a:schemeClr val="lt1"/>
                </a:solidFill>
              </a:ln>
              <a:effectLst/>
            </c:spPr>
            <c:extLst>
              <c:ext xmlns:c16="http://schemas.microsoft.com/office/drawing/2014/chart" uri="{C3380CC4-5D6E-409C-BE32-E72D297353CC}">
                <c16:uniqueId val="{00000001-B97C-4AF5-8429-C40C1C5E176B}"/>
              </c:ext>
            </c:extLst>
          </c:dPt>
          <c:dPt>
            <c:idx val="1"/>
            <c:bubble3D val="0"/>
            <c:spPr>
              <a:solidFill>
                <a:schemeClr val="accent3">
                  <a:tint val="54000"/>
                </a:schemeClr>
              </a:solidFill>
              <a:ln w="19050">
                <a:solidFill>
                  <a:schemeClr val="lt1"/>
                </a:solidFill>
              </a:ln>
              <a:effectLst/>
            </c:spPr>
            <c:extLst>
              <c:ext xmlns:c16="http://schemas.microsoft.com/office/drawing/2014/chart" uri="{C3380CC4-5D6E-409C-BE32-E72D297353CC}">
                <c16:uniqueId val="{00000003-B97C-4AF5-8429-C40C1C5E176B}"/>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B97C-4AF5-8429-C40C1C5E176B}"/>
              </c:ext>
            </c:extLst>
          </c:dPt>
          <c:dPt>
            <c:idx val="3"/>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7-B97C-4AF5-8429-C40C1C5E176B}"/>
              </c:ext>
            </c:extLst>
          </c:dPt>
          <c:dPt>
            <c:idx val="4"/>
            <c:bubble3D val="0"/>
            <c:spPr>
              <a:solidFill>
                <a:schemeClr val="accent3">
                  <a:tint val="89000"/>
                </a:schemeClr>
              </a:solidFill>
              <a:ln w="19050">
                <a:solidFill>
                  <a:schemeClr val="lt1"/>
                </a:solidFill>
              </a:ln>
              <a:effectLst/>
            </c:spPr>
            <c:extLst>
              <c:ext xmlns:c16="http://schemas.microsoft.com/office/drawing/2014/chart" uri="{C3380CC4-5D6E-409C-BE32-E72D297353CC}">
                <c16:uniqueId val="{00000009-B97C-4AF5-8429-C40C1C5E176B}"/>
              </c:ext>
            </c:extLst>
          </c:dPt>
          <c:dPt>
            <c:idx val="5"/>
            <c:bubble3D val="0"/>
            <c:spPr>
              <a:solidFill>
                <a:schemeClr val="accent3">
                  <a:shade val="93000"/>
                </a:schemeClr>
              </a:solidFill>
              <a:ln w="19050">
                <a:solidFill>
                  <a:schemeClr val="lt1"/>
                </a:solidFill>
              </a:ln>
              <a:effectLst/>
            </c:spPr>
            <c:extLst>
              <c:ext xmlns:c16="http://schemas.microsoft.com/office/drawing/2014/chart" uri="{C3380CC4-5D6E-409C-BE32-E72D297353CC}">
                <c16:uniqueId val="{0000000B-B97C-4AF5-8429-C40C1C5E176B}"/>
              </c:ext>
            </c:extLst>
          </c:dPt>
          <c:dPt>
            <c:idx val="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D-B97C-4AF5-8429-C40C1C5E176B}"/>
              </c:ext>
            </c:extLst>
          </c:dPt>
          <c:dPt>
            <c:idx val="7"/>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F-B97C-4AF5-8429-C40C1C5E176B}"/>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B97C-4AF5-8429-C40C1C5E176B}"/>
              </c:ext>
            </c:extLst>
          </c:dPt>
          <c:dPt>
            <c:idx val="9"/>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13-B97C-4AF5-8429-C40C1C5E176B}"/>
              </c:ext>
            </c:extLst>
          </c:dPt>
          <c:dPt>
            <c:idx val="10"/>
            <c:bubble3D val="0"/>
            <c:spPr>
              <a:solidFill>
                <a:schemeClr val="accent3">
                  <a:shade val="42000"/>
                </a:schemeClr>
              </a:solidFill>
              <a:ln w="19050">
                <a:solidFill>
                  <a:schemeClr val="lt1"/>
                </a:solidFill>
              </a:ln>
              <a:effectLst/>
            </c:spPr>
            <c:extLst>
              <c:ext xmlns:c16="http://schemas.microsoft.com/office/drawing/2014/chart" uri="{C3380CC4-5D6E-409C-BE32-E72D297353CC}">
                <c16:uniqueId val="{00000015-B97C-4AF5-8429-C40C1C5E176B}"/>
              </c:ext>
            </c:extLst>
          </c:dPt>
          <c:dPt>
            <c:idx val="11"/>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17-B97C-4AF5-8429-C40C1C5E176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cs-CZ"/>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Obecně!$M$7:$M$16</c:f>
              <c:strCache>
                <c:ptCount val="10"/>
                <c:pt idx="0">
                  <c:v>Ostatní</c:v>
                </c:pt>
                <c:pt idx="1">
                  <c:v>Dešťovka (hospodaření s vodou)</c:v>
                </c:pt>
                <c:pt idx="2">
                  <c:v>Dobíjecí stanice pro elektromobily</c:v>
                </c:pt>
                <c:pt idx="3">
                  <c:v>Fotovoltaické systémy</c:v>
                </c:pt>
                <c:pt idx="4">
                  <c:v>Novostavby</c:v>
                </c:pt>
                <c:pt idx="5">
                  <c:v>Řízené větrání s rekuperací</c:v>
                </c:pt>
                <c:pt idx="6">
                  <c:v>Systémy pro ohřev teplé vody</c:v>
                </c:pt>
                <c:pt idx="7">
                  <c:v>Tepelná čerpadla</c:v>
                </c:pt>
                <c:pt idx="8">
                  <c:v>Zateplení</c:v>
                </c:pt>
                <c:pt idx="9">
                  <c:v>Zdroje na biomasu</c:v>
                </c:pt>
              </c:strCache>
            </c:strRef>
          </c:cat>
          <c:val>
            <c:numRef>
              <c:f>Obecně!$N$7:$N$16</c:f>
              <c:numCache>
                <c:formatCode>General</c:formatCode>
                <c:ptCount val="10"/>
                <c:pt idx="0">
                  <c:v>5080</c:v>
                </c:pt>
                <c:pt idx="1">
                  <c:v>11214</c:v>
                </c:pt>
                <c:pt idx="2">
                  <c:v>65167</c:v>
                </c:pt>
                <c:pt idx="3">
                  <c:v>188588</c:v>
                </c:pt>
                <c:pt idx="4">
                  <c:v>2898</c:v>
                </c:pt>
                <c:pt idx="5">
                  <c:v>4239</c:v>
                </c:pt>
                <c:pt idx="6">
                  <c:v>6414</c:v>
                </c:pt>
                <c:pt idx="7">
                  <c:v>54186</c:v>
                </c:pt>
                <c:pt idx="8">
                  <c:v>37839</c:v>
                </c:pt>
                <c:pt idx="9">
                  <c:v>19578</c:v>
                </c:pt>
              </c:numCache>
            </c:numRef>
          </c:val>
          <c:extLst>
            <c:ext xmlns:c16="http://schemas.microsoft.com/office/drawing/2014/chart" uri="{C3380CC4-5D6E-409C-BE32-E72D297353CC}">
              <c16:uniqueId val="{00000018-B97C-4AF5-8429-C40C1C5E176B}"/>
            </c:ext>
          </c:extLst>
        </c:ser>
        <c:dLbls>
          <c:showLegendKey val="0"/>
          <c:showVal val="0"/>
          <c:showCatName val="0"/>
          <c:showSerName val="0"/>
          <c:showPercent val="0"/>
          <c:showBubbleSize val="0"/>
          <c:showLeaderLines val="1"/>
        </c:dLbls>
        <c:gapWidth val="100"/>
        <c:splitType val="cust"/>
        <c:custSplit>
          <c:secondPiePt val="0"/>
          <c:secondPiePt val="1"/>
          <c:secondPiePt val="4"/>
          <c:secondPiePt val="5"/>
          <c:secondPiePt val="6"/>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rgbClr val="318744"/>
                </a:solidFill>
                <a:latin typeface="Segoe UI" panose="020B0502040204020203" pitchFamily="34" charset="0"/>
                <a:ea typeface="+mn-ea"/>
                <a:cs typeface="+mn-cs"/>
              </a:defRPr>
            </a:pPr>
            <a:r>
              <a:rPr lang="cs-CZ" sz="2400" b="1" i="0" u="none" strike="noStrike" kern="1200" spc="0" baseline="0" dirty="0">
                <a:solidFill>
                  <a:schemeClr val="tx1"/>
                </a:solidFill>
                <a:latin typeface="Segoe UI" panose="020B0502040204020203" pitchFamily="34" charset="0"/>
              </a:rPr>
              <a:t>NZÚ21+ a NZÚ23+ bytové domy</a:t>
            </a:r>
          </a:p>
        </c:rich>
      </c:tx>
      <c:layout>
        <c:manualLayout>
          <c:xMode val="edge"/>
          <c:yMode val="edge"/>
          <c:x val="0.20723244292300855"/>
          <c:y val="4.7488751803030117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rgbClr val="318744"/>
              </a:solidFill>
              <a:latin typeface="Segoe UI" panose="020B0502040204020203" pitchFamily="34" charset="0"/>
              <a:ea typeface="+mn-ea"/>
              <a:cs typeface="+mn-cs"/>
            </a:defRPr>
          </a:pPr>
          <a:endParaRPr lang="cs-CZ"/>
        </a:p>
      </c:txPr>
    </c:title>
    <c:autoTitleDeleted val="0"/>
    <c:plotArea>
      <c:layout>
        <c:manualLayout>
          <c:layoutTarget val="inner"/>
          <c:xMode val="edge"/>
          <c:yMode val="edge"/>
          <c:x val="6.3406843684035111E-2"/>
          <c:y val="0.197417308050682"/>
          <c:w val="0.82048470308854571"/>
          <c:h val="0.64516513949911392"/>
        </c:manualLayout>
      </c:layout>
      <c:areaChart>
        <c:grouping val="standard"/>
        <c:varyColors val="0"/>
        <c:ser>
          <c:idx val="1"/>
          <c:order val="1"/>
          <c:tx>
            <c:strRef>
              <c:f>'Vývoj v čase'!$K$4:$K$5</c:f>
              <c:strCache>
                <c:ptCount val="2"/>
                <c:pt idx="0">
                  <c:v>Celkem</c:v>
                </c:pt>
                <c:pt idx="1">
                  <c:v>Požadovaná dotace</c:v>
                </c:pt>
              </c:strCache>
            </c:strRef>
          </c:tx>
          <c:spPr>
            <a:solidFill>
              <a:schemeClr val="accent3">
                <a:tint val="77000"/>
              </a:schemeClr>
            </a:solidFill>
            <a:ln w="25400">
              <a:noFill/>
            </a:ln>
            <a:effectLst/>
          </c:spPr>
          <c:cat>
            <c:numRef>
              <c:f>'Vývoj v čase'!$A$6:$A$10</c:f>
              <c:numCache>
                <c:formatCode>General</c:formatCode>
                <c:ptCount val="5"/>
                <c:pt idx="0">
                  <c:v>2021</c:v>
                </c:pt>
                <c:pt idx="1">
                  <c:v>2022</c:v>
                </c:pt>
                <c:pt idx="2">
                  <c:v>2023</c:v>
                </c:pt>
                <c:pt idx="3">
                  <c:v>2024</c:v>
                </c:pt>
                <c:pt idx="4">
                  <c:v>2025</c:v>
                </c:pt>
              </c:numCache>
            </c:numRef>
          </c:cat>
          <c:val>
            <c:numRef>
              <c:f>'Vývoj v čase'!$M$6:$M$10</c:f>
              <c:numCache>
                <c:formatCode>#,##0</c:formatCode>
                <c:ptCount val="5"/>
                <c:pt idx="0">
                  <c:v>38707772.740000002</c:v>
                </c:pt>
                <c:pt idx="1">
                  <c:v>1641798690.76</c:v>
                </c:pt>
                <c:pt idx="2">
                  <c:v>5114637813.3100004</c:v>
                </c:pt>
                <c:pt idx="3">
                  <c:v>11927951219.310001</c:v>
                </c:pt>
                <c:pt idx="4">
                  <c:v>13452444457.310001</c:v>
                </c:pt>
              </c:numCache>
            </c:numRef>
          </c:val>
          <c:extLst>
            <c:ext xmlns:c16="http://schemas.microsoft.com/office/drawing/2014/chart" uri="{C3380CC4-5D6E-409C-BE32-E72D297353CC}">
              <c16:uniqueId val="{00000000-D197-49E9-B714-5A6AA4373EDF}"/>
            </c:ext>
          </c:extLst>
        </c:ser>
        <c:dLbls>
          <c:showLegendKey val="0"/>
          <c:showVal val="0"/>
          <c:showCatName val="0"/>
          <c:showSerName val="0"/>
          <c:showPercent val="0"/>
          <c:showBubbleSize val="0"/>
        </c:dLbls>
        <c:axId val="2035667584"/>
        <c:axId val="2035670464"/>
      </c:areaChart>
      <c:lineChart>
        <c:grouping val="standard"/>
        <c:varyColors val="0"/>
        <c:ser>
          <c:idx val="0"/>
          <c:order val="0"/>
          <c:tx>
            <c:strRef>
              <c:f>'Vývoj v čase'!$J$4:$J$5</c:f>
              <c:strCache>
                <c:ptCount val="2"/>
                <c:pt idx="0">
                  <c:v>Celkem</c:v>
                </c:pt>
                <c:pt idx="1">
                  <c:v>Počet žádostí</c:v>
                </c:pt>
              </c:strCache>
            </c:strRef>
          </c:tx>
          <c:spPr>
            <a:ln w="28575" cap="rnd">
              <a:solidFill>
                <a:schemeClr val="accent3">
                  <a:shade val="76000"/>
                </a:schemeClr>
              </a:solidFill>
              <a:round/>
            </a:ln>
            <a:effectLst/>
          </c:spPr>
          <c:marker>
            <c:symbol val="none"/>
          </c:marker>
          <c:dLbls>
            <c:dLbl>
              <c:idx val="1"/>
              <c:layout>
                <c:manualLayout>
                  <c:x val="-4.2185330102210865E-2"/>
                  <c:y val="-6.4587964869006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B3-44B3-9640-0961CA4E904A}"/>
                </c:ext>
              </c:extLst>
            </c:dLbl>
            <c:dLbl>
              <c:idx val="2"/>
              <c:layout>
                <c:manualLayout>
                  <c:x val="-4.328763817909121E-2"/>
                  <c:y val="-7.59992660826117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B3-44B3-9640-0961CA4E904A}"/>
                </c:ext>
              </c:extLst>
            </c:dLbl>
            <c:dLbl>
              <c:idx val="3"/>
              <c:layout>
                <c:manualLayout>
                  <c:x val="-4.4389946255971639E-2"/>
                  <c:y val="-7.37170058398906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B3-44B3-9640-0961CA4E904A}"/>
                </c:ext>
              </c:extLst>
            </c:dLbl>
            <c:dLbl>
              <c:idx val="4"/>
              <c:layout>
                <c:manualLayout>
                  <c:x val="-3.8878405871569828E-2"/>
                  <c:y val="-7.59992660826117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4B3-44B3-9640-0961CA4E904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Segoe UI" panose="020B0502040204020203" pitchFamily="34" charset="0"/>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'Vývoj v čase'!$A$6:$A$10</c:f>
              <c:numCache>
                <c:formatCode>General</c:formatCode>
                <c:ptCount val="5"/>
                <c:pt idx="0">
                  <c:v>2021</c:v>
                </c:pt>
                <c:pt idx="1">
                  <c:v>2022</c:v>
                </c:pt>
                <c:pt idx="2">
                  <c:v>2023</c:v>
                </c:pt>
                <c:pt idx="3">
                  <c:v>2024</c:v>
                </c:pt>
                <c:pt idx="4">
                  <c:v>2025</c:v>
                </c:pt>
              </c:numCache>
            </c:numRef>
          </c:cat>
          <c:val>
            <c:numRef>
              <c:f>'Vývoj v čase'!$L$6:$L$10</c:f>
              <c:numCache>
                <c:formatCode>#,##0</c:formatCode>
                <c:ptCount val="5"/>
                <c:pt idx="0">
                  <c:v>66</c:v>
                </c:pt>
                <c:pt idx="1">
                  <c:v>1417</c:v>
                </c:pt>
                <c:pt idx="2">
                  <c:v>4469</c:v>
                </c:pt>
                <c:pt idx="3">
                  <c:v>8728</c:v>
                </c:pt>
                <c:pt idx="4">
                  <c:v>9495</c:v>
                </c:pt>
              </c:numCache>
            </c:numRef>
          </c:val>
          <c:smooth val="0"/>
          <c:extLst>
            <c:ext xmlns:c16="http://schemas.microsoft.com/office/drawing/2014/chart" uri="{C3380CC4-5D6E-409C-BE32-E72D297353CC}">
              <c16:uniqueId val="{00000001-D197-49E9-B714-5A6AA4373EDF}"/>
            </c:ext>
          </c:extLst>
        </c:ser>
        <c:dLbls>
          <c:showLegendKey val="0"/>
          <c:showVal val="0"/>
          <c:showCatName val="0"/>
          <c:showSerName val="0"/>
          <c:showPercent val="0"/>
          <c:showBubbleSize val="0"/>
        </c:dLbls>
        <c:marker val="1"/>
        <c:smooth val="0"/>
        <c:axId val="422816344"/>
        <c:axId val="364203744"/>
      </c:lineChart>
      <c:catAx>
        <c:axId val="42281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18744"/>
                </a:solidFill>
                <a:latin typeface="Segoe UI" panose="020B0502040204020203" pitchFamily="34" charset="0"/>
                <a:ea typeface="+mn-ea"/>
                <a:cs typeface="+mn-cs"/>
              </a:defRPr>
            </a:pPr>
            <a:endParaRPr lang="cs-CZ"/>
          </a:p>
        </c:txPr>
        <c:crossAx val="364203744"/>
        <c:crosses val="autoZero"/>
        <c:auto val="1"/>
        <c:lblAlgn val="ctr"/>
        <c:lblOffset val="100"/>
        <c:noMultiLvlLbl val="0"/>
      </c:catAx>
      <c:valAx>
        <c:axId val="364203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422816344"/>
        <c:crosses val="autoZero"/>
        <c:crossBetween val="between"/>
      </c:valAx>
      <c:valAx>
        <c:axId val="203567046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2035667584"/>
        <c:crosses val="max"/>
        <c:crossBetween val="between"/>
      </c:valAx>
      <c:catAx>
        <c:axId val="2035667584"/>
        <c:scaling>
          <c:orientation val="minMax"/>
        </c:scaling>
        <c:delete val="1"/>
        <c:axPos val="b"/>
        <c:numFmt formatCode="General" sourceLinked="1"/>
        <c:majorTickMark val="out"/>
        <c:minorTickMark val="none"/>
        <c:tickLblPos val="nextTo"/>
        <c:crossAx val="2035670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Segoe UI" panose="020B0502040204020203" pitchFamily="34" charset="0"/>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Segoe UI" panose="020B0502040204020203" pitchFamily="34" charset="0"/>
                <a:ea typeface="+mn-ea"/>
                <a:cs typeface="+mn-cs"/>
              </a:defRPr>
            </a:pPr>
            <a:r>
              <a:rPr lang="cs-CZ" sz="2800" b="1" i="0" baseline="0" dirty="0">
                <a:latin typeface="Segoe UI" panose="020B0502040204020203" pitchFamily="34" charset="0"/>
              </a:rPr>
              <a:t>NZÚ21+ a NZÚ23+ bytové domy</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Segoe UI" panose="020B0502040204020203" pitchFamily="34" charset="0"/>
              <a:ea typeface="+mn-ea"/>
              <a:cs typeface="+mn-cs"/>
            </a:defRPr>
          </a:pPr>
          <a:endParaRPr lang="cs-CZ"/>
        </a:p>
      </c:txPr>
    </c:title>
    <c:autoTitleDeleted val="0"/>
    <c:plotArea>
      <c:layout/>
      <c:barChart>
        <c:barDir val="col"/>
        <c:grouping val="clustered"/>
        <c:varyColors val="0"/>
        <c:ser>
          <c:idx val="0"/>
          <c:order val="0"/>
          <c:tx>
            <c:strRef>
              <c:f>'Vývoj v čase'!$B$4</c:f>
              <c:strCache>
                <c:ptCount val="1"/>
                <c:pt idx="0">
                  <c:v>NZÚ21+ BD</c:v>
                </c:pt>
              </c:strCache>
            </c:strRef>
          </c:tx>
          <c:spPr>
            <a:solidFill>
              <a:schemeClr val="accent1"/>
            </a:solidFill>
            <a:ln>
              <a:noFill/>
            </a:ln>
            <a:effectLst/>
          </c:spPr>
          <c:invertIfNegative val="0"/>
          <c:cat>
            <c:numRef>
              <c:f>'Vývoj v čase'!$A$6:$A$10</c:f>
              <c:numCache>
                <c:formatCode>General</c:formatCode>
                <c:ptCount val="5"/>
                <c:pt idx="0">
                  <c:v>2021</c:v>
                </c:pt>
                <c:pt idx="1">
                  <c:v>2022</c:v>
                </c:pt>
                <c:pt idx="2">
                  <c:v>2023</c:v>
                </c:pt>
                <c:pt idx="3">
                  <c:v>2024</c:v>
                </c:pt>
                <c:pt idx="4">
                  <c:v>2025</c:v>
                </c:pt>
              </c:numCache>
            </c:numRef>
          </c:cat>
          <c:val>
            <c:numRef>
              <c:f>'Vývoj v čase'!$B$6:$B$10</c:f>
              <c:numCache>
                <c:formatCode>#,##0</c:formatCode>
                <c:ptCount val="5"/>
                <c:pt idx="0">
                  <c:v>66</c:v>
                </c:pt>
                <c:pt idx="1">
                  <c:v>1351</c:v>
                </c:pt>
                <c:pt idx="2">
                  <c:v>1994</c:v>
                </c:pt>
                <c:pt idx="3">
                  <c:v>0</c:v>
                </c:pt>
                <c:pt idx="4">
                  <c:v>0</c:v>
                </c:pt>
              </c:numCache>
            </c:numRef>
          </c:val>
          <c:extLst>
            <c:ext xmlns:c16="http://schemas.microsoft.com/office/drawing/2014/chart" uri="{C3380CC4-5D6E-409C-BE32-E72D297353CC}">
              <c16:uniqueId val="{00000000-681C-4D8A-8FCC-25551C759D46}"/>
            </c:ext>
          </c:extLst>
        </c:ser>
        <c:ser>
          <c:idx val="3"/>
          <c:order val="1"/>
          <c:tx>
            <c:strRef>
              <c:f>'Vývoj v čase'!$D$4</c:f>
              <c:strCache>
                <c:ptCount val="1"/>
                <c:pt idx="0">
                  <c:v>NZÚ23+ BD - SVJ</c:v>
                </c:pt>
              </c:strCache>
            </c:strRef>
          </c:tx>
          <c:spPr>
            <a:solidFill>
              <a:schemeClr val="accent4"/>
            </a:solidFill>
            <a:ln>
              <a:noFill/>
            </a:ln>
            <a:effectLst/>
          </c:spPr>
          <c:invertIfNegative val="0"/>
          <c:cat>
            <c:numRef>
              <c:f>'Vývoj v čase'!$A$6:$A$10</c:f>
              <c:numCache>
                <c:formatCode>General</c:formatCode>
                <c:ptCount val="5"/>
                <c:pt idx="0">
                  <c:v>2021</c:v>
                </c:pt>
                <c:pt idx="1">
                  <c:v>2022</c:v>
                </c:pt>
                <c:pt idx="2">
                  <c:v>2023</c:v>
                </c:pt>
                <c:pt idx="3">
                  <c:v>2024</c:v>
                </c:pt>
                <c:pt idx="4">
                  <c:v>2025</c:v>
                </c:pt>
              </c:numCache>
            </c:numRef>
          </c:cat>
          <c:val>
            <c:numRef>
              <c:f>'Vývoj v čase'!$D$6:$D$10</c:f>
              <c:numCache>
                <c:formatCode>#,##0</c:formatCode>
                <c:ptCount val="5"/>
                <c:pt idx="0">
                  <c:v>0</c:v>
                </c:pt>
                <c:pt idx="1">
                  <c:v>0</c:v>
                </c:pt>
                <c:pt idx="2">
                  <c:v>490</c:v>
                </c:pt>
                <c:pt idx="3">
                  <c:v>2139</c:v>
                </c:pt>
                <c:pt idx="4">
                  <c:v>455</c:v>
                </c:pt>
              </c:numCache>
            </c:numRef>
          </c:val>
          <c:extLst>
            <c:ext xmlns:c16="http://schemas.microsoft.com/office/drawing/2014/chart" uri="{C3380CC4-5D6E-409C-BE32-E72D297353CC}">
              <c16:uniqueId val="{00000001-681C-4D8A-8FCC-25551C759D46}"/>
            </c:ext>
          </c:extLst>
        </c:ser>
        <c:ser>
          <c:idx val="1"/>
          <c:order val="2"/>
          <c:tx>
            <c:strRef>
              <c:f>'Vývoj v čase'!$F$4</c:f>
              <c:strCache>
                <c:ptCount val="1"/>
                <c:pt idx="0">
                  <c:v>NZÚ23+ BD - FO a PO</c:v>
                </c:pt>
              </c:strCache>
            </c:strRef>
          </c:tx>
          <c:spPr>
            <a:solidFill>
              <a:schemeClr val="accent2"/>
            </a:solidFill>
            <a:ln>
              <a:noFill/>
            </a:ln>
            <a:effectLst/>
          </c:spPr>
          <c:invertIfNegative val="0"/>
          <c:cat>
            <c:numRef>
              <c:f>'Vývoj v čase'!$A$6:$A$10</c:f>
              <c:numCache>
                <c:formatCode>General</c:formatCode>
                <c:ptCount val="5"/>
                <c:pt idx="0">
                  <c:v>2021</c:v>
                </c:pt>
                <c:pt idx="1">
                  <c:v>2022</c:v>
                </c:pt>
                <c:pt idx="2">
                  <c:v>2023</c:v>
                </c:pt>
                <c:pt idx="3">
                  <c:v>2024</c:v>
                </c:pt>
                <c:pt idx="4">
                  <c:v>2025</c:v>
                </c:pt>
              </c:numCache>
            </c:numRef>
          </c:cat>
          <c:val>
            <c:numRef>
              <c:f>'Vývoj v čase'!$F$6:$F$10</c:f>
              <c:numCache>
                <c:formatCode>#,##0</c:formatCode>
                <c:ptCount val="5"/>
                <c:pt idx="0">
                  <c:v>0</c:v>
                </c:pt>
                <c:pt idx="1">
                  <c:v>0</c:v>
                </c:pt>
                <c:pt idx="2">
                  <c:v>505</c:v>
                </c:pt>
                <c:pt idx="3">
                  <c:v>1970</c:v>
                </c:pt>
                <c:pt idx="4">
                  <c:v>294</c:v>
                </c:pt>
              </c:numCache>
            </c:numRef>
          </c:val>
          <c:extLst>
            <c:ext xmlns:c16="http://schemas.microsoft.com/office/drawing/2014/chart" uri="{C3380CC4-5D6E-409C-BE32-E72D297353CC}">
              <c16:uniqueId val="{00000002-681C-4D8A-8FCC-25551C759D46}"/>
            </c:ext>
          </c:extLst>
        </c:ser>
        <c:ser>
          <c:idx val="2"/>
          <c:order val="3"/>
          <c:tx>
            <c:strRef>
              <c:f>'Vývoj v čase'!$H$4</c:f>
              <c:strCache>
                <c:ptCount val="1"/>
                <c:pt idx="0">
                  <c:v>NZÚ23+ BD - obce</c:v>
                </c:pt>
              </c:strCache>
            </c:strRef>
          </c:tx>
          <c:spPr>
            <a:solidFill>
              <a:schemeClr val="accent3"/>
            </a:solidFill>
            <a:ln>
              <a:noFill/>
            </a:ln>
            <a:effectLst/>
          </c:spPr>
          <c:invertIfNegative val="0"/>
          <c:cat>
            <c:numRef>
              <c:f>'Vývoj v čase'!$A$6:$A$10</c:f>
              <c:numCache>
                <c:formatCode>General</c:formatCode>
                <c:ptCount val="5"/>
                <c:pt idx="0">
                  <c:v>2021</c:v>
                </c:pt>
                <c:pt idx="1">
                  <c:v>2022</c:v>
                </c:pt>
                <c:pt idx="2">
                  <c:v>2023</c:v>
                </c:pt>
                <c:pt idx="3">
                  <c:v>2024</c:v>
                </c:pt>
                <c:pt idx="4">
                  <c:v>2025</c:v>
                </c:pt>
              </c:numCache>
            </c:numRef>
          </c:cat>
          <c:val>
            <c:numRef>
              <c:f>'Vývoj v čase'!$H$6:$H$10</c:f>
              <c:numCache>
                <c:formatCode>#,##0</c:formatCode>
                <c:ptCount val="5"/>
                <c:pt idx="0">
                  <c:v>0</c:v>
                </c:pt>
                <c:pt idx="1">
                  <c:v>0</c:v>
                </c:pt>
                <c:pt idx="2">
                  <c:v>63</c:v>
                </c:pt>
                <c:pt idx="3">
                  <c:v>150</c:v>
                </c:pt>
                <c:pt idx="4">
                  <c:v>18</c:v>
                </c:pt>
              </c:numCache>
            </c:numRef>
          </c:val>
          <c:extLst>
            <c:ext xmlns:c16="http://schemas.microsoft.com/office/drawing/2014/chart" uri="{C3380CC4-5D6E-409C-BE32-E72D297353CC}">
              <c16:uniqueId val="{00000003-681C-4D8A-8FCC-25551C759D46}"/>
            </c:ext>
          </c:extLst>
        </c:ser>
        <c:dLbls>
          <c:showLegendKey val="0"/>
          <c:showVal val="0"/>
          <c:showCatName val="0"/>
          <c:showSerName val="0"/>
          <c:showPercent val="0"/>
          <c:showBubbleSize val="0"/>
        </c:dLbls>
        <c:gapWidth val="219"/>
        <c:axId val="1204649664"/>
        <c:axId val="1204645704"/>
      </c:barChart>
      <c:catAx>
        <c:axId val="120464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cs-CZ"/>
          </a:p>
        </c:txPr>
        <c:crossAx val="1204645704"/>
        <c:crosses val="autoZero"/>
        <c:auto val="1"/>
        <c:lblAlgn val="ctr"/>
        <c:lblOffset val="100"/>
        <c:noMultiLvlLbl val="0"/>
      </c:catAx>
      <c:valAx>
        <c:axId val="1204645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120464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Segoe UI" panose="020B0502040204020203" pitchFamily="34" charset="0"/>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tx2">
                    <a:lumMod val="75000"/>
                  </a:schemeClr>
                </a:solidFill>
                <a:latin typeface="+mn-lt"/>
                <a:ea typeface="+mn-ea"/>
                <a:cs typeface="+mn-cs"/>
              </a:defRPr>
            </a:pPr>
            <a:r>
              <a:rPr lang="en-US" sz="2800" dirty="0">
                <a:solidFill>
                  <a:schemeClr val="tx1"/>
                </a:solidFill>
              </a:rPr>
              <a:t>NZÚ21+ a NZÚ23+ </a:t>
            </a:r>
            <a:r>
              <a:rPr lang="cs-CZ" sz="2800" dirty="0">
                <a:solidFill>
                  <a:schemeClr val="tx1"/>
                </a:solidFill>
              </a:rPr>
              <a:t>rozdělení</a:t>
            </a:r>
            <a:r>
              <a:rPr lang="cs-CZ" sz="2800" baseline="0" dirty="0">
                <a:solidFill>
                  <a:schemeClr val="tx1"/>
                </a:solidFill>
              </a:rPr>
              <a:t> podle aktivit</a:t>
            </a:r>
            <a:endParaRPr lang="en-US" sz="2800" dirty="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lumMod val="75000"/>
                </a:schemeClr>
              </a:solidFill>
              <a:latin typeface="+mn-lt"/>
              <a:ea typeface="+mn-ea"/>
              <a:cs typeface="+mn-cs"/>
            </a:defRPr>
          </a:pPr>
          <a:endParaRPr lang="en-US"/>
        </a:p>
      </c:txPr>
    </c:title>
    <c:autoTitleDeleted val="0"/>
    <c:plotArea>
      <c:layout/>
      <c:ofPieChart>
        <c:ofPieType val="pie"/>
        <c:varyColors val="1"/>
        <c:ser>
          <c:idx val="0"/>
          <c:order val="0"/>
          <c:tx>
            <c:strRef>
              <c:f>'Oblasti podpory'!$B$21</c:f>
              <c:strCache>
                <c:ptCount val="1"/>
                <c:pt idx="0">
                  <c:v>Počet žádostí</c:v>
                </c:pt>
              </c:strCache>
            </c:strRef>
          </c:tx>
          <c:explosion val="1"/>
          <c:dPt>
            <c:idx val="0"/>
            <c:bubble3D val="0"/>
            <c:spPr>
              <a:gradFill rotWithShape="1">
                <a:gsLst>
                  <a:gs pos="0">
                    <a:schemeClr val="accent4">
                      <a:tint val="43000"/>
                      <a:satMod val="103000"/>
                      <a:lumMod val="102000"/>
                      <a:tint val="94000"/>
                    </a:schemeClr>
                  </a:gs>
                  <a:gs pos="50000">
                    <a:schemeClr val="accent4">
                      <a:tint val="43000"/>
                      <a:satMod val="110000"/>
                      <a:lumMod val="100000"/>
                      <a:shade val="100000"/>
                    </a:schemeClr>
                  </a:gs>
                  <a:gs pos="100000">
                    <a:schemeClr val="accent4">
                      <a:tint val="43000"/>
                      <a:lumMod val="99000"/>
                      <a:satMod val="120000"/>
                      <a:shade val="78000"/>
                    </a:schemeClr>
                  </a:gs>
                </a:gsLst>
                <a:lin ang="5400000" scaled="0"/>
              </a:gradFill>
              <a:ln>
                <a:noFill/>
              </a:ln>
              <a:effectLst/>
            </c:spPr>
            <c:extLst>
              <c:ext xmlns:c16="http://schemas.microsoft.com/office/drawing/2014/chart" uri="{C3380CC4-5D6E-409C-BE32-E72D297353CC}">
                <c16:uniqueId val="{00000001-2281-4B6C-9D58-5FECD8C4B427}"/>
              </c:ext>
            </c:extLst>
          </c:dPt>
          <c:dPt>
            <c:idx val="1"/>
            <c:bubble3D val="0"/>
            <c:spPr>
              <a:gradFill rotWithShape="1">
                <a:gsLst>
                  <a:gs pos="0">
                    <a:schemeClr val="accent4">
                      <a:tint val="56000"/>
                      <a:satMod val="103000"/>
                      <a:lumMod val="102000"/>
                      <a:tint val="94000"/>
                    </a:schemeClr>
                  </a:gs>
                  <a:gs pos="50000">
                    <a:schemeClr val="accent4">
                      <a:tint val="56000"/>
                      <a:satMod val="110000"/>
                      <a:lumMod val="100000"/>
                      <a:shade val="100000"/>
                    </a:schemeClr>
                  </a:gs>
                  <a:gs pos="100000">
                    <a:schemeClr val="accent4">
                      <a:tint val="56000"/>
                      <a:lumMod val="99000"/>
                      <a:satMod val="120000"/>
                      <a:shade val="78000"/>
                    </a:schemeClr>
                  </a:gs>
                </a:gsLst>
                <a:lin ang="5400000" scaled="0"/>
              </a:gradFill>
              <a:ln>
                <a:noFill/>
              </a:ln>
              <a:effectLst/>
            </c:spPr>
            <c:extLst>
              <c:ext xmlns:c16="http://schemas.microsoft.com/office/drawing/2014/chart" uri="{C3380CC4-5D6E-409C-BE32-E72D297353CC}">
                <c16:uniqueId val="{00000003-2281-4B6C-9D58-5FECD8C4B427}"/>
              </c:ext>
            </c:extLst>
          </c:dPt>
          <c:dPt>
            <c:idx val="2"/>
            <c:bubble3D val="0"/>
            <c:spPr>
              <a:gradFill rotWithShape="1">
                <a:gsLst>
                  <a:gs pos="0">
                    <a:schemeClr val="accent4">
                      <a:tint val="69000"/>
                      <a:satMod val="103000"/>
                      <a:lumMod val="102000"/>
                      <a:tint val="94000"/>
                    </a:schemeClr>
                  </a:gs>
                  <a:gs pos="50000">
                    <a:schemeClr val="accent4">
                      <a:tint val="69000"/>
                      <a:satMod val="110000"/>
                      <a:lumMod val="100000"/>
                      <a:shade val="100000"/>
                    </a:schemeClr>
                  </a:gs>
                  <a:gs pos="100000">
                    <a:schemeClr val="accent4">
                      <a:tint val="69000"/>
                      <a:lumMod val="99000"/>
                      <a:satMod val="120000"/>
                      <a:shade val="78000"/>
                    </a:schemeClr>
                  </a:gs>
                </a:gsLst>
                <a:lin ang="5400000" scaled="0"/>
              </a:gradFill>
              <a:ln>
                <a:noFill/>
              </a:ln>
              <a:effectLst/>
            </c:spPr>
            <c:extLst>
              <c:ext xmlns:c16="http://schemas.microsoft.com/office/drawing/2014/chart" uri="{C3380CC4-5D6E-409C-BE32-E72D297353CC}">
                <c16:uniqueId val="{00000005-2281-4B6C-9D58-5FECD8C4B427}"/>
              </c:ext>
            </c:extLst>
          </c:dPt>
          <c:dPt>
            <c:idx val="3"/>
            <c:bubble3D val="0"/>
            <c:spPr>
              <a:gradFill rotWithShape="1">
                <a:gsLst>
                  <a:gs pos="0">
                    <a:schemeClr val="accent4">
                      <a:tint val="81000"/>
                      <a:satMod val="103000"/>
                      <a:lumMod val="102000"/>
                      <a:tint val="94000"/>
                    </a:schemeClr>
                  </a:gs>
                  <a:gs pos="50000">
                    <a:schemeClr val="accent4">
                      <a:tint val="81000"/>
                      <a:satMod val="110000"/>
                      <a:lumMod val="100000"/>
                      <a:shade val="100000"/>
                    </a:schemeClr>
                  </a:gs>
                  <a:gs pos="100000">
                    <a:schemeClr val="accent4">
                      <a:tint val="81000"/>
                      <a:lumMod val="99000"/>
                      <a:satMod val="120000"/>
                      <a:shade val="78000"/>
                    </a:schemeClr>
                  </a:gs>
                </a:gsLst>
                <a:lin ang="5400000" scaled="0"/>
              </a:gradFill>
              <a:ln>
                <a:noFill/>
              </a:ln>
              <a:effectLst/>
            </c:spPr>
            <c:extLst>
              <c:ext xmlns:c16="http://schemas.microsoft.com/office/drawing/2014/chart" uri="{C3380CC4-5D6E-409C-BE32-E72D297353CC}">
                <c16:uniqueId val="{00000007-2281-4B6C-9D58-5FECD8C4B427}"/>
              </c:ext>
            </c:extLst>
          </c:dPt>
          <c:dPt>
            <c:idx val="4"/>
            <c:bubble3D val="0"/>
            <c:spPr>
              <a:gradFill rotWithShape="1">
                <a:gsLst>
                  <a:gs pos="0">
                    <a:schemeClr val="accent4">
                      <a:tint val="94000"/>
                      <a:satMod val="103000"/>
                      <a:lumMod val="102000"/>
                      <a:tint val="94000"/>
                    </a:schemeClr>
                  </a:gs>
                  <a:gs pos="50000">
                    <a:schemeClr val="accent4">
                      <a:tint val="94000"/>
                      <a:satMod val="110000"/>
                      <a:lumMod val="100000"/>
                      <a:shade val="100000"/>
                    </a:schemeClr>
                  </a:gs>
                  <a:gs pos="100000">
                    <a:schemeClr val="accent4">
                      <a:tint val="94000"/>
                      <a:lumMod val="99000"/>
                      <a:satMod val="120000"/>
                      <a:shade val="78000"/>
                    </a:schemeClr>
                  </a:gs>
                </a:gsLst>
                <a:lin ang="5400000" scaled="0"/>
              </a:gradFill>
              <a:ln>
                <a:noFill/>
              </a:ln>
              <a:effectLst/>
            </c:spPr>
            <c:extLst>
              <c:ext xmlns:c16="http://schemas.microsoft.com/office/drawing/2014/chart" uri="{C3380CC4-5D6E-409C-BE32-E72D297353CC}">
                <c16:uniqueId val="{00000009-2281-4B6C-9D58-5FECD8C4B427}"/>
              </c:ext>
            </c:extLst>
          </c:dPt>
          <c:dPt>
            <c:idx val="5"/>
            <c:bubble3D val="0"/>
            <c:spPr>
              <a:gradFill rotWithShape="1">
                <a:gsLst>
                  <a:gs pos="0">
                    <a:schemeClr val="accent4">
                      <a:shade val="93000"/>
                      <a:satMod val="103000"/>
                      <a:lumMod val="102000"/>
                      <a:tint val="94000"/>
                    </a:schemeClr>
                  </a:gs>
                  <a:gs pos="50000">
                    <a:schemeClr val="accent4">
                      <a:shade val="93000"/>
                      <a:satMod val="110000"/>
                      <a:lumMod val="100000"/>
                      <a:shade val="100000"/>
                    </a:schemeClr>
                  </a:gs>
                  <a:gs pos="100000">
                    <a:schemeClr val="accent4">
                      <a:shade val="93000"/>
                      <a:lumMod val="99000"/>
                      <a:satMod val="120000"/>
                      <a:shade val="78000"/>
                    </a:schemeClr>
                  </a:gs>
                </a:gsLst>
                <a:lin ang="5400000" scaled="0"/>
              </a:gradFill>
              <a:ln>
                <a:noFill/>
              </a:ln>
              <a:effectLst/>
            </c:spPr>
            <c:extLst>
              <c:ext xmlns:c16="http://schemas.microsoft.com/office/drawing/2014/chart" uri="{C3380CC4-5D6E-409C-BE32-E72D297353CC}">
                <c16:uniqueId val="{0000000B-2281-4B6C-9D58-5FECD8C4B427}"/>
              </c:ext>
            </c:extLst>
          </c:dPt>
          <c:dPt>
            <c:idx val="6"/>
            <c:bubble3D val="0"/>
            <c:spPr>
              <a:gradFill rotWithShape="1">
                <a:gsLst>
                  <a:gs pos="0">
                    <a:schemeClr val="accent4">
                      <a:shade val="80000"/>
                      <a:satMod val="103000"/>
                      <a:lumMod val="102000"/>
                      <a:tint val="94000"/>
                    </a:schemeClr>
                  </a:gs>
                  <a:gs pos="50000">
                    <a:schemeClr val="accent4">
                      <a:shade val="80000"/>
                      <a:satMod val="110000"/>
                      <a:lumMod val="100000"/>
                      <a:shade val="100000"/>
                    </a:schemeClr>
                  </a:gs>
                  <a:gs pos="100000">
                    <a:schemeClr val="accent4">
                      <a:shade val="80000"/>
                      <a:lumMod val="99000"/>
                      <a:satMod val="120000"/>
                      <a:shade val="78000"/>
                    </a:schemeClr>
                  </a:gs>
                </a:gsLst>
                <a:lin ang="5400000" scaled="0"/>
              </a:gradFill>
              <a:ln>
                <a:noFill/>
              </a:ln>
              <a:effectLst/>
            </c:spPr>
            <c:extLst>
              <c:ext xmlns:c16="http://schemas.microsoft.com/office/drawing/2014/chart" uri="{C3380CC4-5D6E-409C-BE32-E72D297353CC}">
                <c16:uniqueId val="{0000000D-2281-4B6C-9D58-5FECD8C4B427}"/>
              </c:ext>
            </c:extLst>
          </c:dPt>
          <c:dPt>
            <c:idx val="7"/>
            <c:bubble3D val="0"/>
            <c:spPr>
              <a:gradFill rotWithShape="1">
                <a:gsLst>
                  <a:gs pos="0">
                    <a:schemeClr val="accent4">
                      <a:shade val="68000"/>
                      <a:satMod val="103000"/>
                      <a:lumMod val="102000"/>
                      <a:tint val="94000"/>
                    </a:schemeClr>
                  </a:gs>
                  <a:gs pos="50000">
                    <a:schemeClr val="accent4">
                      <a:shade val="68000"/>
                      <a:satMod val="110000"/>
                      <a:lumMod val="100000"/>
                      <a:shade val="100000"/>
                    </a:schemeClr>
                  </a:gs>
                  <a:gs pos="100000">
                    <a:schemeClr val="accent4">
                      <a:shade val="68000"/>
                      <a:lumMod val="99000"/>
                      <a:satMod val="120000"/>
                      <a:shade val="78000"/>
                    </a:schemeClr>
                  </a:gs>
                </a:gsLst>
                <a:lin ang="5400000" scaled="0"/>
              </a:gradFill>
              <a:ln>
                <a:noFill/>
              </a:ln>
              <a:effectLst/>
            </c:spPr>
            <c:extLst>
              <c:ext xmlns:c16="http://schemas.microsoft.com/office/drawing/2014/chart" uri="{C3380CC4-5D6E-409C-BE32-E72D297353CC}">
                <c16:uniqueId val="{0000000F-2281-4B6C-9D58-5FECD8C4B427}"/>
              </c:ext>
            </c:extLst>
          </c:dPt>
          <c:dPt>
            <c:idx val="8"/>
            <c:bubble3D val="0"/>
            <c:spPr>
              <a:gradFill rotWithShape="1">
                <a:gsLst>
                  <a:gs pos="0">
                    <a:schemeClr val="accent4">
                      <a:shade val="55000"/>
                      <a:satMod val="103000"/>
                      <a:lumMod val="102000"/>
                      <a:tint val="94000"/>
                    </a:schemeClr>
                  </a:gs>
                  <a:gs pos="50000">
                    <a:schemeClr val="accent4">
                      <a:shade val="55000"/>
                      <a:satMod val="110000"/>
                      <a:lumMod val="100000"/>
                      <a:shade val="100000"/>
                    </a:schemeClr>
                  </a:gs>
                  <a:gs pos="100000">
                    <a:schemeClr val="accent4">
                      <a:shade val="55000"/>
                      <a:lumMod val="99000"/>
                      <a:satMod val="120000"/>
                      <a:shade val="78000"/>
                    </a:schemeClr>
                  </a:gs>
                </a:gsLst>
                <a:lin ang="5400000" scaled="0"/>
              </a:gradFill>
              <a:ln>
                <a:noFill/>
              </a:ln>
              <a:effectLst/>
            </c:spPr>
            <c:extLst>
              <c:ext xmlns:c16="http://schemas.microsoft.com/office/drawing/2014/chart" uri="{C3380CC4-5D6E-409C-BE32-E72D297353CC}">
                <c16:uniqueId val="{00000011-2281-4B6C-9D58-5FECD8C4B427}"/>
              </c:ext>
            </c:extLst>
          </c:dPt>
          <c:dPt>
            <c:idx val="9"/>
            <c:bubble3D val="0"/>
            <c:spPr>
              <a:solidFill>
                <a:schemeClr val="accent4">
                  <a:lumMod val="60000"/>
                  <a:lumOff val="40000"/>
                </a:schemeClr>
              </a:solidFill>
              <a:ln>
                <a:noFill/>
              </a:ln>
              <a:effectLst/>
            </c:spPr>
            <c:extLst>
              <c:ext xmlns:c16="http://schemas.microsoft.com/office/drawing/2014/chart" uri="{C3380CC4-5D6E-409C-BE32-E72D297353CC}">
                <c16:uniqueId val="{00000013-2281-4B6C-9D58-5FECD8C4B427}"/>
              </c:ext>
            </c:extLst>
          </c:dPt>
          <c:dPt>
            <c:idx val="10"/>
            <c:bubble3D val="0"/>
            <c:spPr>
              <a:solidFill>
                <a:schemeClr val="accent4"/>
              </a:solidFill>
              <a:ln>
                <a:noFill/>
              </a:ln>
              <a:effectLst/>
            </c:spPr>
            <c:extLst>
              <c:ext xmlns:c16="http://schemas.microsoft.com/office/drawing/2014/chart" uri="{C3380CC4-5D6E-409C-BE32-E72D297353CC}">
                <c16:uniqueId val="{00000015-2281-4B6C-9D58-5FECD8C4B42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cs-CZ"/>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'Oblasti podpory'!$A$22:$A$31</c:f>
              <c:strCache>
                <c:ptCount val="10"/>
                <c:pt idx="0">
                  <c:v>Ostatní</c:v>
                </c:pt>
                <c:pt idx="1">
                  <c:v>Systémy pro ohřev teplé vody</c:v>
                </c:pt>
                <c:pt idx="2">
                  <c:v>Stínicí technika</c:v>
                </c:pt>
                <c:pt idx="3">
                  <c:v>Dešťovka (hospodaření s vodou)</c:v>
                </c:pt>
                <c:pt idx="4">
                  <c:v>Řízené větrání s rekuperací</c:v>
                </c:pt>
                <c:pt idx="5">
                  <c:v>Zdroje na biomasu</c:v>
                </c:pt>
                <c:pt idx="6">
                  <c:v>Dobíjecí stanice pro elektromobily</c:v>
                </c:pt>
                <c:pt idx="7">
                  <c:v>Tepelná čerpadla</c:v>
                </c:pt>
                <c:pt idx="8">
                  <c:v>Fotovoltaické systémy</c:v>
                </c:pt>
                <c:pt idx="9">
                  <c:v>Zateplení</c:v>
                </c:pt>
              </c:strCache>
            </c:strRef>
          </c:cat>
          <c:val>
            <c:numRef>
              <c:f>'Oblasti podpory'!$B$22:$B$31</c:f>
              <c:numCache>
                <c:formatCode>General</c:formatCode>
                <c:ptCount val="10"/>
                <c:pt idx="0">
                  <c:v>155</c:v>
                </c:pt>
                <c:pt idx="1">
                  <c:v>108</c:v>
                </c:pt>
                <c:pt idx="2">
                  <c:v>160</c:v>
                </c:pt>
                <c:pt idx="3">
                  <c:v>203</c:v>
                </c:pt>
                <c:pt idx="4">
                  <c:v>211</c:v>
                </c:pt>
                <c:pt idx="5">
                  <c:v>360</c:v>
                </c:pt>
                <c:pt idx="6">
                  <c:v>808</c:v>
                </c:pt>
                <c:pt idx="7">
                  <c:v>1076</c:v>
                </c:pt>
                <c:pt idx="8">
                  <c:v>2762</c:v>
                </c:pt>
                <c:pt idx="9">
                  <c:v>5418</c:v>
                </c:pt>
              </c:numCache>
            </c:numRef>
          </c:val>
          <c:extLst>
            <c:ext xmlns:c16="http://schemas.microsoft.com/office/drawing/2014/chart" uri="{C3380CC4-5D6E-409C-BE32-E72D297353CC}">
              <c16:uniqueId val="{00000016-2281-4B6C-9D58-5FECD8C4B427}"/>
            </c:ext>
          </c:extLst>
        </c:ser>
        <c:dLbls>
          <c:showLegendKey val="0"/>
          <c:showVal val="0"/>
          <c:showCatName val="0"/>
          <c:showSerName val="0"/>
          <c:showPercent val="0"/>
          <c:showBubbleSize val="0"/>
          <c:showLeaderLines val="1"/>
        </c:dLbls>
        <c:gapWidth val="100"/>
        <c:splitType val="cust"/>
        <c:custSplit>
          <c:secondPiePt val="0"/>
          <c:secondPiePt val="1"/>
          <c:secondPiePt val="2"/>
          <c:secondPiePt val="3"/>
          <c:secondPiePt val="4"/>
        </c:custSplit>
        <c:secondPieSize val="75"/>
        <c:serLines>
          <c:spPr>
            <a:ln w="9525">
              <a:solidFill>
                <a:schemeClr val="tx2">
                  <a:lumMod val="60000"/>
                  <a:lumOff val="40000"/>
                </a:schemeClr>
              </a:solidFill>
              <a:prstDash val="dash"/>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'4'!$C$3</c:f>
              <c:strCache>
                <c:ptCount val="1"/>
                <c:pt idx="0">
                  <c:v>before thermomodernisation</c:v>
                </c:pt>
              </c:strCache>
            </c:strRef>
          </c:tx>
          <c:spPr>
            <a:ln w="28575" cap="rnd">
              <a:noFill/>
              <a:round/>
            </a:ln>
            <a:effectLst/>
          </c:spPr>
          <c:marker>
            <c:symbol val="square"/>
            <c:size val="10"/>
            <c:spPr>
              <a:blipFill>
                <a:blip xmlns:r="http://schemas.openxmlformats.org/officeDocument/2006/relationships" r:embed="rId3"/>
                <a:stretch>
                  <a:fillRect/>
                </a:stretch>
              </a:blipFill>
              <a:ln w="25400">
                <a:noFill/>
              </a:ln>
              <a:effectLst/>
            </c:spPr>
          </c:marker>
          <c:dLbls>
            <c:dLbl>
              <c:idx val="0"/>
              <c:tx>
                <c:rich>
                  <a:bodyPr/>
                  <a:lstStyle/>
                  <a:p>
                    <a:fld id="{F9A56F07-1C1A-469B-80F6-319A873109B4}" type="CELLRANGE">
                      <a:rPr lang="en-US"/>
                      <a:pPr/>
                      <a:t>[CELLRANGE]</a:t>
                    </a:fld>
                    <a:endParaRPr lang="en-BE"/>
                  </a:p>
                </c:rich>
              </c:tx>
              <c:dLblPos val="b"/>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dlblFieldTable/>
                  <c15:showDataLabelsRange val="1"/>
                </c:ext>
                <c:ext xmlns:c16="http://schemas.microsoft.com/office/drawing/2014/chart" uri="{C3380CC4-5D6E-409C-BE32-E72D297353CC}">
                  <c16:uniqueId val="{00000000-8298-4578-B059-FDCFD7844612}"/>
                </c:ext>
              </c:extLst>
            </c:dLbl>
            <c:dLbl>
              <c:idx val="1"/>
              <c:tx>
                <c:rich>
                  <a:bodyPr/>
                  <a:lstStyle/>
                  <a:p>
                    <a:fld id="{06D9A97F-BD2B-47D6-A461-3FCA852DB3DA}"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298-4578-B059-FDCFD7844612}"/>
                </c:ext>
              </c:extLst>
            </c:dLbl>
            <c:dLbl>
              <c:idx val="2"/>
              <c:tx>
                <c:rich>
                  <a:bodyPr/>
                  <a:lstStyle/>
                  <a:p>
                    <a:fld id="{3B50DA70-3471-4F74-87CE-0EA83A969593}"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298-4578-B059-FDCFD7844612}"/>
                </c:ext>
              </c:extLst>
            </c:dLbl>
            <c:dLbl>
              <c:idx val="3"/>
              <c:tx>
                <c:rich>
                  <a:bodyPr/>
                  <a:lstStyle/>
                  <a:p>
                    <a:fld id="{9DB5164E-7238-4B5B-BAAA-1FF2E5D665B8}"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298-4578-B059-FDCFD7844612}"/>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dLblPos val="b"/>
            <c:showLegendKey val="0"/>
            <c:showVal val="0"/>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cust"/>
            <c:noEndCap val="1"/>
            <c:plus>
              <c:numLit>
                <c:formatCode>General</c:formatCode>
                <c:ptCount val="1"/>
                <c:pt idx="0">
                  <c:v>1</c:v>
                </c:pt>
              </c:numLit>
            </c:plus>
            <c:minus>
              <c:numRef>
                <c:f>'4'!$F$4:$F$7</c:f>
                <c:numCache>
                  <c:formatCode>General</c:formatCode>
                  <c:ptCount val="4"/>
                  <c:pt idx="0">
                    <c:v>-173</c:v>
                  </c:pt>
                  <c:pt idx="1">
                    <c:v>-114</c:v>
                  </c:pt>
                  <c:pt idx="2">
                    <c:v>-111</c:v>
                  </c:pt>
                  <c:pt idx="3">
                    <c:v>-55</c:v>
                  </c:pt>
                </c:numCache>
              </c:numRef>
            </c:minus>
            <c:spPr>
              <a:noFill/>
              <a:ln w="28575" cap="flat" cmpd="sng" algn="ctr">
                <a:solidFill>
                  <a:schemeClr val="tx2"/>
                </a:solidFill>
                <a:round/>
              </a:ln>
              <a:effectLst/>
            </c:spPr>
          </c:errBars>
          <c:cat>
            <c:strRef>
              <c:f>'4'!$B$4:$B$7</c:f>
              <c:strCache>
                <c:ptCount val="4"/>
                <c:pt idx="0">
                  <c:v>municipal</c:v>
                </c:pt>
                <c:pt idx="1">
                  <c:v>TBS</c:v>
                </c:pt>
                <c:pt idx="2">
                  <c:v>housing associations</c:v>
                </c:pt>
                <c:pt idx="3">
                  <c:v>housing cooperatives</c:v>
                </c:pt>
              </c:strCache>
            </c:strRef>
          </c:cat>
          <c:val>
            <c:numRef>
              <c:f>'4'!$C$4:$C$7</c:f>
              <c:numCache>
                <c:formatCode>General</c:formatCode>
                <c:ptCount val="4"/>
                <c:pt idx="0">
                  <c:v>327</c:v>
                </c:pt>
                <c:pt idx="1">
                  <c:v>298</c:v>
                </c:pt>
                <c:pt idx="2">
                  <c:v>280</c:v>
                </c:pt>
                <c:pt idx="3">
                  <c:v>176</c:v>
                </c:pt>
              </c:numCache>
            </c:numRef>
          </c:val>
          <c:smooth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02D57815-91ED-43cb-92C2-25804820EDAC}">
              <c15:datalabelsRange>
                <c15:f>'4'!$E$4:$E$7</c15:f>
                <c15:dlblRangeCache>
                  <c:ptCount val="4"/>
                  <c:pt idx="0">
                    <c:v>52%</c:v>
                  </c:pt>
                  <c:pt idx="1">
                    <c:v>38%</c:v>
                  </c:pt>
                  <c:pt idx="2">
                    <c:v>39%</c:v>
                  </c:pt>
                  <c:pt idx="3">
                    <c:v>31%</c:v>
                  </c:pt>
                </c15:dlblRangeCache>
              </c15:datalabelsRange>
            </c:ext>
            <c:ext xmlns:c16="http://schemas.microsoft.com/office/drawing/2014/chart" uri="{C3380CC4-5D6E-409C-BE32-E72D297353CC}">
              <c16:uniqueId val="{00000004-8298-4578-B059-FDCFD7844612}"/>
            </c:ext>
          </c:extLst>
        </c:ser>
        <c:dLbls>
          <c:showLegendKey val="0"/>
          <c:showVal val="0"/>
          <c:showCatName val="0"/>
          <c:showSerName val="0"/>
          <c:showPercent val="0"/>
          <c:showBubbleSize val="0"/>
        </c:dLbls>
        <c:marker val="1"/>
        <c:smooth val="0"/>
        <c:axId val="1396217535"/>
        <c:axId val="1977233167"/>
      </c:lineChart>
      <c:catAx>
        <c:axId val="139621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977233167"/>
        <c:crosses val="autoZero"/>
        <c:auto val="1"/>
        <c:lblAlgn val="ctr"/>
        <c:lblOffset val="100"/>
        <c:noMultiLvlLbl val="0"/>
      </c:catAx>
      <c:valAx>
        <c:axId val="1977233167"/>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r>
                  <a:rPr lang="pl-PL" sz="1400" dirty="0"/>
                  <a:t>[kWh/(m² ⋅ </a:t>
                </a:r>
                <a:r>
                  <a:rPr lang="pl-PL" sz="1400" dirty="0" err="1"/>
                  <a:t>year</a:t>
                </a:r>
                <a:r>
                  <a:rPr lang="pl-PL" sz="1400" dirty="0"/>
                  <a:t>)]</a:t>
                </a:r>
              </a:p>
            </c:rich>
          </c:tx>
          <c:layout>
            <c:manualLayout>
              <c:xMode val="edge"/>
              <c:yMode val="edge"/>
              <c:x val="1.40054915495606E-2"/>
              <c:y val="4.701138888888888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396217535"/>
        <c:crosses val="autoZero"/>
        <c:crossBetween val="between"/>
        <c:majorUnit val="150"/>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'4'!$C$3</c:f>
              <c:strCache>
                <c:ptCount val="1"/>
                <c:pt idx="0">
                  <c:v>before thermomodernisation</c:v>
                </c:pt>
              </c:strCache>
            </c:strRef>
          </c:tx>
          <c:spPr>
            <a:ln w="28575" cap="rnd">
              <a:noFill/>
              <a:round/>
            </a:ln>
            <a:effectLst/>
          </c:spPr>
          <c:marker>
            <c:symbol val="square"/>
            <c:size val="10"/>
            <c:spPr>
              <a:blipFill>
                <a:blip xmlns:r="http://schemas.openxmlformats.org/officeDocument/2006/relationships" r:embed="rId3"/>
                <a:stretch>
                  <a:fillRect/>
                </a:stretch>
              </a:blipFill>
              <a:ln w="25400">
                <a:noFill/>
              </a:ln>
              <a:effectLst/>
            </c:spPr>
          </c:marker>
          <c:dLbls>
            <c:dLbl>
              <c:idx val="0"/>
              <c:tx>
                <c:rich>
                  <a:bodyPr/>
                  <a:lstStyle/>
                  <a:p>
                    <a:fld id="{46F40C47-737A-4D7A-91F7-320DC13D2B8E}" type="CELLRANGE">
                      <a:rPr lang="en-US"/>
                      <a:pPr/>
                      <a:t>[CELLRANGE]</a:t>
                    </a:fld>
                    <a:endParaRPr lang="en-BE"/>
                  </a:p>
                </c:rich>
              </c:tx>
              <c:dLblPos val="b"/>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dlblFieldTable/>
                  <c15:showDataLabelsRange val="1"/>
                </c:ext>
                <c:ext xmlns:c16="http://schemas.microsoft.com/office/drawing/2014/chart" uri="{C3380CC4-5D6E-409C-BE32-E72D297353CC}">
                  <c16:uniqueId val="{00000000-D3C7-4AB1-B756-7357538B73FB}"/>
                </c:ext>
              </c:extLst>
            </c:dLbl>
            <c:dLbl>
              <c:idx val="1"/>
              <c:tx>
                <c:rich>
                  <a:bodyPr/>
                  <a:lstStyle/>
                  <a:p>
                    <a:fld id="{2A3D2B84-2B10-4348-A78F-BBCA759D51DF}"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3C7-4AB1-B756-7357538B73FB}"/>
                </c:ext>
              </c:extLst>
            </c:dLbl>
            <c:dLbl>
              <c:idx val="2"/>
              <c:tx>
                <c:rich>
                  <a:bodyPr/>
                  <a:lstStyle/>
                  <a:p>
                    <a:fld id="{5F7E1DF7-61F7-48F2-A800-CDF22370E055}"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3C7-4AB1-B756-7357538B73FB}"/>
                </c:ext>
              </c:extLst>
            </c:dLbl>
            <c:dLbl>
              <c:idx val="3"/>
              <c:tx>
                <c:rich>
                  <a:bodyPr/>
                  <a:lstStyle/>
                  <a:p>
                    <a:fld id="{A43FEEDD-B365-4F43-9948-994E48490287}" type="CELLRANGE">
                      <a:rPr lang="en-BE"/>
                      <a:pPr/>
                      <a:t>[CELLRANGE]</a:t>
                    </a:fld>
                    <a:endParaRPr lang="en-BE"/>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3C7-4AB1-B756-7357538B73FB}"/>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dLblPos val="b"/>
            <c:showLegendKey val="0"/>
            <c:showVal val="0"/>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errBars>
            <c:errDir val="y"/>
            <c:errBarType val="minus"/>
            <c:errValType val="cust"/>
            <c:noEndCap val="1"/>
            <c:plus>
              <c:numLit>
                <c:formatCode>General</c:formatCode>
                <c:ptCount val="1"/>
                <c:pt idx="0">
                  <c:v>1</c:v>
                </c:pt>
              </c:numLit>
            </c:plus>
            <c:minus>
              <c:numRef>
                <c:f>'4'!$F$12:$F$15</c:f>
                <c:numCache>
                  <c:formatCode>General</c:formatCode>
                  <c:ptCount val="4"/>
                  <c:pt idx="0">
                    <c:v>-434</c:v>
                  </c:pt>
                  <c:pt idx="1">
                    <c:v>-337</c:v>
                  </c:pt>
                  <c:pt idx="2">
                    <c:v>-327</c:v>
                  </c:pt>
                  <c:pt idx="3">
                    <c:v>-317</c:v>
                  </c:pt>
                </c:numCache>
              </c:numRef>
            </c:minus>
            <c:spPr>
              <a:noFill/>
              <a:ln w="28575" cap="flat" cmpd="sng" algn="ctr">
                <a:solidFill>
                  <a:schemeClr val="tx2"/>
                </a:solidFill>
                <a:round/>
              </a:ln>
              <a:effectLst/>
            </c:spPr>
          </c:errBars>
          <c:cat>
            <c:strRef>
              <c:f>'4'!$B$4:$B$7</c:f>
              <c:strCache>
                <c:ptCount val="4"/>
                <c:pt idx="0">
                  <c:v>municipal</c:v>
                </c:pt>
                <c:pt idx="1">
                  <c:v>TBS</c:v>
                </c:pt>
                <c:pt idx="2">
                  <c:v>housing associations</c:v>
                </c:pt>
                <c:pt idx="3">
                  <c:v>housing cooperatives</c:v>
                </c:pt>
              </c:strCache>
            </c:strRef>
          </c:cat>
          <c:val>
            <c:numRef>
              <c:f>'4'!$C$12:$C$15</c:f>
              <c:numCache>
                <c:formatCode>General</c:formatCode>
                <c:ptCount val="4"/>
                <c:pt idx="0">
                  <c:v>877</c:v>
                </c:pt>
                <c:pt idx="1">
                  <c:v>773</c:v>
                </c:pt>
                <c:pt idx="2">
                  <c:v>1185</c:v>
                </c:pt>
                <c:pt idx="3">
                  <c:v>1384</c:v>
                </c:pt>
              </c:numCache>
            </c:numRef>
          </c:val>
          <c:smooth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02D57815-91ED-43cb-92C2-25804820EDAC}">
              <c15:datalabelsRange>
                <c15:f>'4'!$E$12:$E$15</c15:f>
                <c15:dlblRangeCache>
                  <c:ptCount val="4"/>
                  <c:pt idx="0">
                    <c:v>49%</c:v>
                  </c:pt>
                  <c:pt idx="1">
                    <c:v>43%</c:v>
                  </c:pt>
                  <c:pt idx="2">
                    <c:v>27%</c:v>
                  </c:pt>
                  <c:pt idx="3">
                    <c:v>22%</c:v>
                  </c:pt>
                </c15:dlblRangeCache>
              </c15:datalabelsRange>
            </c:ext>
            <c:ext xmlns:c16="http://schemas.microsoft.com/office/drawing/2014/chart" uri="{C3380CC4-5D6E-409C-BE32-E72D297353CC}">
              <c16:uniqueId val="{00000004-D3C7-4AB1-B756-7357538B73FB}"/>
            </c:ext>
          </c:extLst>
        </c:ser>
        <c:dLbls>
          <c:showLegendKey val="0"/>
          <c:showVal val="0"/>
          <c:showCatName val="0"/>
          <c:showSerName val="0"/>
          <c:showPercent val="0"/>
          <c:showBubbleSize val="0"/>
        </c:dLbls>
        <c:marker val="1"/>
        <c:smooth val="0"/>
        <c:axId val="1396217535"/>
        <c:axId val="1977233167"/>
      </c:lineChart>
      <c:catAx>
        <c:axId val="139621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977233167"/>
        <c:crosses val="autoZero"/>
        <c:auto val="1"/>
        <c:lblAlgn val="ctr"/>
        <c:lblOffset val="100"/>
        <c:noMultiLvlLbl val="0"/>
      </c:catAx>
      <c:valAx>
        <c:axId val="1977233167"/>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r>
                  <a:rPr lang="pl-PL" sz="1400" dirty="0"/>
                  <a:t>[GJ]</a:t>
                </a:r>
              </a:p>
            </c:rich>
          </c:tx>
          <c:layout>
            <c:manualLayout>
              <c:xMode val="edge"/>
              <c:yMode val="edge"/>
              <c:x val="1.1671245103131533E-2"/>
              <c:y val="2.9690000000000008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crossAx val="1396217535"/>
        <c:crosses val="autoZero"/>
        <c:crossBetween val="between"/>
        <c:majorUnit val="450"/>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pl-P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dirty="0"/>
            <a:t>DOLOŽENÉ CELKOVÉ NÁKLADY</a:t>
          </a:r>
          <a:br>
            <a:rPr lang="cs-CZ" sz="1600" dirty="0"/>
          </a:br>
          <a:r>
            <a:rPr lang="cs-CZ" sz="1600" b="1" dirty="0"/>
            <a:t>3,009 mil. Kč</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dgm:spPr/>
      <dgm:t>
        <a:bodyPr/>
        <a:lstStyle/>
        <a:p>
          <a:endParaRPr lang="cs-CZ" dirty="0"/>
        </a:p>
      </dgm:t>
    </dgm:pt>
    <dgm:pt modelId="{5BF62253-9513-47B8-8325-A8D3A8C70E1F}">
      <dgm:prSet phldrT="[Text]" custT="1"/>
      <dgm:spPr>
        <a:solidFill>
          <a:schemeClr val="accent1"/>
        </a:solidFill>
      </dgm:spPr>
      <dgm:t>
        <a:bodyPr/>
        <a:lstStyle/>
        <a:p>
          <a:r>
            <a:rPr lang="cs-CZ" sz="1600" dirty="0"/>
            <a:t>DOLOŽENÉ CELKOVÉ ZPŮSOBILÉ NÁKLADY</a:t>
          </a:r>
          <a:br>
            <a:rPr lang="cs-CZ" sz="1600" dirty="0"/>
          </a:br>
          <a:r>
            <a:rPr lang="cs-CZ" sz="1600" b="1" dirty="0"/>
            <a:t>3,009 mil. Kč</a:t>
          </a:r>
          <a:endParaRPr lang="cs-CZ" sz="1600" dirty="0"/>
        </a:p>
      </dgm:t>
    </dgm:pt>
    <dgm:pt modelId="{BDFFEEA6-4527-4F67-BC80-B32FE9ED1D76}" type="parTrans" cxnId="{A8EB63BF-734F-405A-A215-0F2F06A5F20F}">
      <dgm:prSet/>
      <dgm:spPr/>
      <dgm:t>
        <a:bodyPr/>
        <a:lstStyle/>
        <a:p>
          <a:endParaRPr lang="cs-CZ"/>
        </a:p>
      </dgm:t>
    </dgm:pt>
    <dgm:pt modelId="{3C4991B3-BC0D-41F2-A303-7769213C8358}" type="sibTrans" cxnId="{A8EB63BF-734F-405A-A215-0F2F06A5F20F}">
      <dgm:prSet/>
      <dgm:spPr/>
      <dgm:t>
        <a:bodyPr/>
        <a:lstStyle/>
        <a:p>
          <a:endParaRPr lang="cs-CZ" dirty="0"/>
        </a:p>
      </dgm:t>
    </dgm:pt>
    <dgm:pt modelId="{9D50F75E-0474-449C-B960-2AB81C300088}">
      <dgm:prSet phldrT="[Text]" custT="1"/>
      <dgm:spPr>
        <a:solidFill>
          <a:schemeClr val="tx1"/>
        </a:solidFill>
      </dgm:spPr>
      <dgm:t>
        <a:bodyPr/>
        <a:lstStyle/>
        <a:p>
          <a:r>
            <a:rPr lang="cs-CZ" sz="1600" b="0" dirty="0"/>
            <a:t>DOTACE CELKEM</a:t>
          </a:r>
          <a:br>
            <a:rPr lang="cs-CZ" sz="1600" b="1" dirty="0"/>
          </a:br>
          <a:r>
            <a:rPr lang="cs-CZ" sz="1600" b="1" dirty="0"/>
            <a:t>1,162 mil. Kč </a:t>
          </a:r>
        </a:p>
        <a:p>
          <a:r>
            <a:rPr lang="cs-CZ" sz="1600" b="1" dirty="0"/>
            <a:t>38,6 % míra podpory</a:t>
          </a:r>
        </a:p>
      </dgm:t>
    </dgm:pt>
    <dgm:pt modelId="{A737B173-FA08-4F63-9DBB-EDBC27165BDF}" type="parTrans" cxnId="{B5CE467C-15BF-48F4-9951-A5E726661238}">
      <dgm:prSet/>
      <dgm:spPr/>
      <dgm:t>
        <a:bodyPr/>
        <a:lstStyle/>
        <a:p>
          <a:endParaRPr lang="cs-CZ"/>
        </a:p>
      </dgm:t>
    </dgm:pt>
    <dgm:pt modelId="{EA8C8C88-4269-40CD-BFA9-C5093F0233D0}" type="sibTrans" cxnId="{B5CE467C-15BF-48F4-9951-A5E726661238}">
      <dgm:prSet/>
      <dgm:spPr/>
      <dgm:t>
        <a:bodyPr/>
        <a:lstStyle/>
        <a:p>
          <a:endParaRPr lang="cs-CZ"/>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65263" custScaleY="162014" custLinFactNeighborX="45795" custLinFactNeighborY="-7513">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4467" custScaleY="70281" custLinFactNeighborX="45570" custLinFactNeighborY="-6287"/>
      <dgm:spPr>
        <a:prstGeom prst="mathEqual">
          <a:avLst/>
        </a:prstGeom>
      </dgm:spPr>
    </dgm:pt>
    <dgm:pt modelId="{657FE2A5-7A0F-406C-AE85-E44D0FE3A681}" type="pres">
      <dgm:prSet presAssocID="{471E6CDC-8F32-44BB-8ADD-B4AACEE54858}" presName="spacerR" presStyleCnt="0"/>
      <dgm:spPr/>
    </dgm:pt>
    <dgm:pt modelId="{B5B1AF9E-BBC3-4CD3-9A6C-85F85273D179}" type="pres">
      <dgm:prSet presAssocID="{5BF62253-9513-47B8-8325-A8D3A8C70E1F}" presName="node" presStyleLbl="node1" presStyleIdx="1" presStyleCnt="3" custScaleX="166693" custScaleY="158954">
        <dgm:presLayoutVars>
          <dgm:bulletEnabled val="1"/>
        </dgm:presLayoutVars>
      </dgm:prSet>
      <dgm:spPr/>
    </dgm:pt>
    <dgm:pt modelId="{8E73A504-39A1-4AB2-BA5A-1BBB3C820A8F}" type="pres">
      <dgm:prSet presAssocID="{3C4991B3-BC0D-41F2-A303-7769213C8358}" presName="spacerL" presStyleCnt="0"/>
      <dgm:spPr/>
    </dgm:pt>
    <dgm:pt modelId="{D6F8C5AE-DCC2-4BA6-A645-246D7BC7811A}" type="pres">
      <dgm:prSet presAssocID="{3C4991B3-BC0D-41F2-A303-7769213C8358}" presName="sibTrans" presStyleLbl="sibTrans2D1" presStyleIdx="1" presStyleCnt="2" custScaleX="60382" custScaleY="66457" custLinFactNeighborX="20227" custLinFactNeighborY="7136"/>
      <dgm:spPr>
        <a:prstGeom prst="rightArrow">
          <a:avLst/>
        </a:prstGeom>
      </dgm:spPr>
    </dgm:pt>
    <dgm:pt modelId="{D8AAEF01-75FC-40BA-8D54-9BB9C5258220}" type="pres">
      <dgm:prSet presAssocID="{3C4991B3-BC0D-41F2-A303-7769213C8358}" presName="spacerR" presStyleCnt="0"/>
      <dgm:spPr/>
    </dgm:pt>
    <dgm:pt modelId="{235671E6-0879-4B35-B8A8-7BC3C671BF81}" type="pres">
      <dgm:prSet presAssocID="{9D50F75E-0474-449C-B960-2AB81C300088}" presName="node" presStyleLbl="node1" presStyleIdx="2" presStyleCnt="3" custScaleX="163295" custScaleY="149056" custLinFactNeighborX="39981" custLinFactNeighborY="-579">
        <dgm:presLayoutVars>
          <dgm:bulletEnabled val="1"/>
        </dgm:presLayoutVars>
      </dgm:prSet>
      <dgm:spPr/>
    </dgm:pt>
  </dgm:ptLst>
  <dgm:cxnLst>
    <dgm:cxn modelId="{E6860F0A-D2DF-489F-AC25-A9FD2B0DBB96}" type="presOf" srcId="{3308672B-1434-43DC-B4BC-DE7884166635}" destId="{F097DC2C-85C0-4350-A6B5-5CCABCB0EAC1}" srcOrd="0" destOrd="0" presId="urn:microsoft.com/office/officeart/2005/8/layout/equation1"/>
    <dgm:cxn modelId="{7347924E-1092-4C2B-8C7F-4EAF2F17CCBA}" type="presOf" srcId="{3C4991B3-BC0D-41F2-A303-7769213C8358}" destId="{D6F8C5AE-DCC2-4BA6-A645-246D7BC7811A}" srcOrd="0" destOrd="0" presId="urn:microsoft.com/office/officeart/2005/8/layout/equation1"/>
    <dgm:cxn modelId="{B5CE467C-15BF-48F4-9951-A5E726661238}" srcId="{3308672B-1434-43DC-B4BC-DE7884166635}" destId="{9D50F75E-0474-449C-B960-2AB81C300088}" srcOrd="2" destOrd="0" parTransId="{A737B173-FA08-4F63-9DBB-EDBC27165BDF}" sibTransId="{EA8C8C88-4269-40CD-BFA9-C5093F0233D0}"/>
    <dgm:cxn modelId="{EE3B4E84-467E-468E-A3DC-BB77C3FBA731}" srcId="{3308672B-1434-43DC-B4BC-DE7884166635}" destId="{7D68A851-381D-4F72-9AB7-C80BD5B4AAAD}" srcOrd="0" destOrd="0" parTransId="{2EAEB624-F42A-439D-8AA8-E7373031EE9E}" sibTransId="{471E6CDC-8F32-44BB-8ADD-B4AACEE54858}"/>
    <dgm:cxn modelId="{52580C94-B047-4B7D-A713-FCE1BE0D7E3B}" type="presOf" srcId="{5BF62253-9513-47B8-8325-A8D3A8C70E1F}" destId="{B5B1AF9E-BBC3-4CD3-9A6C-85F85273D179}" srcOrd="0" destOrd="0" presId="urn:microsoft.com/office/officeart/2005/8/layout/equation1"/>
    <dgm:cxn modelId="{E8BEC99D-739C-44ED-9AD2-D0F1D1D5B64D}" type="presOf" srcId="{9D50F75E-0474-449C-B960-2AB81C300088}" destId="{235671E6-0879-4B35-B8A8-7BC3C671BF81}" srcOrd="0" destOrd="0" presId="urn:microsoft.com/office/officeart/2005/8/layout/equation1"/>
    <dgm:cxn modelId="{188850B6-821B-4A86-9875-CE52B5E647BD}" type="presOf" srcId="{7D68A851-381D-4F72-9AB7-C80BD5B4AAAD}" destId="{CD7388DF-1148-4F61-8B1B-A77DE62E078B}" srcOrd="0" destOrd="0" presId="urn:microsoft.com/office/officeart/2005/8/layout/equation1"/>
    <dgm:cxn modelId="{A8EB63BF-734F-405A-A215-0F2F06A5F20F}" srcId="{3308672B-1434-43DC-B4BC-DE7884166635}" destId="{5BF62253-9513-47B8-8325-A8D3A8C70E1F}" srcOrd="1" destOrd="0" parTransId="{BDFFEEA6-4527-4F67-BC80-B32FE9ED1D76}" sibTransId="{3C4991B3-BC0D-41F2-A303-7769213C8358}"/>
    <dgm:cxn modelId="{623FB2C6-F8B9-457D-B850-9578DC0E97E0}" type="presOf" srcId="{471E6CDC-8F32-44BB-8ADD-B4AACEE54858}" destId="{14500424-BC6A-448B-8EA8-939FF9D3E09F}"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8CAC1DC8-FFDE-49D9-89F8-EE50B0C8CAD6}" type="presParOf" srcId="{F097DC2C-85C0-4350-A6B5-5CCABCB0EAC1}" destId="{B5B1AF9E-BBC3-4CD3-9A6C-85F85273D179}" srcOrd="4" destOrd="0" presId="urn:microsoft.com/office/officeart/2005/8/layout/equation1"/>
    <dgm:cxn modelId="{27E8F8E5-BD4E-4320-87AE-B7D79D4F292D}" type="presParOf" srcId="{F097DC2C-85C0-4350-A6B5-5CCABCB0EAC1}" destId="{8E73A504-39A1-4AB2-BA5A-1BBB3C820A8F}" srcOrd="5" destOrd="0" presId="urn:microsoft.com/office/officeart/2005/8/layout/equation1"/>
    <dgm:cxn modelId="{D631306D-46D0-4461-9242-0DBA194DA9D9}" type="presParOf" srcId="{F097DC2C-85C0-4350-A6B5-5CCABCB0EAC1}" destId="{D6F8C5AE-DCC2-4BA6-A645-246D7BC7811A}" srcOrd="6" destOrd="0" presId="urn:microsoft.com/office/officeart/2005/8/layout/equation1"/>
    <dgm:cxn modelId="{5EFAE56E-23FE-4A45-878B-0B74C4393A63}" type="presParOf" srcId="{F097DC2C-85C0-4350-A6B5-5CCABCB0EAC1}" destId="{D8AAEF01-75FC-40BA-8D54-9BB9C5258220}" srcOrd="7" destOrd="0" presId="urn:microsoft.com/office/officeart/2005/8/layout/equation1"/>
    <dgm:cxn modelId="{E3D3BB27-6CFB-4618-A347-17BAD232BAB1}" type="presParOf" srcId="{F097DC2C-85C0-4350-A6B5-5CCABCB0EAC1}" destId="{235671E6-0879-4B35-B8A8-7BC3C671BF8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6B804E-4F98-4E29-9D0C-7357EA41BD46}"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5C164D33-65D8-4F9B-9351-8F8E50DDE05F}">
      <dgm:prSet phldrT="[Text]" custT="1"/>
      <dgm:spPr/>
      <dgm:t>
        <a:bodyPr/>
        <a:lstStyle/>
        <a:p>
          <a:r>
            <a:rPr lang="cs-CZ" sz="3200" b="1" dirty="0"/>
            <a:t>Carbon-neutral and positive </a:t>
          </a:r>
          <a:r>
            <a:rPr lang="cs-CZ" sz="3200" b="1" dirty="0" err="1"/>
            <a:t>energy</a:t>
          </a:r>
          <a:r>
            <a:rPr lang="cs-CZ" sz="3200" b="1" dirty="0"/>
            <a:t> </a:t>
          </a:r>
          <a:r>
            <a:rPr lang="cs-CZ" sz="3200" b="1" dirty="0" err="1"/>
            <a:t>districts</a:t>
          </a:r>
          <a:endParaRPr lang="en-GB" sz="3200" b="1" dirty="0"/>
        </a:p>
      </dgm:t>
    </dgm:pt>
    <dgm:pt modelId="{E13EAF27-E704-4940-A679-B6A2F708EE0F}" type="parTrans" cxnId="{BEC3D291-F277-44A4-9F35-2A22538BCCC6}">
      <dgm:prSet/>
      <dgm:spPr/>
      <dgm:t>
        <a:bodyPr/>
        <a:lstStyle/>
        <a:p>
          <a:endParaRPr lang="en-GB" sz="2400"/>
        </a:p>
      </dgm:t>
    </dgm:pt>
    <dgm:pt modelId="{B8E51973-BAB8-488B-990D-83616AB07FF3}" type="sibTrans" cxnId="{BEC3D291-F277-44A4-9F35-2A22538BCCC6}">
      <dgm:prSet/>
      <dgm:spPr/>
      <dgm:t>
        <a:bodyPr/>
        <a:lstStyle/>
        <a:p>
          <a:endParaRPr lang="en-GB" sz="2400"/>
        </a:p>
      </dgm:t>
    </dgm:pt>
    <dgm:pt modelId="{D0925D47-CF79-4C3D-92A8-B09AA7816C86}">
      <dgm:prSet phldrT="[Text]" custT="1"/>
      <dgm:spPr/>
      <dgm:t>
        <a:bodyPr/>
        <a:lstStyle/>
        <a:p>
          <a:r>
            <a:rPr lang="cs-CZ" sz="2000" dirty="0"/>
            <a:t>Resource design for existing and new building sets</a:t>
          </a:r>
          <a:endParaRPr lang="en-GB" sz="2000" dirty="0"/>
        </a:p>
      </dgm:t>
    </dgm:pt>
    <dgm:pt modelId="{D41F85D5-43DA-4099-895F-139587C510F6}" type="parTrans" cxnId="{947C6530-83DD-400C-BEAC-4D246700CF23}">
      <dgm:prSet/>
      <dgm:spPr/>
      <dgm:t>
        <a:bodyPr/>
        <a:lstStyle/>
        <a:p>
          <a:endParaRPr lang="en-GB" sz="2400"/>
        </a:p>
      </dgm:t>
    </dgm:pt>
    <dgm:pt modelId="{A62AC1E4-6AC7-46CD-A6F4-8C618E099D14}" type="sibTrans" cxnId="{947C6530-83DD-400C-BEAC-4D246700CF23}">
      <dgm:prSet/>
      <dgm:spPr/>
      <dgm:t>
        <a:bodyPr/>
        <a:lstStyle/>
        <a:p>
          <a:endParaRPr lang="en-GB" sz="2400"/>
        </a:p>
      </dgm:t>
    </dgm:pt>
    <dgm:pt modelId="{6A0A4B1F-B4B6-4C5C-97AD-58C611BB0C09}">
      <dgm:prSet phldrT="[Text]" custT="1"/>
      <dgm:spPr/>
      <dgm:t>
        <a:bodyPr/>
        <a:lstStyle/>
        <a:p>
          <a:r>
            <a:rPr lang="cs-CZ" sz="2000" dirty="0"/>
            <a:t>De</a:t>
          </a:r>
          <a:r>
            <a:rPr lang="es-ES" sz="2000" dirty="0"/>
            <a:t>-</a:t>
          </a:r>
          <a:r>
            <a:rPr lang="cs-CZ" sz="2000" dirty="0"/>
            <a:t>carbonisation of heat supply systems</a:t>
          </a:r>
          <a:endParaRPr lang="en-GB" sz="2000" dirty="0"/>
        </a:p>
      </dgm:t>
    </dgm:pt>
    <dgm:pt modelId="{FCD98BCF-4EE1-4F35-B72E-1EEA6D432A52}" type="parTrans" cxnId="{67EFA8EE-EFE8-418C-B19A-755FF72C86D1}">
      <dgm:prSet/>
      <dgm:spPr/>
      <dgm:t>
        <a:bodyPr/>
        <a:lstStyle/>
        <a:p>
          <a:endParaRPr lang="en-GB" sz="2400"/>
        </a:p>
      </dgm:t>
    </dgm:pt>
    <dgm:pt modelId="{2338913A-0175-4698-B37A-7CF64BDF988C}" type="sibTrans" cxnId="{67EFA8EE-EFE8-418C-B19A-755FF72C86D1}">
      <dgm:prSet/>
      <dgm:spPr/>
      <dgm:t>
        <a:bodyPr/>
        <a:lstStyle/>
        <a:p>
          <a:endParaRPr lang="en-GB" sz="2400"/>
        </a:p>
      </dgm:t>
    </dgm:pt>
    <dgm:pt modelId="{8200376F-2C2A-404B-B027-BD45067DB2A7}">
      <dgm:prSet phldrT="[Text]" custT="1"/>
      <dgm:spPr/>
      <dgm:t>
        <a:bodyPr/>
        <a:lstStyle/>
        <a:p>
          <a:r>
            <a:rPr lang="cs-CZ" sz="2000" dirty="0"/>
            <a:t>Energy sharing groups, energy communities</a:t>
          </a:r>
          <a:endParaRPr lang="en-GB" sz="2000" dirty="0"/>
        </a:p>
      </dgm:t>
    </dgm:pt>
    <dgm:pt modelId="{CCB438D5-1EA9-4418-9281-3C13A5F7A096}" type="parTrans" cxnId="{027C67DC-9D09-4CEA-B30A-ED7B1CABC57D}">
      <dgm:prSet/>
      <dgm:spPr/>
      <dgm:t>
        <a:bodyPr/>
        <a:lstStyle/>
        <a:p>
          <a:endParaRPr lang="en-GB" sz="2400"/>
        </a:p>
      </dgm:t>
    </dgm:pt>
    <dgm:pt modelId="{7525B6B7-93EA-4FAE-B36D-E48B9BC5DE32}" type="sibTrans" cxnId="{027C67DC-9D09-4CEA-B30A-ED7B1CABC57D}">
      <dgm:prSet/>
      <dgm:spPr/>
      <dgm:t>
        <a:bodyPr/>
        <a:lstStyle/>
        <a:p>
          <a:endParaRPr lang="en-GB" sz="2400"/>
        </a:p>
      </dgm:t>
    </dgm:pt>
    <dgm:pt modelId="{19C009D5-C0C9-40E3-A3C6-07276BE52CA4}">
      <dgm:prSet phldrT="[Text]" custT="1"/>
      <dgm:spPr/>
      <dgm:t>
        <a:bodyPr/>
        <a:lstStyle/>
        <a:p>
          <a:r>
            <a:rPr lang="cs-CZ" sz="2000" dirty="0"/>
            <a:t>Energy flexibility management</a:t>
          </a:r>
          <a:endParaRPr lang="en-GB" sz="2000" dirty="0"/>
        </a:p>
      </dgm:t>
    </dgm:pt>
    <dgm:pt modelId="{75F56461-8632-416E-998A-360D52B73E20}" type="parTrans" cxnId="{2242ED3F-168A-4C85-B678-2D4FE3137858}">
      <dgm:prSet/>
      <dgm:spPr/>
      <dgm:t>
        <a:bodyPr/>
        <a:lstStyle/>
        <a:p>
          <a:endParaRPr lang="en-GB" sz="2400"/>
        </a:p>
      </dgm:t>
    </dgm:pt>
    <dgm:pt modelId="{FB4C1FFC-D69E-49FC-BC03-466162826952}" type="sibTrans" cxnId="{2242ED3F-168A-4C85-B678-2D4FE3137858}">
      <dgm:prSet/>
      <dgm:spPr/>
      <dgm:t>
        <a:bodyPr/>
        <a:lstStyle/>
        <a:p>
          <a:endParaRPr lang="en-GB" sz="2400"/>
        </a:p>
      </dgm:t>
    </dgm:pt>
    <dgm:pt modelId="{4A62AA9C-5998-48AF-9648-03489B79F063}">
      <dgm:prSet phldrT="[Text]" custT="1"/>
      <dgm:spPr/>
      <dgm:t>
        <a:bodyPr/>
        <a:lstStyle/>
        <a:p>
          <a:r>
            <a:rPr lang="cs-CZ" sz="2000" dirty="0"/>
            <a:t>Listed buildings</a:t>
          </a:r>
          <a:endParaRPr lang="en-GB" sz="2000" dirty="0"/>
        </a:p>
      </dgm:t>
    </dgm:pt>
    <dgm:pt modelId="{BEF44634-B6F3-4D7B-8886-A42D53C8DE50}" type="parTrans" cxnId="{2012766D-4A47-44EC-B6F0-1E731B29E86F}">
      <dgm:prSet/>
      <dgm:spPr/>
      <dgm:t>
        <a:bodyPr/>
        <a:lstStyle/>
        <a:p>
          <a:endParaRPr lang="en-GB" sz="2400"/>
        </a:p>
      </dgm:t>
    </dgm:pt>
    <dgm:pt modelId="{2259D5E8-E696-48C9-92C6-5E901311444C}" type="sibTrans" cxnId="{2012766D-4A47-44EC-B6F0-1E731B29E86F}">
      <dgm:prSet/>
      <dgm:spPr/>
      <dgm:t>
        <a:bodyPr/>
        <a:lstStyle/>
        <a:p>
          <a:endParaRPr lang="en-GB" sz="2400"/>
        </a:p>
      </dgm:t>
    </dgm:pt>
    <dgm:pt modelId="{1C43861A-3206-4BEF-BC1A-0A5CCA749D81}" type="pres">
      <dgm:prSet presAssocID="{FF6B804E-4F98-4E29-9D0C-7357EA41BD46}" presName="composite" presStyleCnt="0">
        <dgm:presLayoutVars>
          <dgm:chMax val="1"/>
          <dgm:dir/>
          <dgm:resizeHandles val="exact"/>
        </dgm:presLayoutVars>
      </dgm:prSet>
      <dgm:spPr/>
    </dgm:pt>
    <dgm:pt modelId="{AD71A261-27E8-4D10-8A46-DEEAADA9C979}" type="pres">
      <dgm:prSet presAssocID="{FF6B804E-4F98-4E29-9D0C-7357EA41BD46}" presName="radial" presStyleCnt="0">
        <dgm:presLayoutVars>
          <dgm:animLvl val="ctr"/>
        </dgm:presLayoutVars>
      </dgm:prSet>
      <dgm:spPr/>
    </dgm:pt>
    <dgm:pt modelId="{A56E6261-D9AB-4B53-8D81-2BDD42291F3E}" type="pres">
      <dgm:prSet presAssocID="{5C164D33-65D8-4F9B-9351-8F8E50DDE05F}" presName="centerShape" presStyleLbl="vennNode1" presStyleIdx="0" presStyleCnt="6"/>
      <dgm:spPr/>
    </dgm:pt>
    <dgm:pt modelId="{AEA1C87C-A4CF-46E5-B1B4-52D9AFE4D84C}" type="pres">
      <dgm:prSet presAssocID="{D0925D47-CF79-4C3D-92A8-B09AA7816C86}" presName="node" presStyleLbl="vennNode1" presStyleIdx="1" presStyleCnt="6">
        <dgm:presLayoutVars>
          <dgm:bulletEnabled val="1"/>
        </dgm:presLayoutVars>
      </dgm:prSet>
      <dgm:spPr/>
    </dgm:pt>
    <dgm:pt modelId="{F57E6207-0674-47F9-AAE1-2B3A0413BEA1}" type="pres">
      <dgm:prSet presAssocID="{6A0A4B1F-B4B6-4C5C-97AD-58C611BB0C09}" presName="node" presStyleLbl="vennNode1" presStyleIdx="2" presStyleCnt="6">
        <dgm:presLayoutVars>
          <dgm:bulletEnabled val="1"/>
        </dgm:presLayoutVars>
      </dgm:prSet>
      <dgm:spPr/>
    </dgm:pt>
    <dgm:pt modelId="{2D7B7D29-169E-49F8-8C85-A0C0BBE7B01C}" type="pres">
      <dgm:prSet presAssocID="{4A62AA9C-5998-48AF-9648-03489B79F063}" presName="node" presStyleLbl="vennNode1" presStyleIdx="3" presStyleCnt="6">
        <dgm:presLayoutVars>
          <dgm:bulletEnabled val="1"/>
        </dgm:presLayoutVars>
      </dgm:prSet>
      <dgm:spPr/>
    </dgm:pt>
    <dgm:pt modelId="{AFEBFD7D-6F01-4A8A-AA10-CA2CC11B2C27}" type="pres">
      <dgm:prSet presAssocID="{8200376F-2C2A-404B-B027-BD45067DB2A7}" presName="node" presStyleLbl="vennNode1" presStyleIdx="4" presStyleCnt="6">
        <dgm:presLayoutVars>
          <dgm:bulletEnabled val="1"/>
        </dgm:presLayoutVars>
      </dgm:prSet>
      <dgm:spPr/>
    </dgm:pt>
    <dgm:pt modelId="{A641CB82-CCF3-47C1-AE3F-0E0999372C5C}" type="pres">
      <dgm:prSet presAssocID="{19C009D5-C0C9-40E3-A3C6-07276BE52CA4}" presName="node" presStyleLbl="vennNode1" presStyleIdx="5" presStyleCnt="6">
        <dgm:presLayoutVars>
          <dgm:bulletEnabled val="1"/>
        </dgm:presLayoutVars>
      </dgm:prSet>
      <dgm:spPr/>
    </dgm:pt>
  </dgm:ptLst>
  <dgm:cxnLst>
    <dgm:cxn modelId="{161CBC2F-6307-46A5-81DF-4BA2D6B18E46}" type="presOf" srcId="{6A0A4B1F-B4B6-4C5C-97AD-58C611BB0C09}" destId="{F57E6207-0674-47F9-AAE1-2B3A0413BEA1}" srcOrd="0" destOrd="0" presId="urn:microsoft.com/office/officeart/2005/8/layout/radial3"/>
    <dgm:cxn modelId="{947C6530-83DD-400C-BEAC-4D246700CF23}" srcId="{5C164D33-65D8-4F9B-9351-8F8E50DDE05F}" destId="{D0925D47-CF79-4C3D-92A8-B09AA7816C86}" srcOrd="0" destOrd="0" parTransId="{D41F85D5-43DA-4099-895F-139587C510F6}" sibTransId="{A62AC1E4-6AC7-46CD-A6F4-8C618E099D14}"/>
    <dgm:cxn modelId="{50BF0E31-931C-4875-8301-B2B9F4CB9DF7}" type="presOf" srcId="{D0925D47-CF79-4C3D-92A8-B09AA7816C86}" destId="{AEA1C87C-A4CF-46E5-B1B4-52D9AFE4D84C}" srcOrd="0" destOrd="0" presId="urn:microsoft.com/office/officeart/2005/8/layout/radial3"/>
    <dgm:cxn modelId="{2242ED3F-168A-4C85-B678-2D4FE3137858}" srcId="{5C164D33-65D8-4F9B-9351-8F8E50DDE05F}" destId="{19C009D5-C0C9-40E3-A3C6-07276BE52CA4}" srcOrd="4" destOrd="0" parTransId="{75F56461-8632-416E-998A-360D52B73E20}" sibTransId="{FB4C1FFC-D69E-49FC-BC03-466162826952}"/>
    <dgm:cxn modelId="{2012766D-4A47-44EC-B6F0-1E731B29E86F}" srcId="{5C164D33-65D8-4F9B-9351-8F8E50DDE05F}" destId="{4A62AA9C-5998-48AF-9648-03489B79F063}" srcOrd="2" destOrd="0" parTransId="{BEF44634-B6F3-4D7B-8886-A42D53C8DE50}" sibTransId="{2259D5E8-E696-48C9-92C6-5E901311444C}"/>
    <dgm:cxn modelId="{A184E68C-6238-49DD-A701-2E5E74EC293B}" type="presOf" srcId="{8200376F-2C2A-404B-B027-BD45067DB2A7}" destId="{AFEBFD7D-6F01-4A8A-AA10-CA2CC11B2C27}" srcOrd="0" destOrd="0" presId="urn:microsoft.com/office/officeart/2005/8/layout/radial3"/>
    <dgm:cxn modelId="{BEC3D291-F277-44A4-9F35-2A22538BCCC6}" srcId="{FF6B804E-4F98-4E29-9D0C-7357EA41BD46}" destId="{5C164D33-65D8-4F9B-9351-8F8E50DDE05F}" srcOrd="0" destOrd="0" parTransId="{E13EAF27-E704-4940-A679-B6A2F708EE0F}" sibTransId="{B8E51973-BAB8-488B-990D-83616AB07FF3}"/>
    <dgm:cxn modelId="{C5AC399F-660E-4EB1-965F-46AE60606C67}" type="presOf" srcId="{4A62AA9C-5998-48AF-9648-03489B79F063}" destId="{2D7B7D29-169E-49F8-8C85-A0C0BBE7B01C}" srcOrd="0" destOrd="0" presId="urn:microsoft.com/office/officeart/2005/8/layout/radial3"/>
    <dgm:cxn modelId="{33AE79A4-211B-44D7-8EE8-4CABB2F0BC83}" type="presOf" srcId="{5C164D33-65D8-4F9B-9351-8F8E50DDE05F}" destId="{A56E6261-D9AB-4B53-8D81-2BDD42291F3E}" srcOrd="0" destOrd="0" presId="urn:microsoft.com/office/officeart/2005/8/layout/radial3"/>
    <dgm:cxn modelId="{7D4166BE-22A7-4D61-AF22-A936B3FA48CB}" type="presOf" srcId="{FF6B804E-4F98-4E29-9D0C-7357EA41BD46}" destId="{1C43861A-3206-4BEF-BC1A-0A5CCA749D81}" srcOrd="0" destOrd="0" presId="urn:microsoft.com/office/officeart/2005/8/layout/radial3"/>
    <dgm:cxn modelId="{34783BD1-75A9-47CF-8119-B85253F36822}" type="presOf" srcId="{19C009D5-C0C9-40E3-A3C6-07276BE52CA4}" destId="{A641CB82-CCF3-47C1-AE3F-0E0999372C5C}" srcOrd="0" destOrd="0" presId="urn:microsoft.com/office/officeart/2005/8/layout/radial3"/>
    <dgm:cxn modelId="{027C67DC-9D09-4CEA-B30A-ED7B1CABC57D}" srcId="{5C164D33-65D8-4F9B-9351-8F8E50DDE05F}" destId="{8200376F-2C2A-404B-B027-BD45067DB2A7}" srcOrd="3" destOrd="0" parTransId="{CCB438D5-1EA9-4418-9281-3C13A5F7A096}" sibTransId="{7525B6B7-93EA-4FAE-B36D-E48B9BC5DE32}"/>
    <dgm:cxn modelId="{67EFA8EE-EFE8-418C-B19A-755FF72C86D1}" srcId="{5C164D33-65D8-4F9B-9351-8F8E50DDE05F}" destId="{6A0A4B1F-B4B6-4C5C-97AD-58C611BB0C09}" srcOrd="1" destOrd="0" parTransId="{FCD98BCF-4EE1-4F35-B72E-1EEA6D432A52}" sibTransId="{2338913A-0175-4698-B37A-7CF64BDF988C}"/>
    <dgm:cxn modelId="{83477E76-B8B5-46E1-B95E-9103D539AB23}" type="presParOf" srcId="{1C43861A-3206-4BEF-BC1A-0A5CCA749D81}" destId="{AD71A261-27E8-4D10-8A46-DEEAADA9C979}" srcOrd="0" destOrd="0" presId="urn:microsoft.com/office/officeart/2005/8/layout/radial3"/>
    <dgm:cxn modelId="{839DD02F-056C-4EBE-A5B8-154C8CEF8296}" type="presParOf" srcId="{AD71A261-27E8-4D10-8A46-DEEAADA9C979}" destId="{A56E6261-D9AB-4B53-8D81-2BDD42291F3E}" srcOrd="0" destOrd="0" presId="urn:microsoft.com/office/officeart/2005/8/layout/radial3"/>
    <dgm:cxn modelId="{71313A1D-D4ED-4A57-918C-CB28759F5BAB}" type="presParOf" srcId="{AD71A261-27E8-4D10-8A46-DEEAADA9C979}" destId="{AEA1C87C-A4CF-46E5-B1B4-52D9AFE4D84C}" srcOrd="1" destOrd="0" presId="urn:microsoft.com/office/officeart/2005/8/layout/radial3"/>
    <dgm:cxn modelId="{0116BFE3-B733-42BF-AC9C-BC707822CF8A}" type="presParOf" srcId="{AD71A261-27E8-4D10-8A46-DEEAADA9C979}" destId="{F57E6207-0674-47F9-AAE1-2B3A0413BEA1}" srcOrd="2" destOrd="0" presId="urn:microsoft.com/office/officeart/2005/8/layout/radial3"/>
    <dgm:cxn modelId="{6A2A169D-FAAD-4BAE-A783-F3E858B7724E}" type="presParOf" srcId="{AD71A261-27E8-4D10-8A46-DEEAADA9C979}" destId="{2D7B7D29-169E-49F8-8C85-A0C0BBE7B01C}" srcOrd="3" destOrd="0" presId="urn:microsoft.com/office/officeart/2005/8/layout/radial3"/>
    <dgm:cxn modelId="{BC458C01-C682-4119-979C-0FDFED7F253E}" type="presParOf" srcId="{AD71A261-27E8-4D10-8A46-DEEAADA9C979}" destId="{AFEBFD7D-6F01-4A8A-AA10-CA2CC11B2C27}" srcOrd="4" destOrd="0" presId="urn:microsoft.com/office/officeart/2005/8/layout/radial3"/>
    <dgm:cxn modelId="{82510D7A-F09D-4A76-B0FF-3955E9A48D03}" type="presParOf" srcId="{AD71A261-27E8-4D10-8A46-DEEAADA9C979}" destId="{A641CB82-CCF3-47C1-AE3F-0E0999372C5C}" srcOrd="5"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dgm:t>
        <a:bodyPr/>
        <a:lstStyle/>
        <a:p>
          <a:r>
            <a:rPr lang="cs-CZ" sz="1800" b="0" dirty="0"/>
            <a:t>CELKOVÁ DODANÁ ENERGIE</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dgm:spPr/>
      <dgm:t>
        <a:bodyPr/>
        <a:lstStyle/>
        <a:p>
          <a:endParaRPr lang="cs-CZ" dirty="0"/>
        </a:p>
      </dgm:t>
    </dgm:pt>
    <dgm:pt modelId="{988E3587-C27F-48A7-AA89-D86FF3B039F8}">
      <dgm:prSet phldrT="[Text]"/>
      <dgm:spPr/>
      <dgm:t>
        <a:bodyPr/>
        <a:lstStyle/>
        <a:p>
          <a:r>
            <a:rPr lang="cs-CZ" b="1" dirty="0">
              <a:solidFill>
                <a:schemeClr val="accent2">
                  <a:lumMod val="40000"/>
                  <a:lumOff val="60000"/>
                </a:schemeClr>
              </a:solidFill>
            </a:rPr>
            <a:t>C</a:t>
          </a: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6600"/>
              </a:solidFill>
            </a:rPr>
            <a:t>F</a:t>
          </a: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dgm:spPr/>
      <dgm:t>
        <a:bodyPr/>
        <a:lstStyle/>
        <a:p>
          <a:endParaRPr lang="cs-CZ" dirty="0"/>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76360"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9503" custScaleY="66413" custLinFactNeighborX="45570" custLinFactNeighborY="-6287"/>
      <dgm:spPr>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66112" custScaleY="66104"/>
      <dgm:spPr>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b="0" dirty="0"/>
            <a:t>PRIMÁRNÍ NEOBNOV. ENERGIE</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gm:t>
    </dgm:pt>
    <dgm:pt modelId="{988E3587-C27F-48A7-AA89-D86FF3B039F8}">
      <dgm:prSet phldrT="[Text]"/>
      <dgm:spPr/>
      <dgm:t>
        <a:bodyPr/>
        <a:lstStyle/>
        <a:p>
          <a:r>
            <a:rPr lang="cs-CZ" b="1" dirty="0">
              <a:solidFill>
                <a:srgbClr val="FFD243"/>
              </a:solidFill>
            </a:rPr>
            <a:t>E</a:t>
          </a:r>
          <a:endParaRPr lang="cs-CZ" b="1" dirty="0">
            <a:solidFill>
              <a:schemeClr val="accent2">
                <a:lumMod val="40000"/>
                <a:lumOff val="60000"/>
              </a:schemeClr>
            </a:solidFill>
          </a:endParaRP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0000"/>
              </a:solidFill>
            </a:rPr>
            <a:t>G</a:t>
          </a: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755650">
            <a:lnSpc>
              <a:spcPct val="90000"/>
            </a:lnSpc>
            <a:spcBef>
              <a:spcPct val="0"/>
            </a:spcBef>
            <a:spcAft>
              <a:spcPct val="35000"/>
            </a:spcAft>
            <a:buNone/>
          </a:pPr>
          <a:endParaRPr lang="cs-CZ" sz="1700" kern="1200" dirty="0">
            <a:solidFill>
              <a:srgbClr val="FFFFFF"/>
            </a:solidFill>
            <a:latin typeface="Segoe UI"/>
            <a:ea typeface="+mn-ea"/>
            <a:cs typeface="+mn-cs"/>
          </a:endParaRPr>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72092"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0302" custScaleY="60510" custLinFactNeighborX="45570" custLinFactNeighborY="-6287"/>
      <dgm:spPr>
        <a:xfrm>
          <a:off x="2465467" y="974911"/>
          <a:ext cx="385503" cy="440654"/>
        </a:xfrm>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64228" custScaleY="71401"/>
      <dgm:spPr>
        <a:xfrm>
          <a:off x="4417315" y="914092"/>
          <a:ext cx="629786" cy="663795"/>
        </a:xfrm>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b="0" cap="all" baseline="0" dirty="0">
              <a:ea typeface="Aptos" panose="020B0004020202020204" pitchFamily="34" charset="0"/>
              <a:cs typeface="Times New Roman" panose="02020603050405020304" pitchFamily="18" charset="0"/>
            </a:rPr>
            <a:t>Průměrný součinitel prostupu tepla</a:t>
          </a:r>
          <a:endParaRPr lang="cs-CZ" sz="1600" b="0" cap="all" baseline="0" dirty="0"/>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gm:t>
    </dgm:pt>
    <dgm:pt modelId="{988E3587-C27F-48A7-AA89-D86FF3B039F8}">
      <dgm:prSet phldrT="[Text]"/>
      <dgm:spPr/>
      <dgm:t>
        <a:bodyPr/>
        <a:lstStyle/>
        <a:p>
          <a:r>
            <a:rPr lang="cs-CZ" b="1" dirty="0">
              <a:solidFill>
                <a:schemeClr val="accent2">
                  <a:lumMod val="40000"/>
                  <a:lumOff val="60000"/>
                </a:schemeClr>
              </a:solidFill>
            </a:rPr>
            <a:t>C</a:t>
          </a:r>
          <a:endParaRPr lang="cs-CZ" b="1" dirty="0">
            <a:solidFill>
              <a:srgbClr val="FFFF99"/>
            </a:solidFill>
          </a:endParaRP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0000"/>
              </a:solidFill>
            </a:rPr>
            <a:t>G</a:t>
          </a: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dgm:spPr/>
      <dgm:t>
        <a:bodyPr/>
        <a:lstStyle/>
        <a:p>
          <a:endParaRPr lang="cs-CZ" dirty="0"/>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65263"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6489" custScaleY="68396" custLinFactNeighborX="45570" custLinFactNeighborY="-6287"/>
      <dgm:spPr>
        <a:xfrm>
          <a:off x="2465467" y="974911"/>
          <a:ext cx="385503" cy="440654"/>
        </a:xfrm>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56400" custScaleY="79363"/>
      <dgm:spPr>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dirty="0"/>
            <a:t>DOLOŽENÉ CELKOVÉ NÁKLADY</a:t>
          </a:r>
          <a:br>
            <a:rPr lang="cs-CZ" sz="1600" dirty="0"/>
          </a:br>
          <a:r>
            <a:rPr lang="cs-CZ" sz="1600" b="1" dirty="0"/>
            <a:t>8,256 mil. Kč</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dgm:spPr/>
      <dgm:t>
        <a:bodyPr/>
        <a:lstStyle/>
        <a:p>
          <a:endParaRPr lang="cs-CZ" dirty="0"/>
        </a:p>
      </dgm:t>
    </dgm:pt>
    <dgm:pt modelId="{5BF62253-9513-47B8-8325-A8D3A8C70E1F}">
      <dgm:prSet phldrT="[Text]" custT="1"/>
      <dgm:spPr>
        <a:solidFill>
          <a:schemeClr val="accent1"/>
        </a:solidFill>
      </dgm:spPr>
      <dgm:t>
        <a:bodyPr/>
        <a:lstStyle/>
        <a:p>
          <a:r>
            <a:rPr lang="cs-CZ" sz="1600" dirty="0"/>
            <a:t>DOLOŽENÉ CELKOVÉ ZPŮSOBILÉ NÁKLADY</a:t>
          </a:r>
          <a:br>
            <a:rPr lang="cs-CZ" sz="1600" dirty="0"/>
          </a:br>
          <a:r>
            <a:rPr lang="cs-CZ" sz="1600" b="1" dirty="0"/>
            <a:t>8,256 mil. Kč</a:t>
          </a:r>
          <a:endParaRPr lang="cs-CZ" sz="1600" dirty="0"/>
        </a:p>
      </dgm:t>
    </dgm:pt>
    <dgm:pt modelId="{BDFFEEA6-4527-4F67-BC80-B32FE9ED1D76}" type="parTrans" cxnId="{A8EB63BF-734F-405A-A215-0F2F06A5F20F}">
      <dgm:prSet/>
      <dgm:spPr/>
      <dgm:t>
        <a:bodyPr/>
        <a:lstStyle/>
        <a:p>
          <a:endParaRPr lang="cs-CZ"/>
        </a:p>
      </dgm:t>
    </dgm:pt>
    <dgm:pt modelId="{3C4991B3-BC0D-41F2-A303-7769213C8358}" type="sibTrans" cxnId="{A8EB63BF-734F-405A-A215-0F2F06A5F20F}">
      <dgm:prSet/>
      <dgm:spPr/>
      <dgm:t>
        <a:bodyPr/>
        <a:lstStyle/>
        <a:p>
          <a:endParaRPr lang="cs-CZ" dirty="0"/>
        </a:p>
      </dgm:t>
    </dgm:pt>
    <dgm:pt modelId="{9D50F75E-0474-449C-B960-2AB81C300088}">
      <dgm:prSet phldrT="[Text]" custT="1"/>
      <dgm:spPr>
        <a:solidFill>
          <a:schemeClr val="tx1"/>
        </a:solidFill>
      </dgm:spPr>
      <dgm:t>
        <a:bodyPr/>
        <a:lstStyle/>
        <a:p>
          <a:r>
            <a:rPr lang="cs-CZ" sz="1600" b="0" dirty="0"/>
            <a:t>DOTACE CELKEM</a:t>
          </a:r>
          <a:br>
            <a:rPr lang="cs-CZ" sz="1600" b="1" dirty="0"/>
          </a:br>
          <a:r>
            <a:rPr lang="cs-CZ" sz="1600" b="1" dirty="0"/>
            <a:t>1,705 mil. Kč </a:t>
          </a:r>
        </a:p>
        <a:p>
          <a:r>
            <a:rPr lang="cs-CZ" sz="1600" b="1" dirty="0"/>
            <a:t>20,7 % míra podpory</a:t>
          </a:r>
        </a:p>
      </dgm:t>
    </dgm:pt>
    <dgm:pt modelId="{A737B173-FA08-4F63-9DBB-EDBC27165BDF}" type="parTrans" cxnId="{B5CE467C-15BF-48F4-9951-A5E726661238}">
      <dgm:prSet/>
      <dgm:spPr/>
      <dgm:t>
        <a:bodyPr/>
        <a:lstStyle/>
        <a:p>
          <a:endParaRPr lang="cs-CZ"/>
        </a:p>
      </dgm:t>
    </dgm:pt>
    <dgm:pt modelId="{EA8C8C88-4269-40CD-BFA9-C5093F0233D0}" type="sibTrans" cxnId="{B5CE467C-15BF-48F4-9951-A5E726661238}">
      <dgm:prSet/>
      <dgm:spPr/>
      <dgm:t>
        <a:bodyPr/>
        <a:lstStyle/>
        <a:p>
          <a:endParaRPr lang="cs-CZ"/>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65263" custScaleY="162014" custLinFactNeighborX="45795" custLinFactNeighborY="-7513">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4467" custScaleY="70281" custLinFactNeighborX="45570" custLinFactNeighborY="-6287"/>
      <dgm:spPr>
        <a:prstGeom prst="mathEqual">
          <a:avLst/>
        </a:prstGeom>
      </dgm:spPr>
    </dgm:pt>
    <dgm:pt modelId="{657FE2A5-7A0F-406C-AE85-E44D0FE3A681}" type="pres">
      <dgm:prSet presAssocID="{471E6CDC-8F32-44BB-8ADD-B4AACEE54858}" presName="spacerR" presStyleCnt="0"/>
      <dgm:spPr/>
    </dgm:pt>
    <dgm:pt modelId="{B5B1AF9E-BBC3-4CD3-9A6C-85F85273D179}" type="pres">
      <dgm:prSet presAssocID="{5BF62253-9513-47B8-8325-A8D3A8C70E1F}" presName="node" presStyleLbl="node1" presStyleIdx="1" presStyleCnt="3" custScaleX="166693" custScaleY="158954">
        <dgm:presLayoutVars>
          <dgm:bulletEnabled val="1"/>
        </dgm:presLayoutVars>
      </dgm:prSet>
      <dgm:spPr/>
    </dgm:pt>
    <dgm:pt modelId="{8E73A504-39A1-4AB2-BA5A-1BBB3C820A8F}" type="pres">
      <dgm:prSet presAssocID="{3C4991B3-BC0D-41F2-A303-7769213C8358}" presName="spacerL" presStyleCnt="0"/>
      <dgm:spPr/>
    </dgm:pt>
    <dgm:pt modelId="{D6F8C5AE-DCC2-4BA6-A645-246D7BC7811A}" type="pres">
      <dgm:prSet presAssocID="{3C4991B3-BC0D-41F2-A303-7769213C8358}" presName="sibTrans" presStyleLbl="sibTrans2D1" presStyleIdx="1" presStyleCnt="2" custScaleX="60382" custScaleY="66457" custLinFactNeighborX="20227" custLinFactNeighborY="7136"/>
      <dgm:spPr>
        <a:prstGeom prst="rightArrow">
          <a:avLst/>
        </a:prstGeom>
      </dgm:spPr>
    </dgm:pt>
    <dgm:pt modelId="{D8AAEF01-75FC-40BA-8D54-9BB9C5258220}" type="pres">
      <dgm:prSet presAssocID="{3C4991B3-BC0D-41F2-A303-7769213C8358}" presName="spacerR" presStyleCnt="0"/>
      <dgm:spPr/>
    </dgm:pt>
    <dgm:pt modelId="{235671E6-0879-4B35-B8A8-7BC3C671BF81}" type="pres">
      <dgm:prSet presAssocID="{9D50F75E-0474-449C-B960-2AB81C300088}" presName="node" presStyleLbl="node1" presStyleIdx="2" presStyleCnt="3" custScaleX="163295" custScaleY="149056" custLinFactNeighborX="39981" custLinFactNeighborY="-579">
        <dgm:presLayoutVars>
          <dgm:bulletEnabled val="1"/>
        </dgm:presLayoutVars>
      </dgm:prSet>
      <dgm:spPr/>
    </dgm:pt>
  </dgm:ptLst>
  <dgm:cxnLst>
    <dgm:cxn modelId="{E6860F0A-D2DF-489F-AC25-A9FD2B0DBB96}" type="presOf" srcId="{3308672B-1434-43DC-B4BC-DE7884166635}" destId="{F097DC2C-85C0-4350-A6B5-5CCABCB0EAC1}" srcOrd="0" destOrd="0" presId="urn:microsoft.com/office/officeart/2005/8/layout/equation1"/>
    <dgm:cxn modelId="{7347924E-1092-4C2B-8C7F-4EAF2F17CCBA}" type="presOf" srcId="{3C4991B3-BC0D-41F2-A303-7769213C8358}" destId="{D6F8C5AE-DCC2-4BA6-A645-246D7BC7811A}" srcOrd="0" destOrd="0" presId="urn:microsoft.com/office/officeart/2005/8/layout/equation1"/>
    <dgm:cxn modelId="{B5CE467C-15BF-48F4-9951-A5E726661238}" srcId="{3308672B-1434-43DC-B4BC-DE7884166635}" destId="{9D50F75E-0474-449C-B960-2AB81C300088}" srcOrd="2" destOrd="0" parTransId="{A737B173-FA08-4F63-9DBB-EDBC27165BDF}" sibTransId="{EA8C8C88-4269-40CD-BFA9-C5093F0233D0}"/>
    <dgm:cxn modelId="{EE3B4E84-467E-468E-A3DC-BB77C3FBA731}" srcId="{3308672B-1434-43DC-B4BC-DE7884166635}" destId="{7D68A851-381D-4F72-9AB7-C80BD5B4AAAD}" srcOrd="0" destOrd="0" parTransId="{2EAEB624-F42A-439D-8AA8-E7373031EE9E}" sibTransId="{471E6CDC-8F32-44BB-8ADD-B4AACEE54858}"/>
    <dgm:cxn modelId="{52580C94-B047-4B7D-A713-FCE1BE0D7E3B}" type="presOf" srcId="{5BF62253-9513-47B8-8325-A8D3A8C70E1F}" destId="{B5B1AF9E-BBC3-4CD3-9A6C-85F85273D179}" srcOrd="0" destOrd="0" presId="urn:microsoft.com/office/officeart/2005/8/layout/equation1"/>
    <dgm:cxn modelId="{E8BEC99D-739C-44ED-9AD2-D0F1D1D5B64D}" type="presOf" srcId="{9D50F75E-0474-449C-B960-2AB81C300088}" destId="{235671E6-0879-4B35-B8A8-7BC3C671BF81}" srcOrd="0" destOrd="0" presId="urn:microsoft.com/office/officeart/2005/8/layout/equation1"/>
    <dgm:cxn modelId="{188850B6-821B-4A86-9875-CE52B5E647BD}" type="presOf" srcId="{7D68A851-381D-4F72-9AB7-C80BD5B4AAAD}" destId="{CD7388DF-1148-4F61-8B1B-A77DE62E078B}" srcOrd="0" destOrd="0" presId="urn:microsoft.com/office/officeart/2005/8/layout/equation1"/>
    <dgm:cxn modelId="{A8EB63BF-734F-405A-A215-0F2F06A5F20F}" srcId="{3308672B-1434-43DC-B4BC-DE7884166635}" destId="{5BF62253-9513-47B8-8325-A8D3A8C70E1F}" srcOrd="1" destOrd="0" parTransId="{BDFFEEA6-4527-4F67-BC80-B32FE9ED1D76}" sibTransId="{3C4991B3-BC0D-41F2-A303-7769213C8358}"/>
    <dgm:cxn modelId="{623FB2C6-F8B9-457D-B850-9578DC0E97E0}" type="presOf" srcId="{471E6CDC-8F32-44BB-8ADD-B4AACEE54858}" destId="{14500424-BC6A-448B-8EA8-939FF9D3E09F}"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8CAC1DC8-FFDE-49D9-89F8-EE50B0C8CAD6}" type="presParOf" srcId="{F097DC2C-85C0-4350-A6B5-5CCABCB0EAC1}" destId="{B5B1AF9E-BBC3-4CD3-9A6C-85F85273D179}" srcOrd="4" destOrd="0" presId="urn:microsoft.com/office/officeart/2005/8/layout/equation1"/>
    <dgm:cxn modelId="{27E8F8E5-BD4E-4320-87AE-B7D79D4F292D}" type="presParOf" srcId="{F097DC2C-85C0-4350-A6B5-5CCABCB0EAC1}" destId="{8E73A504-39A1-4AB2-BA5A-1BBB3C820A8F}" srcOrd="5" destOrd="0" presId="urn:microsoft.com/office/officeart/2005/8/layout/equation1"/>
    <dgm:cxn modelId="{D631306D-46D0-4461-9242-0DBA194DA9D9}" type="presParOf" srcId="{F097DC2C-85C0-4350-A6B5-5CCABCB0EAC1}" destId="{D6F8C5AE-DCC2-4BA6-A645-246D7BC7811A}" srcOrd="6" destOrd="0" presId="urn:microsoft.com/office/officeart/2005/8/layout/equation1"/>
    <dgm:cxn modelId="{5EFAE56E-23FE-4A45-878B-0B74C4393A63}" type="presParOf" srcId="{F097DC2C-85C0-4350-A6B5-5CCABCB0EAC1}" destId="{D8AAEF01-75FC-40BA-8D54-9BB9C5258220}" srcOrd="7" destOrd="0" presId="urn:microsoft.com/office/officeart/2005/8/layout/equation1"/>
    <dgm:cxn modelId="{E3D3BB27-6CFB-4618-A347-17BAD232BAB1}" type="presParOf" srcId="{F097DC2C-85C0-4350-A6B5-5CCABCB0EAC1}" destId="{235671E6-0879-4B35-B8A8-7BC3C671BF81}"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dgm:t>
        <a:bodyPr/>
        <a:lstStyle/>
        <a:p>
          <a:r>
            <a:rPr lang="cs-CZ" sz="1800" b="0" dirty="0"/>
            <a:t>CELKOVÁ DODANÁ ENERGIE</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dgm:spPr/>
      <dgm:t>
        <a:bodyPr/>
        <a:lstStyle/>
        <a:p>
          <a:endParaRPr lang="cs-CZ" dirty="0"/>
        </a:p>
      </dgm:t>
    </dgm:pt>
    <dgm:pt modelId="{988E3587-C27F-48A7-AA89-D86FF3B039F8}">
      <dgm:prSet phldrT="[Text]"/>
      <dgm:spPr/>
      <dgm:t>
        <a:bodyPr/>
        <a:lstStyle/>
        <a:p>
          <a:r>
            <a:rPr lang="cs-CZ" b="1" dirty="0">
              <a:solidFill>
                <a:schemeClr val="accent2">
                  <a:lumMod val="40000"/>
                  <a:lumOff val="60000"/>
                </a:schemeClr>
              </a:solidFill>
            </a:rPr>
            <a:t>C</a:t>
          </a: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0000"/>
              </a:solidFill>
            </a:rPr>
            <a:t>G</a:t>
          </a:r>
          <a:endParaRPr lang="cs-CZ" b="1" dirty="0">
            <a:solidFill>
              <a:srgbClr val="FF6600"/>
            </a:solidFill>
          </a:endParaRP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dgm:spPr/>
      <dgm:t>
        <a:bodyPr/>
        <a:lstStyle/>
        <a:p>
          <a:endParaRPr lang="cs-CZ" dirty="0"/>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76360"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9503" custScaleY="66413" custLinFactNeighborX="45570" custLinFactNeighborY="-6287"/>
      <dgm:spPr>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66112" custScaleY="66104"/>
      <dgm:spPr>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b="0" dirty="0"/>
            <a:t>PRIMÁRNÍ NEOBNOV. ENERGIE</a:t>
          </a:r>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gm:t>
    </dgm:pt>
    <dgm:pt modelId="{988E3587-C27F-48A7-AA89-D86FF3B039F8}">
      <dgm:prSet phldrT="[Text]"/>
      <dgm:spPr/>
      <dgm:t>
        <a:bodyPr/>
        <a:lstStyle/>
        <a:p>
          <a:r>
            <a:rPr lang="cs-CZ" b="1" dirty="0">
              <a:solidFill>
                <a:schemeClr val="accent2">
                  <a:lumMod val="40000"/>
                  <a:lumOff val="60000"/>
                </a:schemeClr>
              </a:solidFill>
            </a:rPr>
            <a:t>C</a:t>
          </a: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0000"/>
              </a:solidFill>
            </a:rPr>
            <a:t>G</a:t>
          </a: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755650">
            <a:lnSpc>
              <a:spcPct val="90000"/>
            </a:lnSpc>
            <a:spcBef>
              <a:spcPct val="0"/>
            </a:spcBef>
            <a:spcAft>
              <a:spcPct val="35000"/>
            </a:spcAft>
            <a:buNone/>
          </a:pPr>
          <a:endParaRPr lang="cs-CZ" sz="1700" kern="1200" dirty="0">
            <a:solidFill>
              <a:srgbClr val="FFFFFF"/>
            </a:solidFill>
            <a:latin typeface="Segoe UI"/>
            <a:ea typeface="+mn-ea"/>
            <a:cs typeface="+mn-cs"/>
          </a:endParaRPr>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72092"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0302" custScaleY="60510" custLinFactNeighborX="45570" custLinFactNeighborY="-6287"/>
      <dgm:spPr>
        <a:xfrm>
          <a:off x="2465467" y="974911"/>
          <a:ext cx="385503" cy="440654"/>
        </a:xfrm>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64228" custScaleY="71401"/>
      <dgm:spPr>
        <a:xfrm>
          <a:off x="4417315" y="914092"/>
          <a:ext cx="629786" cy="663795"/>
        </a:xfrm>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08672B-1434-43DC-B4BC-DE7884166635}"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cs-CZ"/>
        </a:p>
      </dgm:t>
    </dgm:pt>
    <dgm:pt modelId="{7D68A851-381D-4F72-9AB7-C80BD5B4AAAD}">
      <dgm:prSet phldrT="[Text]" custT="1"/>
      <dgm:spPr>
        <a:solidFill>
          <a:schemeClr val="accent1"/>
        </a:solidFill>
      </dgm:spPr>
      <dgm:t>
        <a:bodyPr/>
        <a:lstStyle/>
        <a:p>
          <a:r>
            <a:rPr lang="cs-CZ" sz="1600" b="0" cap="all" baseline="0" dirty="0">
              <a:ea typeface="Aptos" panose="020B0004020202020204" pitchFamily="34" charset="0"/>
              <a:cs typeface="Times New Roman" panose="02020603050405020304" pitchFamily="18" charset="0"/>
            </a:rPr>
            <a:t>Průměrný součinitel prostupu tepla</a:t>
          </a:r>
          <a:endParaRPr lang="cs-CZ" sz="1600" b="0" cap="all" baseline="0" dirty="0"/>
        </a:p>
      </dgm:t>
    </dgm:pt>
    <dgm:pt modelId="{2EAEB624-F42A-439D-8AA8-E7373031EE9E}" type="parTrans" cxnId="{EE3B4E84-467E-468E-A3DC-BB77C3FBA731}">
      <dgm:prSet/>
      <dgm:spPr/>
      <dgm:t>
        <a:bodyPr/>
        <a:lstStyle/>
        <a:p>
          <a:endParaRPr lang="cs-CZ"/>
        </a:p>
      </dgm:t>
    </dgm:pt>
    <dgm:pt modelId="{471E6CDC-8F32-44BB-8ADD-B4AACEE54858}" type="sibTrans" cxnId="{EE3B4E84-467E-468E-A3DC-BB77C3FBA731}">
      <dgm:prSet custT="1"/>
      <dgm:spPr>
        <a:solidFill>
          <a:srgbClr val="024F2F">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gm:t>
    </dgm:pt>
    <dgm:pt modelId="{988E3587-C27F-48A7-AA89-D86FF3B039F8}">
      <dgm:prSet phldrT="[Text]"/>
      <dgm:spPr/>
      <dgm:t>
        <a:bodyPr/>
        <a:lstStyle/>
        <a:p>
          <a:r>
            <a:rPr lang="cs-CZ" b="1" dirty="0">
              <a:solidFill>
                <a:srgbClr val="FFFF99"/>
              </a:solidFill>
            </a:rPr>
            <a:t>D</a:t>
          </a:r>
        </a:p>
      </dgm:t>
    </dgm:pt>
    <dgm:pt modelId="{CF49391F-7505-449F-B6DF-31D7C17A51FA}" type="parTrans" cxnId="{EA609006-9803-4D18-A0D1-4B367C71AE2E}">
      <dgm:prSet/>
      <dgm:spPr/>
      <dgm:t>
        <a:bodyPr/>
        <a:lstStyle/>
        <a:p>
          <a:endParaRPr lang="cs-CZ"/>
        </a:p>
      </dgm:t>
    </dgm:pt>
    <dgm:pt modelId="{6D69C36B-7CA2-442B-A143-34F67601BA3A}" type="sibTrans" cxnId="{EA609006-9803-4D18-A0D1-4B367C71AE2E}">
      <dgm:prSet/>
      <dgm:spPr/>
      <dgm:t>
        <a:bodyPr/>
        <a:lstStyle/>
        <a:p>
          <a:endParaRPr lang="cs-CZ"/>
        </a:p>
      </dgm:t>
    </dgm:pt>
    <dgm:pt modelId="{3D311732-9034-418D-9664-CDD42B2770BC}">
      <dgm:prSet phldrT="[Text]"/>
      <dgm:spPr/>
      <dgm:t>
        <a:bodyPr/>
        <a:lstStyle/>
        <a:p>
          <a:r>
            <a:rPr lang="cs-CZ" b="1" dirty="0">
              <a:solidFill>
                <a:srgbClr val="FF0000"/>
              </a:solidFill>
            </a:rPr>
            <a:t>G</a:t>
          </a:r>
        </a:p>
      </dgm:t>
    </dgm:pt>
    <dgm:pt modelId="{99E1B32A-D346-4E0E-A4B0-77EC5F40AF9C}" type="parTrans" cxnId="{55639FA8-7FC8-49BC-9B57-9AF63D447640}">
      <dgm:prSet/>
      <dgm:spPr/>
      <dgm:t>
        <a:bodyPr/>
        <a:lstStyle/>
        <a:p>
          <a:endParaRPr lang="cs-CZ"/>
        </a:p>
      </dgm:t>
    </dgm:pt>
    <dgm:pt modelId="{10A28270-526A-483B-9A0A-663FB7712036}" type="sibTrans" cxnId="{55639FA8-7FC8-49BC-9B57-9AF63D447640}">
      <dgm:prSet/>
      <dgm:spPr/>
      <dgm:t>
        <a:bodyPr/>
        <a:lstStyle/>
        <a:p>
          <a:endParaRPr lang="cs-CZ" dirty="0"/>
        </a:p>
      </dgm:t>
    </dgm:pt>
    <dgm:pt modelId="{F097DC2C-85C0-4350-A6B5-5CCABCB0EAC1}" type="pres">
      <dgm:prSet presAssocID="{3308672B-1434-43DC-B4BC-DE7884166635}" presName="linearFlow" presStyleCnt="0">
        <dgm:presLayoutVars>
          <dgm:dir/>
          <dgm:resizeHandles val="exact"/>
        </dgm:presLayoutVars>
      </dgm:prSet>
      <dgm:spPr/>
    </dgm:pt>
    <dgm:pt modelId="{CD7388DF-1148-4F61-8B1B-A77DE62E078B}" type="pres">
      <dgm:prSet presAssocID="{7D68A851-381D-4F72-9AB7-C80BD5B4AAAD}" presName="node" presStyleLbl="node1" presStyleIdx="0" presStyleCnt="3" custScaleX="165263" custScaleY="162014" custLinFactNeighborX="25644" custLinFactNeighborY="-3071">
        <dgm:presLayoutVars>
          <dgm:bulletEnabled val="1"/>
        </dgm:presLayoutVars>
      </dgm:prSet>
      <dgm:spPr/>
    </dgm:pt>
    <dgm:pt modelId="{B529B0EF-5C03-4727-90F6-22EC3AE0628D}" type="pres">
      <dgm:prSet presAssocID="{471E6CDC-8F32-44BB-8ADD-B4AACEE54858}" presName="spacerL" presStyleCnt="0"/>
      <dgm:spPr/>
    </dgm:pt>
    <dgm:pt modelId="{14500424-BC6A-448B-8EA8-939FF9D3E09F}" type="pres">
      <dgm:prSet presAssocID="{471E6CDC-8F32-44BB-8ADD-B4AACEE54858}" presName="sibTrans" presStyleLbl="sibTrans2D1" presStyleIdx="0" presStyleCnt="2" custScaleX="66489" custScaleY="68396" custLinFactNeighborX="45570" custLinFactNeighborY="-6287"/>
      <dgm:spPr>
        <a:xfrm>
          <a:off x="2465467" y="974911"/>
          <a:ext cx="385503" cy="440654"/>
        </a:xfrm>
        <a:prstGeom prst="rightArrow">
          <a:avLst/>
        </a:prstGeom>
      </dgm:spPr>
    </dgm:pt>
    <dgm:pt modelId="{657FE2A5-7A0F-406C-AE85-E44D0FE3A681}" type="pres">
      <dgm:prSet presAssocID="{471E6CDC-8F32-44BB-8ADD-B4AACEE54858}" presName="spacerR" presStyleCnt="0"/>
      <dgm:spPr/>
    </dgm:pt>
    <dgm:pt modelId="{33074DFA-4A93-4D35-9B12-714DE518CC08}" type="pres">
      <dgm:prSet presAssocID="{3D311732-9034-418D-9664-CDD42B2770BC}" presName="node" presStyleLbl="node1" presStyleIdx="1" presStyleCnt="3">
        <dgm:presLayoutVars>
          <dgm:bulletEnabled val="1"/>
        </dgm:presLayoutVars>
      </dgm:prSet>
      <dgm:spPr/>
    </dgm:pt>
    <dgm:pt modelId="{26540D08-3512-4C80-B3EA-68A91A44E8A7}" type="pres">
      <dgm:prSet presAssocID="{10A28270-526A-483B-9A0A-663FB7712036}" presName="spacerL" presStyleCnt="0"/>
      <dgm:spPr/>
    </dgm:pt>
    <dgm:pt modelId="{90748144-9D7B-478D-98F9-0D5AF07DA6EB}" type="pres">
      <dgm:prSet presAssocID="{10A28270-526A-483B-9A0A-663FB7712036}" presName="sibTrans" presStyleLbl="sibTrans2D1" presStyleIdx="1" presStyleCnt="2" custScaleX="56400" custScaleY="79363"/>
      <dgm:spPr>
        <a:prstGeom prst="rightArrow">
          <a:avLst/>
        </a:prstGeom>
      </dgm:spPr>
    </dgm:pt>
    <dgm:pt modelId="{F7533045-E3E3-4EC4-8E4C-08EADDE877E2}" type="pres">
      <dgm:prSet presAssocID="{10A28270-526A-483B-9A0A-663FB7712036}" presName="spacerR" presStyleCnt="0"/>
      <dgm:spPr/>
    </dgm:pt>
    <dgm:pt modelId="{37DCDFFA-B566-407B-A481-62F6B6D09EF4}" type="pres">
      <dgm:prSet presAssocID="{988E3587-C27F-48A7-AA89-D86FF3B039F8}" presName="node" presStyleLbl="node1" presStyleIdx="2" presStyleCnt="3">
        <dgm:presLayoutVars>
          <dgm:bulletEnabled val="1"/>
        </dgm:presLayoutVars>
      </dgm:prSet>
      <dgm:spPr/>
    </dgm:pt>
  </dgm:ptLst>
  <dgm:cxnLst>
    <dgm:cxn modelId="{EA609006-9803-4D18-A0D1-4B367C71AE2E}" srcId="{3308672B-1434-43DC-B4BC-DE7884166635}" destId="{988E3587-C27F-48A7-AA89-D86FF3B039F8}" srcOrd="2" destOrd="0" parTransId="{CF49391F-7505-449F-B6DF-31D7C17A51FA}" sibTransId="{6D69C36B-7CA2-442B-A143-34F67601BA3A}"/>
    <dgm:cxn modelId="{E6860F0A-D2DF-489F-AC25-A9FD2B0DBB96}" type="presOf" srcId="{3308672B-1434-43DC-B4BC-DE7884166635}" destId="{F097DC2C-85C0-4350-A6B5-5CCABCB0EAC1}" srcOrd="0" destOrd="0" presId="urn:microsoft.com/office/officeart/2005/8/layout/equation1"/>
    <dgm:cxn modelId="{1F59A22F-9562-4328-93FF-9BF0E031838D}" type="presOf" srcId="{10A28270-526A-483B-9A0A-663FB7712036}" destId="{90748144-9D7B-478D-98F9-0D5AF07DA6EB}" srcOrd="0" destOrd="0" presId="urn:microsoft.com/office/officeart/2005/8/layout/equation1"/>
    <dgm:cxn modelId="{3FD9185D-E522-49A6-AC92-7ADE344E9D77}" type="presOf" srcId="{988E3587-C27F-48A7-AA89-D86FF3B039F8}" destId="{37DCDFFA-B566-407B-A481-62F6B6D09EF4}" srcOrd="0" destOrd="0" presId="urn:microsoft.com/office/officeart/2005/8/layout/equation1"/>
    <dgm:cxn modelId="{EE3B4E84-467E-468E-A3DC-BB77C3FBA731}" srcId="{3308672B-1434-43DC-B4BC-DE7884166635}" destId="{7D68A851-381D-4F72-9AB7-C80BD5B4AAAD}" srcOrd="0" destOrd="0" parTransId="{2EAEB624-F42A-439D-8AA8-E7373031EE9E}" sibTransId="{471E6CDC-8F32-44BB-8ADD-B4AACEE54858}"/>
    <dgm:cxn modelId="{55639FA8-7FC8-49BC-9B57-9AF63D447640}" srcId="{3308672B-1434-43DC-B4BC-DE7884166635}" destId="{3D311732-9034-418D-9664-CDD42B2770BC}" srcOrd="1" destOrd="0" parTransId="{99E1B32A-D346-4E0E-A4B0-77EC5F40AF9C}" sibTransId="{10A28270-526A-483B-9A0A-663FB7712036}"/>
    <dgm:cxn modelId="{188850B6-821B-4A86-9875-CE52B5E647BD}" type="presOf" srcId="{7D68A851-381D-4F72-9AB7-C80BD5B4AAAD}" destId="{CD7388DF-1148-4F61-8B1B-A77DE62E078B}" srcOrd="0" destOrd="0" presId="urn:microsoft.com/office/officeart/2005/8/layout/equation1"/>
    <dgm:cxn modelId="{623FB2C6-F8B9-457D-B850-9578DC0E97E0}" type="presOf" srcId="{471E6CDC-8F32-44BB-8ADD-B4AACEE54858}" destId="{14500424-BC6A-448B-8EA8-939FF9D3E09F}" srcOrd="0" destOrd="0" presId="urn:microsoft.com/office/officeart/2005/8/layout/equation1"/>
    <dgm:cxn modelId="{D2219ACC-FE14-4F2F-A22E-7C74538EF3EC}" type="presOf" srcId="{3D311732-9034-418D-9664-CDD42B2770BC}" destId="{33074DFA-4A93-4D35-9B12-714DE518CC08}" srcOrd="0" destOrd="0" presId="urn:microsoft.com/office/officeart/2005/8/layout/equation1"/>
    <dgm:cxn modelId="{04E4A030-9C07-456A-A7BB-BAABE81A784D}" type="presParOf" srcId="{F097DC2C-85C0-4350-A6B5-5CCABCB0EAC1}" destId="{CD7388DF-1148-4F61-8B1B-A77DE62E078B}" srcOrd="0" destOrd="0" presId="urn:microsoft.com/office/officeart/2005/8/layout/equation1"/>
    <dgm:cxn modelId="{3F72B8AA-A806-4348-857C-DFD8B795D8D9}" type="presParOf" srcId="{F097DC2C-85C0-4350-A6B5-5CCABCB0EAC1}" destId="{B529B0EF-5C03-4727-90F6-22EC3AE0628D}" srcOrd="1" destOrd="0" presId="urn:microsoft.com/office/officeart/2005/8/layout/equation1"/>
    <dgm:cxn modelId="{9D08BF70-B5D3-40AE-943B-8BBA728BC5F6}" type="presParOf" srcId="{F097DC2C-85C0-4350-A6B5-5CCABCB0EAC1}" destId="{14500424-BC6A-448B-8EA8-939FF9D3E09F}" srcOrd="2" destOrd="0" presId="urn:microsoft.com/office/officeart/2005/8/layout/equation1"/>
    <dgm:cxn modelId="{16B4DDAE-B421-4C68-988C-E74A9763168A}" type="presParOf" srcId="{F097DC2C-85C0-4350-A6B5-5CCABCB0EAC1}" destId="{657FE2A5-7A0F-406C-AE85-E44D0FE3A681}" srcOrd="3" destOrd="0" presId="urn:microsoft.com/office/officeart/2005/8/layout/equation1"/>
    <dgm:cxn modelId="{5A6112DE-218F-464C-ACC4-7A542658EABA}" type="presParOf" srcId="{F097DC2C-85C0-4350-A6B5-5CCABCB0EAC1}" destId="{33074DFA-4A93-4D35-9B12-714DE518CC08}" srcOrd="4" destOrd="0" presId="urn:microsoft.com/office/officeart/2005/8/layout/equation1"/>
    <dgm:cxn modelId="{54D254C0-FA6A-4763-963F-C6F7681A94DB}" type="presParOf" srcId="{F097DC2C-85C0-4350-A6B5-5CCABCB0EAC1}" destId="{26540D08-3512-4C80-B3EA-68A91A44E8A7}" srcOrd="5" destOrd="0" presId="urn:microsoft.com/office/officeart/2005/8/layout/equation1"/>
    <dgm:cxn modelId="{15CA9A84-27C2-447D-8F5C-E89C9A9CDB36}" type="presParOf" srcId="{F097DC2C-85C0-4350-A6B5-5CCABCB0EAC1}" destId="{90748144-9D7B-478D-98F9-0D5AF07DA6EB}" srcOrd="6" destOrd="0" presId="urn:microsoft.com/office/officeart/2005/8/layout/equation1"/>
    <dgm:cxn modelId="{CB5FA04B-A4F8-4C4B-BD67-93F6E1AA59C8}" type="presParOf" srcId="{F097DC2C-85C0-4350-A6B5-5CCABCB0EAC1}" destId="{F7533045-E3E3-4EC4-8E4C-08EADDE877E2}" srcOrd="7" destOrd="0" presId="urn:microsoft.com/office/officeart/2005/8/layout/equation1"/>
    <dgm:cxn modelId="{A027A082-E1E2-4A5F-87EF-B63C863087EA}" type="presParOf" srcId="{F097DC2C-85C0-4350-A6B5-5CCABCB0EAC1}" destId="{37DCDFFA-B566-407B-A481-62F6B6D09EF4}" srcOrd="8" destOrd="0" presId="urn:microsoft.com/office/officeart/2005/8/layout/equati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7F1D8A-99BF-49EC-B145-565B56CFC67B}" type="doc">
      <dgm:prSet loTypeId="urn:microsoft.com/office/officeart/2005/8/layout/radial6" loCatId="relationship" qsTypeId="urn:microsoft.com/office/officeart/2005/8/quickstyle/simple5" qsCatId="simple" csTypeId="urn:microsoft.com/office/officeart/2005/8/colors/accent2_4" csCatId="accent2" phldr="1"/>
      <dgm:spPr/>
      <dgm:t>
        <a:bodyPr/>
        <a:lstStyle/>
        <a:p>
          <a:endParaRPr lang="en-GB"/>
        </a:p>
      </dgm:t>
    </dgm:pt>
    <dgm:pt modelId="{91FC7DEA-B08A-45E0-B4D7-3C0BE3AD0EA6}">
      <dgm:prSet phldrT="[Text]"/>
      <dgm:spPr/>
      <dgm:t>
        <a:bodyPr/>
        <a:lstStyle/>
        <a:p>
          <a:r>
            <a:rPr lang="cs-CZ" b="1" dirty="0"/>
            <a:t>UCEEB</a:t>
          </a:r>
          <a:endParaRPr lang="en-GB" b="1" dirty="0"/>
        </a:p>
      </dgm:t>
    </dgm:pt>
    <dgm:pt modelId="{C9E14CB9-780C-417A-ABEA-4BDD2EEF9144}" type="parTrans" cxnId="{F4C6E81B-A993-4974-ABE9-4294CF167A49}">
      <dgm:prSet/>
      <dgm:spPr/>
      <dgm:t>
        <a:bodyPr/>
        <a:lstStyle/>
        <a:p>
          <a:endParaRPr lang="en-GB" b="1"/>
        </a:p>
      </dgm:t>
    </dgm:pt>
    <dgm:pt modelId="{F92C3DEB-BCC3-4B2A-833F-3A54126A9433}" type="sibTrans" cxnId="{F4C6E81B-A993-4974-ABE9-4294CF167A49}">
      <dgm:prSet/>
      <dgm:spPr/>
      <dgm:t>
        <a:bodyPr/>
        <a:lstStyle/>
        <a:p>
          <a:endParaRPr lang="en-GB" b="1"/>
        </a:p>
      </dgm:t>
    </dgm:pt>
    <dgm:pt modelId="{413E2665-2502-4608-ABAE-E5F667EB4DDE}">
      <dgm:prSet phldrT="[Text]"/>
      <dgm:spPr/>
      <dgm:t>
        <a:bodyPr/>
        <a:lstStyle/>
        <a:p>
          <a:r>
            <a:rPr lang="cs-CZ" b="1" dirty="0" err="1"/>
            <a:t>FSv</a:t>
          </a:r>
          <a:endParaRPr lang="en-GB" b="1" dirty="0"/>
        </a:p>
      </dgm:t>
    </dgm:pt>
    <dgm:pt modelId="{10B93AAC-85C0-4568-B385-370A358C6120}" type="parTrans" cxnId="{02BFCDCC-455F-42CC-9BB5-54C2E58CA4EB}">
      <dgm:prSet/>
      <dgm:spPr/>
      <dgm:t>
        <a:bodyPr/>
        <a:lstStyle/>
        <a:p>
          <a:endParaRPr lang="en-GB" b="1"/>
        </a:p>
      </dgm:t>
    </dgm:pt>
    <dgm:pt modelId="{72AD641D-E5E6-4728-AB45-096DE59978A0}" type="sibTrans" cxnId="{02BFCDCC-455F-42CC-9BB5-54C2E58CA4EB}">
      <dgm:prSet/>
      <dgm:spPr/>
      <dgm:t>
        <a:bodyPr/>
        <a:lstStyle/>
        <a:p>
          <a:endParaRPr lang="en-GB" b="1"/>
        </a:p>
      </dgm:t>
    </dgm:pt>
    <dgm:pt modelId="{C41279E1-9A71-4282-8D74-B2FA89D9C239}">
      <dgm:prSet phldrT="[Text]"/>
      <dgm:spPr/>
      <dgm:t>
        <a:bodyPr/>
        <a:lstStyle/>
        <a:p>
          <a:r>
            <a:rPr lang="cs-CZ" b="1" dirty="0"/>
            <a:t>FS</a:t>
          </a:r>
          <a:endParaRPr lang="en-GB" b="1" dirty="0"/>
        </a:p>
      </dgm:t>
    </dgm:pt>
    <dgm:pt modelId="{1EB55702-EBC9-4454-9E4E-1F17B9A7ABC4}" type="parTrans" cxnId="{A4F2F849-AB12-47B2-B0F5-E1382EFFB27D}">
      <dgm:prSet/>
      <dgm:spPr/>
      <dgm:t>
        <a:bodyPr/>
        <a:lstStyle/>
        <a:p>
          <a:endParaRPr lang="en-GB" b="1"/>
        </a:p>
      </dgm:t>
    </dgm:pt>
    <dgm:pt modelId="{74E3A8E5-11A7-4499-A5EC-C1AB43AE9C0D}" type="sibTrans" cxnId="{A4F2F849-AB12-47B2-B0F5-E1382EFFB27D}">
      <dgm:prSet/>
      <dgm:spPr/>
      <dgm:t>
        <a:bodyPr/>
        <a:lstStyle/>
        <a:p>
          <a:endParaRPr lang="en-GB" b="1"/>
        </a:p>
      </dgm:t>
    </dgm:pt>
    <dgm:pt modelId="{3DEFC673-C8C4-451B-98B2-9B5A1B68F63F}">
      <dgm:prSet phldrT="[Text]"/>
      <dgm:spPr/>
      <dgm:t>
        <a:bodyPr/>
        <a:lstStyle/>
        <a:p>
          <a:r>
            <a:rPr lang="cs-CZ" b="1" dirty="0"/>
            <a:t>FBMI</a:t>
          </a:r>
          <a:endParaRPr lang="en-GB" b="1" dirty="0"/>
        </a:p>
      </dgm:t>
    </dgm:pt>
    <dgm:pt modelId="{31A43BC2-6D44-470A-8410-2942FC4E0D6D}" type="parTrans" cxnId="{D269647A-CFF1-4E50-A0EB-90FBB7491CA8}">
      <dgm:prSet/>
      <dgm:spPr/>
      <dgm:t>
        <a:bodyPr/>
        <a:lstStyle/>
        <a:p>
          <a:endParaRPr lang="en-GB" b="1"/>
        </a:p>
      </dgm:t>
    </dgm:pt>
    <dgm:pt modelId="{89E847EF-DD3D-4EEF-ACEA-F238648612EE}" type="sibTrans" cxnId="{D269647A-CFF1-4E50-A0EB-90FBB7491CA8}">
      <dgm:prSet/>
      <dgm:spPr/>
      <dgm:t>
        <a:bodyPr/>
        <a:lstStyle/>
        <a:p>
          <a:endParaRPr lang="en-GB" b="1"/>
        </a:p>
      </dgm:t>
    </dgm:pt>
    <dgm:pt modelId="{B1600C68-EC74-4FAC-89FE-26C56128AC28}">
      <dgm:prSet phldrT="[Text]"/>
      <dgm:spPr/>
      <dgm:t>
        <a:bodyPr/>
        <a:lstStyle/>
        <a:p>
          <a:r>
            <a:rPr lang="cs-CZ" b="1" dirty="0"/>
            <a:t>FEL</a:t>
          </a:r>
          <a:endParaRPr lang="en-GB" b="1" dirty="0"/>
        </a:p>
      </dgm:t>
    </dgm:pt>
    <dgm:pt modelId="{7FA9BB16-F1A5-41A2-B9EC-5B94EE886787}" type="parTrans" cxnId="{F743171C-2A0B-4C6F-9B41-11F35EC2490A}">
      <dgm:prSet/>
      <dgm:spPr/>
      <dgm:t>
        <a:bodyPr/>
        <a:lstStyle/>
        <a:p>
          <a:endParaRPr lang="en-GB" b="1"/>
        </a:p>
      </dgm:t>
    </dgm:pt>
    <dgm:pt modelId="{DFBE3F6C-927A-4135-8670-070862EEE1A1}" type="sibTrans" cxnId="{F743171C-2A0B-4C6F-9B41-11F35EC2490A}">
      <dgm:prSet/>
      <dgm:spPr/>
      <dgm:t>
        <a:bodyPr/>
        <a:lstStyle/>
        <a:p>
          <a:endParaRPr lang="en-GB" b="1"/>
        </a:p>
      </dgm:t>
    </dgm:pt>
    <dgm:pt modelId="{502CE295-B3AB-4E2A-8E76-8D4A90A7CEBA}" type="pres">
      <dgm:prSet presAssocID="{9B7F1D8A-99BF-49EC-B145-565B56CFC67B}" presName="Name0" presStyleCnt="0">
        <dgm:presLayoutVars>
          <dgm:chMax val="1"/>
          <dgm:dir/>
          <dgm:animLvl val="ctr"/>
          <dgm:resizeHandles val="exact"/>
        </dgm:presLayoutVars>
      </dgm:prSet>
      <dgm:spPr/>
    </dgm:pt>
    <dgm:pt modelId="{F2E41375-C5E4-4E73-9B6C-203811435086}" type="pres">
      <dgm:prSet presAssocID="{91FC7DEA-B08A-45E0-B4D7-3C0BE3AD0EA6}" presName="centerShape" presStyleLbl="node0" presStyleIdx="0" presStyleCnt="1" custScaleX="77041" custScaleY="77041"/>
      <dgm:spPr/>
    </dgm:pt>
    <dgm:pt modelId="{1A97C58B-C033-4DB3-AF1F-6D18D721524B}" type="pres">
      <dgm:prSet presAssocID="{413E2665-2502-4608-ABAE-E5F667EB4DDE}" presName="node" presStyleLbl="node1" presStyleIdx="0" presStyleCnt="4">
        <dgm:presLayoutVars>
          <dgm:bulletEnabled val="1"/>
        </dgm:presLayoutVars>
      </dgm:prSet>
      <dgm:spPr/>
    </dgm:pt>
    <dgm:pt modelId="{5AEADAD2-E711-4801-B183-FF75B38590FB}" type="pres">
      <dgm:prSet presAssocID="{413E2665-2502-4608-ABAE-E5F667EB4DDE}" presName="dummy" presStyleCnt="0"/>
      <dgm:spPr/>
    </dgm:pt>
    <dgm:pt modelId="{68FB65FD-D377-4F1C-8AFF-6E2BCB63C2E6}" type="pres">
      <dgm:prSet presAssocID="{72AD641D-E5E6-4728-AB45-096DE59978A0}" presName="sibTrans" presStyleLbl="sibTrans2D1" presStyleIdx="0" presStyleCnt="4"/>
      <dgm:spPr/>
    </dgm:pt>
    <dgm:pt modelId="{BC05DAA7-19BB-4EB9-9265-74E894192CD3}" type="pres">
      <dgm:prSet presAssocID="{C41279E1-9A71-4282-8D74-B2FA89D9C239}" presName="node" presStyleLbl="node1" presStyleIdx="1" presStyleCnt="4">
        <dgm:presLayoutVars>
          <dgm:bulletEnabled val="1"/>
        </dgm:presLayoutVars>
      </dgm:prSet>
      <dgm:spPr/>
    </dgm:pt>
    <dgm:pt modelId="{85C87FC8-FB87-4DD3-AF6E-4A7B6C1A97D5}" type="pres">
      <dgm:prSet presAssocID="{C41279E1-9A71-4282-8D74-B2FA89D9C239}" presName="dummy" presStyleCnt="0"/>
      <dgm:spPr/>
    </dgm:pt>
    <dgm:pt modelId="{9763427E-322D-4140-A12D-57AE266F1349}" type="pres">
      <dgm:prSet presAssocID="{74E3A8E5-11A7-4499-A5EC-C1AB43AE9C0D}" presName="sibTrans" presStyleLbl="sibTrans2D1" presStyleIdx="1" presStyleCnt="4"/>
      <dgm:spPr/>
    </dgm:pt>
    <dgm:pt modelId="{A5D7EB73-5F4D-43B3-A8CE-C23F3BF34798}" type="pres">
      <dgm:prSet presAssocID="{3DEFC673-C8C4-451B-98B2-9B5A1B68F63F}" presName="node" presStyleLbl="node1" presStyleIdx="2" presStyleCnt="4">
        <dgm:presLayoutVars>
          <dgm:bulletEnabled val="1"/>
        </dgm:presLayoutVars>
      </dgm:prSet>
      <dgm:spPr/>
    </dgm:pt>
    <dgm:pt modelId="{D2569320-F44F-44A0-9C85-CFB14FC9231B}" type="pres">
      <dgm:prSet presAssocID="{3DEFC673-C8C4-451B-98B2-9B5A1B68F63F}" presName="dummy" presStyleCnt="0"/>
      <dgm:spPr/>
    </dgm:pt>
    <dgm:pt modelId="{B5A415E2-F8D1-4A7D-85C7-9D9A28A40BD3}" type="pres">
      <dgm:prSet presAssocID="{89E847EF-DD3D-4EEF-ACEA-F238648612EE}" presName="sibTrans" presStyleLbl="sibTrans2D1" presStyleIdx="2" presStyleCnt="4"/>
      <dgm:spPr/>
    </dgm:pt>
    <dgm:pt modelId="{623AC018-2D9C-4337-ADC4-7F7C6712DDBB}" type="pres">
      <dgm:prSet presAssocID="{B1600C68-EC74-4FAC-89FE-26C56128AC28}" presName="node" presStyleLbl="node1" presStyleIdx="3" presStyleCnt="4">
        <dgm:presLayoutVars>
          <dgm:bulletEnabled val="1"/>
        </dgm:presLayoutVars>
      </dgm:prSet>
      <dgm:spPr/>
    </dgm:pt>
    <dgm:pt modelId="{9F30A2A4-3E9D-4F14-925D-06583D526B65}" type="pres">
      <dgm:prSet presAssocID="{B1600C68-EC74-4FAC-89FE-26C56128AC28}" presName="dummy" presStyleCnt="0"/>
      <dgm:spPr/>
    </dgm:pt>
    <dgm:pt modelId="{1E7B0A84-5E3F-4097-A4D0-F4EFB166A12F}" type="pres">
      <dgm:prSet presAssocID="{DFBE3F6C-927A-4135-8670-070862EEE1A1}" presName="sibTrans" presStyleLbl="sibTrans2D1" presStyleIdx="3" presStyleCnt="4"/>
      <dgm:spPr/>
    </dgm:pt>
  </dgm:ptLst>
  <dgm:cxnLst>
    <dgm:cxn modelId="{005FEF14-B546-4EC8-BEFA-D47ED90FB9B9}" type="presOf" srcId="{413E2665-2502-4608-ABAE-E5F667EB4DDE}" destId="{1A97C58B-C033-4DB3-AF1F-6D18D721524B}" srcOrd="0" destOrd="0" presId="urn:microsoft.com/office/officeart/2005/8/layout/radial6"/>
    <dgm:cxn modelId="{1FF06A16-7750-48B5-A07F-251CF415F495}" type="presOf" srcId="{72AD641D-E5E6-4728-AB45-096DE59978A0}" destId="{68FB65FD-D377-4F1C-8AFF-6E2BCB63C2E6}" srcOrd="0" destOrd="0" presId="urn:microsoft.com/office/officeart/2005/8/layout/radial6"/>
    <dgm:cxn modelId="{F4C6E81B-A993-4974-ABE9-4294CF167A49}" srcId="{9B7F1D8A-99BF-49EC-B145-565B56CFC67B}" destId="{91FC7DEA-B08A-45E0-B4D7-3C0BE3AD0EA6}" srcOrd="0" destOrd="0" parTransId="{C9E14CB9-780C-417A-ABEA-4BDD2EEF9144}" sibTransId="{F92C3DEB-BCC3-4B2A-833F-3A54126A9433}"/>
    <dgm:cxn modelId="{F743171C-2A0B-4C6F-9B41-11F35EC2490A}" srcId="{91FC7DEA-B08A-45E0-B4D7-3C0BE3AD0EA6}" destId="{B1600C68-EC74-4FAC-89FE-26C56128AC28}" srcOrd="3" destOrd="0" parTransId="{7FA9BB16-F1A5-41A2-B9EC-5B94EE886787}" sibTransId="{DFBE3F6C-927A-4135-8670-070862EEE1A1}"/>
    <dgm:cxn modelId="{5760E32D-157F-4FAC-BA41-2331F66E8BEA}" type="presOf" srcId="{74E3A8E5-11A7-4499-A5EC-C1AB43AE9C0D}" destId="{9763427E-322D-4140-A12D-57AE266F1349}" srcOrd="0" destOrd="0" presId="urn:microsoft.com/office/officeart/2005/8/layout/radial6"/>
    <dgm:cxn modelId="{EA9AAD35-D6B3-4728-A531-02BE4C061BD2}" type="presOf" srcId="{89E847EF-DD3D-4EEF-ACEA-F238648612EE}" destId="{B5A415E2-F8D1-4A7D-85C7-9D9A28A40BD3}" srcOrd="0" destOrd="0" presId="urn:microsoft.com/office/officeart/2005/8/layout/radial6"/>
    <dgm:cxn modelId="{3CEC5346-A143-4100-8D7A-0C45E467DC74}" type="presOf" srcId="{3DEFC673-C8C4-451B-98B2-9B5A1B68F63F}" destId="{A5D7EB73-5F4D-43B3-A8CE-C23F3BF34798}" srcOrd="0" destOrd="0" presId="urn:microsoft.com/office/officeart/2005/8/layout/radial6"/>
    <dgm:cxn modelId="{2A04D368-5F0F-42AA-8FD7-B74DDAB34305}" type="presOf" srcId="{DFBE3F6C-927A-4135-8670-070862EEE1A1}" destId="{1E7B0A84-5E3F-4097-A4D0-F4EFB166A12F}" srcOrd="0" destOrd="0" presId="urn:microsoft.com/office/officeart/2005/8/layout/radial6"/>
    <dgm:cxn modelId="{A4F2F849-AB12-47B2-B0F5-E1382EFFB27D}" srcId="{91FC7DEA-B08A-45E0-B4D7-3C0BE3AD0EA6}" destId="{C41279E1-9A71-4282-8D74-B2FA89D9C239}" srcOrd="1" destOrd="0" parTransId="{1EB55702-EBC9-4454-9E4E-1F17B9A7ABC4}" sibTransId="{74E3A8E5-11A7-4499-A5EC-C1AB43AE9C0D}"/>
    <dgm:cxn modelId="{BEDB366A-5B25-4E66-B208-FAD6863947DD}" type="presOf" srcId="{C41279E1-9A71-4282-8D74-B2FA89D9C239}" destId="{BC05DAA7-19BB-4EB9-9265-74E894192CD3}" srcOrd="0" destOrd="0" presId="urn:microsoft.com/office/officeart/2005/8/layout/radial6"/>
    <dgm:cxn modelId="{691B3F71-759C-4BC1-B478-2E9FA9821047}" type="presOf" srcId="{91FC7DEA-B08A-45E0-B4D7-3C0BE3AD0EA6}" destId="{F2E41375-C5E4-4E73-9B6C-203811435086}" srcOrd="0" destOrd="0" presId="urn:microsoft.com/office/officeart/2005/8/layout/radial6"/>
    <dgm:cxn modelId="{D269647A-CFF1-4E50-A0EB-90FBB7491CA8}" srcId="{91FC7DEA-B08A-45E0-B4D7-3C0BE3AD0EA6}" destId="{3DEFC673-C8C4-451B-98B2-9B5A1B68F63F}" srcOrd="2" destOrd="0" parTransId="{31A43BC2-6D44-470A-8410-2942FC4E0D6D}" sibTransId="{89E847EF-DD3D-4EEF-ACEA-F238648612EE}"/>
    <dgm:cxn modelId="{0CC868B2-8A3C-42F0-9F3D-AB3F19B3F70A}" type="presOf" srcId="{9B7F1D8A-99BF-49EC-B145-565B56CFC67B}" destId="{502CE295-B3AB-4E2A-8E76-8D4A90A7CEBA}" srcOrd="0" destOrd="0" presId="urn:microsoft.com/office/officeart/2005/8/layout/radial6"/>
    <dgm:cxn modelId="{02BFCDCC-455F-42CC-9BB5-54C2E58CA4EB}" srcId="{91FC7DEA-B08A-45E0-B4D7-3C0BE3AD0EA6}" destId="{413E2665-2502-4608-ABAE-E5F667EB4DDE}" srcOrd="0" destOrd="0" parTransId="{10B93AAC-85C0-4568-B385-370A358C6120}" sibTransId="{72AD641D-E5E6-4728-AB45-096DE59978A0}"/>
    <dgm:cxn modelId="{CFF07DF0-1F23-42E4-ADBA-CBF82BC3C0AC}" type="presOf" srcId="{B1600C68-EC74-4FAC-89FE-26C56128AC28}" destId="{623AC018-2D9C-4337-ADC4-7F7C6712DDBB}" srcOrd="0" destOrd="0" presId="urn:microsoft.com/office/officeart/2005/8/layout/radial6"/>
    <dgm:cxn modelId="{0D521091-8F42-4C29-A518-00A995625D2D}" type="presParOf" srcId="{502CE295-B3AB-4E2A-8E76-8D4A90A7CEBA}" destId="{F2E41375-C5E4-4E73-9B6C-203811435086}" srcOrd="0" destOrd="0" presId="urn:microsoft.com/office/officeart/2005/8/layout/radial6"/>
    <dgm:cxn modelId="{BE92E0A2-EFE4-4803-8940-B113F9C7309A}" type="presParOf" srcId="{502CE295-B3AB-4E2A-8E76-8D4A90A7CEBA}" destId="{1A97C58B-C033-4DB3-AF1F-6D18D721524B}" srcOrd="1" destOrd="0" presId="urn:microsoft.com/office/officeart/2005/8/layout/radial6"/>
    <dgm:cxn modelId="{A3822E6E-BE83-4376-80B8-81E71CC9CF66}" type="presParOf" srcId="{502CE295-B3AB-4E2A-8E76-8D4A90A7CEBA}" destId="{5AEADAD2-E711-4801-B183-FF75B38590FB}" srcOrd="2" destOrd="0" presId="urn:microsoft.com/office/officeart/2005/8/layout/radial6"/>
    <dgm:cxn modelId="{42051329-4022-49E8-9324-94926C3B3C9E}" type="presParOf" srcId="{502CE295-B3AB-4E2A-8E76-8D4A90A7CEBA}" destId="{68FB65FD-D377-4F1C-8AFF-6E2BCB63C2E6}" srcOrd="3" destOrd="0" presId="urn:microsoft.com/office/officeart/2005/8/layout/radial6"/>
    <dgm:cxn modelId="{BAD2027D-3234-4471-BD5F-5CD6C48CE15C}" type="presParOf" srcId="{502CE295-B3AB-4E2A-8E76-8D4A90A7CEBA}" destId="{BC05DAA7-19BB-4EB9-9265-74E894192CD3}" srcOrd="4" destOrd="0" presId="urn:microsoft.com/office/officeart/2005/8/layout/radial6"/>
    <dgm:cxn modelId="{ADF891E9-8317-498C-9191-546E681A018E}" type="presParOf" srcId="{502CE295-B3AB-4E2A-8E76-8D4A90A7CEBA}" destId="{85C87FC8-FB87-4DD3-AF6E-4A7B6C1A97D5}" srcOrd="5" destOrd="0" presId="urn:microsoft.com/office/officeart/2005/8/layout/radial6"/>
    <dgm:cxn modelId="{BA055E61-D2CE-4181-8020-517620DC3D0F}" type="presParOf" srcId="{502CE295-B3AB-4E2A-8E76-8D4A90A7CEBA}" destId="{9763427E-322D-4140-A12D-57AE266F1349}" srcOrd="6" destOrd="0" presId="urn:microsoft.com/office/officeart/2005/8/layout/radial6"/>
    <dgm:cxn modelId="{F0A8CD4F-AEDD-4F1F-985F-1E64707681E7}" type="presParOf" srcId="{502CE295-B3AB-4E2A-8E76-8D4A90A7CEBA}" destId="{A5D7EB73-5F4D-43B3-A8CE-C23F3BF34798}" srcOrd="7" destOrd="0" presId="urn:microsoft.com/office/officeart/2005/8/layout/radial6"/>
    <dgm:cxn modelId="{3ABA5E3B-B309-452A-B8F3-ECA953E6CA67}" type="presParOf" srcId="{502CE295-B3AB-4E2A-8E76-8D4A90A7CEBA}" destId="{D2569320-F44F-44A0-9C85-CFB14FC9231B}" srcOrd="8" destOrd="0" presId="urn:microsoft.com/office/officeart/2005/8/layout/radial6"/>
    <dgm:cxn modelId="{FDFE9C36-8EE6-488B-A3BA-44CAFA1AFC4E}" type="presParOf" srcId="{502CE295-B3AB-4E2A-8E76-8D4A90A7CEBA}" destId="{B5A415E2-F8D1-4A7D-85C7-9D9A28A40BD3}" srcOrd="9" destOrd="0" presId="urn:microsoft.com/office/officeart/2005/8/layout/radial6"/>
    <dgm:cxn modelId="{A54F4664-ED81-44BF-8C93-2B75DF1B51C8}" type="presParOf" srcId="{502CE295-B3AB-4E2A-8E76-8D4A90A7CEBA}" destId="{623AC018-2D9C-4337-ADC4-7F7C6712DDBB}" srcOrd="10" destOrd="0" presId="urn:microsoft.com/office/officeart/2005/8/layout/radial6"/>
    <dgm:cxn modelId="{E34F13D6-C20E-4CF6-B6EE-1D035FD0FB7C}" type="presParOf" srcId="{502CE295-B3AB-4E2A-8E76-8D4A90A7CEBA}" destId="{9F30A2A4-3E9D-4F14-925D-06583D526B65}" srcOrd="11" destOrd="0" presId="urn:microsoft.com/office/officeart/2005/8/layout/radial6"/>
    <dgm:cxn modelId="{D5E1B13C-E900-4E3A-8B95-92D603D22C55}" type="presParOf" srcId="{502CE295-B3AB-4E2A-8E76-8D4A90A7CEBA}" destId="{1E7B0A84-5E3F-4097-A4D0-F4EFB166A12F}"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76566" y="316679"/>
          <a:ext cx="3211485" cy="3148349"/>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DOLOŽENÉ CELKOVÉ NÁKLADY</a:t>
          </a:r>
          <a:br>
            <a:rPr lang="cs-CZ" sz="1600" kern="1200" dirty="0"/>
          </a:br>
          <a:r>
            <a:rPr lang="cs-CZ" sz="1600" b="1" kern="1200" dirty="0"/>
            <a:t>3,009 mil. Kč</a:t>
          </a:r>
        </a:p>
      </dsp:txBody>
      <dsp:txXfrm>
        <a:off x="546877" y="777744"/>
        <a:ext cx="2270863" cy="2226219"/>
      </dsp:txXfrm>
    </dsp:sp>
    <dsp:sp modelId="{14500424-BC6A-448B-8EA8-939FF9D3E09F}">
      <dsp:nvSpPr>
        <dsp:cNvPr id="0" name=""/>
        <dsp:cNvSpPr/>
      </dsp:nvSpPr>
      <dsp:spPr>
        <a:xfrm>
          <a:off x="3445489" y="1569926"/>
          <a:ext cx="726600" cy="792129"/>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cs-CZ" sz="3000" kern="1200" dirty="0"/>
        </a:p>
      </dsp:txBody>
      <dsp:txXfrm>
        <a:off x="3541800" y="1733105"/>
        <a:ext cx="533978" cy="465771"/>
      </dsp:txXfrm>
    </dsp:sp>
    <dsp:sp modelId="{B5B1AF9E-BBC3-4CD3-9A6C-85F85273D179}">
      <dsp:nvSpPr>
        <dsp:cNvPr id="0" name=""/>
        <dsp:cNvSpPr/>
      </dsp:nvSpPr>
      <dsp:spPr>
        <a:xfrm>
          <a:off x="4257976" y="492408"/>
          <a:ext cx="3239274" cy="308888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DOLOŽENÉ CELKOVÉ ZPŮSOBILÉ NÁKLADY</a:t>
          </a:r>
          <a:br>
            <a:rPr lang="cs-CZ" sz="1600" kern="1200" dirty="0"/>
          </a:br>
          <a:r>
            <a:rPr lang="cs-CZ" sz="1600" b="1" kern="1200" dirty="0"/>
            <a:t>3,009 mil. Kč</a:t>
          </a:r>
          <a:endParaRPr lang="cs-CZ" sz="1600" kern="1200" dirty="0"/>
        </a:p>
      </dsp:txBody>
      <dsp:txXfrm>
        <a:off x="4732357" y="944765"/>
        <a:ext cx="2290512" cy="2184171"/>
      </dsp:txXfrm>
    </dsp:sp>
    <dsp:sp modelId="{D6F8C5AE-DCC2-4BA6-A645-246D7BC7811A}">
      <dsp:nvSpPr>
        <dsp:cNvPr id="0" name=""/>
        <dsp:cNvSpPr/>
      </dsp:nvSpPr>
      <dsp:spPr>
        <a:xfrm>
          <a:off x="7686959" y="1742765"/>
          <a:ext cx="680559" cy="749029"/>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cs-CZ" sz="2400" kern="1200" dirty="0"/>
        </a:p>
      </dsp:txBody>
      <dsp:txXfrm>
        <a:off x="7686959" y="1930022"/>
        <a:ext cx="510419" cy="374515"/>
      </dsp:txXfrm>
    </dsp:sp>
    <dsp:sp modelId="{235671E6-0879-4B35-B8A8-7BC3C671BF81}">
      <dsp:nvSpPr>
        <dsp:cNvPr id="0" name=""/>
        <dsp:cNvSpPr/>
      </dsp:nvSpPr>
      <dsp:spPr>
        <a:xfrm>
          <a:off x="8497699" y="577328"/>
          <a:ext cx="3173242" cy="2896541"/>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dirty="0"/>
            <a:t>DOTACE CELKEM</a:t>
          </a:r>
          <a:br>
            <a:rPr lang="cs-CZ" sz="1600" b="1" kern="1200" dirty="0"/>
          </a:br>
          <a:r>
            <a:rPr lang="cs-CZ" sz="1600" b="1" kern="1200" dirty="0"/>
            <a:t>1,162 mil. Kč </a:t>
          </a:r>
        </a:p>
        <a:p>
          <a:pPr marL="0" lvl="0" indent="0" algn="ctr" defTabSz="711200">
            <a:lnSpc>
              <a:spcPct val="90000"/>
            </a:lnSpc>
            <a:spcBef>
              <a:spcPct val="0"/>
            </a:spcBef>
            <a:spcAft>
              <a:spcPct val="35000"/>
            </a:spcAft>
            <a:buNone/>
          </a:pPr>
          <a:r>
            <a:rPr lang="cs-CZ" sz="1600" b="1" kern="1200" dirty="0"/>
            <a:t>38,6 % míra podpory</a:t>
          </a:r>
        </a:p>
      </dsp:txBody>
      <dsp:txXfrm>
        <a:off x="8962410" y="1001517"/>
        <a:ext cx="2243820" cy="20481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E6261-D9AB-4B53-8D81-2BDD42291F3E}">
      <dsp:nvSpPr>
        <dsp:cNvPr id="0" name=""/>
        <dsp:cNvSpPr/>
      </dsp:nvSpPr>
      <dsp:spPr>
        <a:xfrm>
          <a:off x="3758405" y="2016833"/>
          <a:ext cx="4675188" cy="46751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cs-CZ" sz="3200" b="1" kern="1200" dirty="0"/>
            <a:t>Carbon-neutral and positive </a:t>
          </a:r>
          <a:r>
            <a:rPr lang="cs-CZ" sz="3200" b="1" kern="1200" dirty="0" err="1"/>
            <a:t>energy</a:t>
          </a:r>
          <a:r>
            <a:rPr lang="cs-CZ" sz="3200" b="1" kern="1200" dirty="0"/>
            <a:t> </a:t>
          </a:r>
          <a:r>
            <a:rPr lang="cs-CZ" sz="3200" b="1" kern="1200" dirty="0" err="1"/>
            <a:t>districts</a:t>
          </a:r>
          <a:endParaRPr lang="en-GB" sz="3200" b="1" kern="1200" dirty="0"/>
        </a:p>
      </dsp:txBody>
      <dsp:txXfrm>
        <a:off x="4443070" y="2701498"/>
        <a:ext cx="3305858" cy="3305858"/>
      </dsp:txXfrm>
    </dsp:sp>
    <dsp:sp modelId="{AEA1C87C-A4CF-46E5-B1B4-52D9AFE4D84C}">
      <dsp:nvSpPr>
        <dsp:cNvPr id="0" name=""/>
        <dsp:cNvSpPr/>
      </dsp:nvSpPr>
      <dsp:spPr>
        <a:xfrm>
          <a:off x="4927202" y="144240"/>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Resource design for existing and new building sets</a:t>
          </a:r>
          <a:endParaRPr lang="en-GB" sz="2000" kern="1200" dirty="0"/>
        </a:p>
      </dsp:txBody>
      <dsp:txXfrm>
        <a:off x="5269535" y="486573"/>
        <a:ext cx="1652928" cy="1652928"/>
      </dsp:txXfrm>
    </dsp:sp>
    <dsp:sp modelId="{F57E6207-0674-47F9-AAE1-2B3A0413BEA1}">
      <dsp:nvSpPr>
        <dsp:cNvPr id="0" name=""/>
        <dsp:cNvSpPr/>
      </dsp:nvSpPr>
      <dsp:spPr>
        <a:xfrm>
          <a:off x="7819736" y="2245789"/>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De</a:t>
          </a:r>
          <a:r>
            <a:rPr lang="es-ES" sz="2000" kern="1200" dirty="0"/>
            <a:t>-</a:t>
          </a:r>
          <a:r>
            <a:rPr lang="cs-CZ" sz="2000" kern="1200" dirty="0"/>
            <a:t>carbonisation of heat supply systems</a:t>
          </a:r>
          <a:endParaRPr lang="en-GB" sz="2000" kern="1200" dirty="0"/>
        </a:p>
      </dsp:txBody>
      <dsp:txXfrm>
        <a:off x="8162069" y="2588122"/>
        <a:ext cx="1652928" cy="1652928"/>
      </dsp:txXfrm>
    </dsp:sp>
    <dsp:sp modelId="{2D7B7D29-169E-49F8-8C85-A0C0BBE7B01C}">
      <dsp:nvSpPr>
        <dsp:cNvPr id="0" name=""/>
        <dsp:cNvSpPr/>
      </dsp:nvSpPr>
      <dsp:spPr>
        <a:xfrm>
          <a:off x="6714886" y="5646166"/>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Listed buildings</a:t>
          </a:r>
          <a:endParaRPr lang="en-GB" sz="2000" kern="1200" dirty="0"/>
        </a:p>
      </dsp:txBody>
      <dsp:txXfrm>
        <a:off x="7057219" y="5988499"/>
        <a:ext cx="1652928" cy="1652928"/>
      </dsp:txXfrm>
    </dsp:sp>
    <dsp:sp modelId="{AFEBFD7D-6F01-4A8A-AA10-CA2CC11B2C27}">
      <dsp:nvSpPr>
        <dsp:cNvPr id="0" name=""/>
        <dsp:cNvSpPr/>
      </dsp:nvSpPr>
      <dsp:spPr>
        <a:xfrm>
          <a:off x="3139518" y="5646166"/>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Energy sharing groups, energy communities</a:t>
          </a:r>
          <a:endParaRPr lang="en-GB" sz="2000" kern="1200" dirty="0"/>
        </a:p>
      </dsp:txBody>
      <dsp:txXfrm>
        <a:off x="3481851" y="5988499"/>
        <a:ext cx="1652928" cy="1652928"/>
      </dsp:txXfrm>
    </dsp:sp>
    <dsp:sp modelId="{A641CB82-CCF3-47C1-AE3F-0E0999372C5C}">
      <dsp:nvSpPr>
        <dsp:cNvPr id="0" name=""/>
        <dsp:cNvSpPr/>
      </dsp:nvSpPr>
      <dsp:spPr>
        <a:xfrm>
          <a:off x="2034669" y="2245789"/>
          <a:ext cx="2337594" cy="23375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Energy flexibility management</a:t>
          </a:r>
          <a:endParaRPr lang="en-GB" sz="2000" kern="1200" dirty="0"/>
        </a:p>
      </dsp:txBody>
      <dsp:txXfrm>
        <a:off x="2377002" y="2588122"/>
        <a:ext cx="1652928" cy="1652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1280391" y="0"/>
          <a:ext cx="2846208" cy="26146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cs-CZ" sz="1800" b="0" kern="1200" dirty="0"/>
            <a:t>CELKOVÁ DODANÁ ENERGIE</a:t>
          </a:r>
        </a:p>
      </dsp:txBody>
      <dsp:txXfrm>
        <a:off x="1697209" y="382911"/>
        <a:ext cx="2012572" cy="1848861"/>
      </dsp:txXfrm>
    </dsp:sp>
    <dsp:sp modelId="{14500424-BC6A-448B-8EA8-939FF9D3E09F}">
      <dsp:nvSpPr>
        <dsp:cNvPr id="0" name=""/>
        <dsp:cNvSpPr/>
      </dsp:nvSpPr>
      <dsp:spPr>
        <a:xfrm>
          <a:off x="4283757" y="939449"/>
          <a:ext cx="650576" cy="621652"/>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dirty="0"/>
        </a:p>
      </dsp:txBody>
      <dsp:txXfrm>
        <a:off x="4283757" y="1094862"/>
        <a:ext cx="495163" cy="310826"/>
      </dsp:txXfrm>
    </dsp:sp>
    <dsp:sp modelId="{33074DFA-4A93-4D35-9B12-714DE518CC08}">
      <dsp:nvSpPr>
        <dsp:cNvPr id="0" name=""/>
        <dsp:cNvSpPr/>
      </dsp:nvSpPr>
      <dsp:spPr>
        <a:xfrm>
          <a:off x="5005661" y="502193"/>
          <a:ext cx="1613862" cy="1613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rgbClr val="FF6600"/>
              </a:solidFill>
            </a:rPr>
            <a:t>F</a:t>
          </a:r>
        </a:p>
      </dsp:txBody>
      <dsp:txXfrm>
        <a:off x="5242006" y="738538"/>
        <a:ext cx="1141172" cy="1141172"/>
      </dsp:txXfrm>
    </dsp:sp>
    <dsp:sp modelId="{90748144-9D7B-478D-98F9-0D5AF07DA6EB}">
      <dsp:nvSpPr>
        <dsp:cNvPr id="0" name=""/>
        <dsp:cNvSpPr/>
      </dsp:nvSpPr>
      <dsp:spPr>
        <a:xfrm>
          <a:off x="6750569" y="999744"/>
          <a:ext cx="618834" cy="618760"/>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dirty="0"/>
        </a:p>
      </dsp:txBody>
      <dsp:txXfrm>
        <a:off x="6750569" y="1154434"/>
        <a:ext cx="464144" cy="309380"/>
      </dsp:txXfrm>
    </dsp:sp>
    <dsp:sp modelId="{37DCDFFA-B566-407B-A481-62F6B6D09EF4}">
      <dsp:nvSpPr>
        <dsp:cNvPr id="0" name=""/>
        <dsp:cNvSpPr/>
      </dsp:nvSpPr>
      <dsp:spPr>
        <a:xfrm>
          <a:off x="7500450" y="502193"/>
          <a:ext cx="1613862" cy="1613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chemeClr val="accent2">
                  <a:lumMod val="40000"/>
                  <a:lumOff val="60000"/>
                </a:schemeClr>
              </a:solidFill>
            </a:rPr>
            <a:t>C</a:t>
          </a:r>
        </a:p>
      </dsp:txBody>
      <dsp:txXfrm>
        <a:off x="7736795" y="738538"/>
        <a:ext cx="1141172" cy="1141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35190" y="50048"/>
          <a:ext cx="2884679" cy="271574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dirty="0"/>
            <a:t>PRIMÁRNÍ NEOBNOV. ENERGIE</a:t>
          </a:r>
        </a:p>
      </dsp:txBody>
      <dsp:txXfrm>
        <a:off x="457641" y="447760"/>
        <a:ext cx="2039777" cy="1920324"/>
      </dsp:txXfrm>
    </dsp:sp>
    <dsp:sp modelId="{14500424-BC6A-448B-8EA8-939FF9D3E09F}">
      <dsp:nvSpPr>
        <dsp:cNvPr id="0" name=""/>
        <dsp:cNvSpPr/>
      </dsp:nvSpPr>
      <dsp:spPr>
        <a:xfrm>
          <a:off x="3083102" y="1104130"/>
          <a:ext cx="586268" cy="588290"/>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sp:txBody>
      <dsp:txXfrm>
        <a:off x="3083102" y="1251203"/>
        <a:ext cx="439701" cy="294145"/>
      </dsp:txXfrm>
    </dsp:sp>
    <dsp:sp modelId="{33074DFA-4A93-4D35-9B12-714DE518CC08}">
      <dsp:nvSpPr>
        <dsp:cNvPr id="0" name=""/>
        <dsp:cNvSpPr/>
      </dsp:nvSpPr>
      <dsp:spPr>
        <a:xfrm>
          <a:off x="3743456" y="621278"/>
          <a:ext cx="1676242" cy="167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b="1" kern="1200" dirty="0">
              <a:solidFill>
                <a:srgbClr val="FF0000"/>
              </a:solidFill>
            </a:rPr>
            <a:t>G</a:t>
          </a:r>
        </a:p>
      </dsp:txBody>
      <dsp:txXfrm>
        <a:off x="3988936" y="866758"/>
        <a:ext cx="1185282" cy="1185282"/>
      </dsp:txXfrm>
    </dsp:sp>
    <dsp:sp modelId="{90748144-9D7B-478D-98F9-0D5AF07DA6EB}">
      <dsp:nvSpPr>
        <dsp:cNvPr id="0" name=""/>
        <dsp:cNvSpPr/>
      </dsp:nvSpPr>
      <dsp:spPr>
        <a:xfrm>
          <a:off x="5555810" y="1112311"/>
          <a:ext cx="624438" cy="694175"/>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cs-CZ" sz="1700" kern="1200" dirty="0">
            <a:solidFill>
              <a:srgbClr val="FFFFFF"/>
            </a:solidFill>
            <a:latin typeface="Segoe UI"/>
            <a:ea typeface="+mn-ea"/>
            <a:cs typeface="+mn-cs"/>
          </a:endParaRPr>
        </a:p>
      </dsp:txBody>
      <dsp:txXfrm>
        <a:off x="5555810" y="1285855"/>
        <a:ext cx="468329" cy="347087"/>
      </dsp:txXfrm>
    </dsp:sp>
    <dsp:sp modelId="{37DCDFFA-B566-407B-A481-62F6B6D09EF4}">
      <dsp:nvSpPr>
        <dsp:cNvPr id="0" name=""/>
        <dsp:cNvSpPr/>
      </dsp:nvSpPr>
      <dsp:spPr>
        <a:xfrm>
          <a:off x="6316359" y="621278"/>
          <a:ext cx="1676242" cy="167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b="1" kern="1200" dirty="0">
              <a:solidFill>
                <a:srgbClr val="FFD243"/>
              </a:solidFill>
            </a:rPr>
            <a:t>E</a:t>
          </a:r>
          <a:endParaRPr lang="cs-CZ" sz="6500" b="1" kern="1200" dirty="0">
            <a:solidFill>
              <a:schemeClr val="accent2">
                <a:lumMod val="40000"/>
                <a:lumOff val="60000"/>
              </a:schemeClr>
            </a:solidFill>
          </a:endParaRPr>
        </a:p>
      </dsp:txBody>
      <dsp:txXfrm>
        <a:off x="6561839" y="866758"/>
        <a:ext cx="1185282" cy="1185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259147" y="0"/>
          <a:ext cx="2657336" cy="260509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cap="all" baseline="0" dirty="0">
              <a:ea typeface="Aptos" panose="020B0004020202020204" pitchFamily="34" charset="0"/>
              <a:cs typeface="Times New Roman" panose="02020603050405020304" pitchFamily="18" charset="0"/>
            </a:rPr>
            <a:t>Průměrný součinitel prostupu tepla</a:t>
          </a:r>
          <a:endParaRPr lang="cs-CZ" sz="1600" b="0" kern="1200" cap="all" baseline="0" dirty="0"/>
        </a:p>
      </dsp:txBody>
      <dsp:txXfrm>
        <a:off x="648305" y="381507"/>
        <a:ext cx="1879020" cy="1842080"/>
      </dsp:txXfrm>
    </dsp:sp>
    <dsp:sp modelId="{14500424-BC6A-448B-8EA8-939FF9D3E09F}">
      <dsp:nvSpPr>
        <dsp:cNvPr id="0" name=""/>
        <dsp:cNvSpPr/>
      </dsp:nvSpPr>
      <dsp:spPr>
        <a:xfrm>
          <a:off x="3073065" y="926152"/>
          <a:ext cx="620081" cy="637866"/>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sp:txBody>
      <dsp:txXfrm>
        <a:off x="3073065" y="1085619"/>
        <a:ext cx="465061" cy="318933"/>
      </dsp:txXfrm>
    </dsp:sp>
    <dsp:sp modelId="{33074DFA-4A93-4D35-9B12-714DE518CC08}">
      <dsp:nvSpPr>
        <dsp:cNvPr id="0" name=""/>
        <dsp:cNvSpPr/>
      </dsp:nvSpPr>
      <dsp:spPr>
        <a:xfrm>
          <a:off x="3764213" y="499746"/>
          <a:ext cx="1607944" cy="160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rgbClr val="FF0000"/>
              </a:solidFill>
            </a:rPr>
            <a:t>G</a:t>
          </a:r>
        </a:p>
      </dsp:txBody>
      <dsp:txXfrm>
        <a:off x="3999691" y="735224"/>
        <a:ext cx="1136988" cy="1136988"/>
      </dsp:txXfrm>
    </dsp:sp>
    <dsp:sp modelId="{90748144-9D7B-478D-98F9-0D5AF07DA6EB}">
      <dsp:nvSpPr>
        <dsp:cNvPr id="0" name=""/>
        <dsp:cNvSpPr/>
      </dsp:nvSpPr>
      <dsp:spPr>
        <a:xfrm>
          <a:off x="5502722" y="933645"/>
          <a:ext cx="525990" cy="740145"/>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cs-CZ" sz="2400" kern="1200" dirty="0"/>
        </a:p>
      </dsp:txBody>
      <dsp:txXfrm>
        <a:off x="5502722" y="1118681"/>
        <a:ext cx="394493" cy="370073"/>
      </dsp:txXfrm>
    </dsp:sp>
    <dsp:sp modelId="{37DCDFFA-B566-407B-A481-62F6B6D09EF4}">
      <dsp:nvSpPr>
        <dsp:cNvPr id="0" name=""/>
        <dsp:cNvSpPr/>
      </dsp:nvSpPr>
      <dsp:spPr>
        <a:xfrm>
          <a:off x="6159278" y="499746"/>
          <a:ext cx="1607944" cy="160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chemeClr val="accent2">
                  <a:lumMod val="40000"/>
                  <a:lumOff val="60000"/>
                </a:schemeClr>
              </a:solidFill>
            </a:rPr>
            <a:t>C</a:t>
          </a:r>
          <a:endParaRPr lang="cs-CZ" sz="6400" b="1" kern="1200" dirty="0">
            <a:solidFill>
              <a:srgbClr val="FFFF99"/>
            </a:solidFill>
          </a:endParaRPr>
        </a:p>
      </dsp:txBody>
      <dsp:txXfrm>
        <a:off x="6394756" y="735224"/>
        <a:ext cx="1136988" cy="11369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76566" y="316679"/>
          <a:ext cx="3211485" cy="3148349"/>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DOLOŽENÉ CELKOVÉ NÁKLADY</a:t>
          </a:r>
          <a:br>
            <a:rPr lang="cs-CZ" sz="1600" kern="1200" dirty="0"/>
          </a:br>
          <a:r>
            <a:rPr lang="cs-CZ" sz="1600" b="1" kern="1200" dirty="0"/>
            <a:t>8,256 mil. Kč</a:t>
          </a:r>
        </a:p>
      </dsp:txBody>
      <dsp:txXfrm>
        <a:off x="546877" y="777744"/>
        <a:ext cx="2270863" cy="2226219"/>
      </dsp:txXfrm>
    </dsp:sp>
    <dsp:sp modelId="{14500424-BC6A-448B-8EA8-939FF9D3E09F}">
      <dsp:nvSpPr>
        <dsp:cNvPr id="0" name=""/>
        <dsp:cNvSpPr/>
      </dsp:nvSpPr>
      <dsp:spPr>
        <a:xfrm>
          <a:off x="3445489" y="1569926"/>
          <a:ext cx="726600" cy="792129"/>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cs-CZ" sz="3000" kern="1200" dirty="0"/>
        </a:p>
      </dsp:txBody>
      <dsp:txXfrm>
        <a:off x="3541800" y="1733105"/>
        <a:ext cx="533978" cy="465771"/>
      </dsp:txXfrm>
    </dsp:sp>
    <dsp:sp modelId="{B5B1AF9E-BBC3-4CD3-9A6C-85F85273D179}">
      <dsp:nvSpPr>
        <dsp:cNvPr id="0" name=""/>
        <dsp:cNvSpPr/>
      </dsp:nvSpPr>
      <dsp:spPr>
        <a:xfrm>
          <a:off x="4257976" y="492408"/>
          <a:ext cx="3239274" cy="308888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kern="1200" dirty="0"/>
            <a:t>DOLOŽENÉ CELKOVÉ ZPŮSOBILÉ NÁKLADY</a:t>
          </a:r>
          <a:br>
            <a:rPr lang="cs-CZ" sz="1600" kern="1200" dirty="0"/>
          </a:br>
          <a:r>
            <a:rPr lang="cs-CZ" sz="1600" b="1" kern="1200" dirty="0"/>
            <a:t>8,256 mil. Kč</a:t>
          </a:r>
          <a:endParaRPr lang="cs-CZ" sz="1600" kern="1200" dirty="0"/>
        </a:p>
      </dsp:txBody>
      <dsp:txXfrm>
        <a:off x="4732357" y="944765"/>
        <a:ext cx="2290512" cy="2184171"/>
      </dsp:txXfrm>
    </dsp:sp>
    <dsp:sp modelId="{D6F8C5AE-DCC2-4BA6-A645-246D7BC7811A}">
      <dsp:nvSpPr>
        <dsp:cNvPr id="0" name=""/>
        <dsp:cNvSpPr/>
      </dsp:nvSpPr>
      <dsp:spPr>
        <a:xfrm>
          <a:off x="7686959" y="1742765"/>
          <a:ext cx="680559" cy="749029"/>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cs-CZ" sz="2400" kern="1200" dirty="0"/>
        </a:p>
      </dsp:txBody>
      <dsp:txXfrm>
        <a:off x="7686959" y="1930022"/>
        <a:ext cx="510419" cy="374515"/>
      </dsp:txXfrm>
    </dsp:sp>
    <dsp:sp modelId="{235671E6-0879-4B35-B8A8-7BC3C671BF81}">
      <dsp:nvSpPr>
        <dsp:cNvPr id="0" name=""/>
        <dsp:cNvSpPr/>
      </dsp:nvSpPr>
      <dsp:spPr>
        <a:xfrm>
          <a:off x="8497699" y="577328"/>
          <a:ext cx="3173242" cy="2896541"/>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dirty="0"/>
            <a:t>DOTACE CELKEM</a:t>
          </a:r>
          <a:br>
            <a:rPr lang="cs-CZ" sz="1600" b="1" kern="1200" dirty="0"/>
          </a:br>
          <a:r>
            <a:rPr lang="cs-CZ" sz="1600" b="1" kern="1200" dirty="0"/>
            <a:t>1,705 mil. Kč </a:t>
          </a:r>
        </a:p>
        <a:p>
          <a:pPr marL="0" lvl="0" indent="0" algn="ctr" defTabSz="711200">
            <a:lnSpc>
              <a:spcPct val="90000"/>
            </a:lnSpc>
            <a:spcBef>
              <a:spcPct val="0"/>
            </a:spcBef>
            <a:spcAft>
              <a:spcPct val="35000"/>
            </a:spcAft>
            <a:buNone/>
          </a:pPr>
          <a:r>
            <a:rPr lang="cs-CZ" sz="1600" b="1" kern="1200" dirty="0"/>
            <a:t>20,7 % míra podpory</a:t>
          </a:r>
        </a:p>
      </dsp:txBody>
      <dsp:txXfrm>
        <a:off x="8962410" y="1001517"/>
        <a:ext cx="2243820" cy="2048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1280391" y="0"/>
          <a:ext cx="2846208" cy="26146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cs-CZ" sz="1800" b="0" kern="1200" dirty="0"/>
            <a:t>CELKOVÁ DODANÁ ENERGIE</a:t>
          </a:r>
        </a:p>
      </dsp:txBody>
      <dsp:txXfrm>
        <a:off x="1697209" y="382911"/>
        <a:ext cx="2012572" cy="1848861"/>
      </dsp:txXfrm>
    </dsp:sp>
    <dsp:sp modelId="{14500424-BC6A-448B-8EA8-939FF9D3E09F}">
      <dsp:nvSpPr>
        <dsp:cNvPr id="0" name=""/>
        <dsp:cNvSpPr/>
      </dsp:nvSpPr>
      <dsp:spPr>
        <a:xfrm>
          <a:off x="4283757" y="939449"/>
          <a:ext cx="650576" cy="621652"/>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dirty="0"/>
        </a:p>
      </dsp:txBody>
      <dsp:txXfrm>
        <a:off x="4283757" y="1094862"/>
        <a:ext cx="495163" cy="310826"/>
      </dsp:txXfrm>
    </dsp:sp>
    <dsp:sp modelId="{33074DFA-4A93-4D35-9B12-714DE518CC08}">
      <dsp:nvSpPr>
        <dsp:cNvPr id="0" name=""/>
        <dsp:cNvSpPr/>
      </dsp:nvSpPr>
      <dsp:spPr>
        <a:xfrm>
          <a:off x="5005661" y="502193"/>
          <a:ext cx="1613862" cy="1613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rgbClr val="FF0000"/>
              </a:solidFill>
            </a:rPr>
            <a:t>G</a:t>
          </a:r>
          <a:endParaRPr lang="cs-CZ" sz="6400" b="1" kern="1200" dirty="0">
            <a:solidFill>
              <a:srgbClr val="FF6600"/>
            </a:solidFill>
          </a:endParaRPr>
        </a:p>
      </dsp:txBody>
      <dsp:txXfrm>
        <a:off x="5242006" y="738538"/>
        <a:ext cx="1141172" cy="1141172"/>
      </dsp:txXfrm>
    </dsp:sp>
    <dsp:sp modelId="{90748144-9D7B-478D-98F9-0D5AF07DA6EB}">
      <dsp:nvSpPr>
        <dsp:cNvPr id="0" name=""/>
        <dsp:cNvSpPr/>
      </dsp:nvSpPr>
      <dsp:spPr>
        <a:xfrm>
          <a:off x="6750569" y="999744"/>
          <a:ext cx="618834" cy="618760"/>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dirty="0"/>
        </a:p>
      </dsp:txBody>
      <dsp:txXfrm>
        <a:off x="6750569" y="1154434"/>
        <a:ext cx="464144" cy="309380"/>
      </dsp:txXfrm>
    </dsp:sp>
    <dsp:sp modelId="{37DCDFFA-B566-407B-A481-62F6B6D09EF4}">
      <dsp:nvSpPr>
        <dsp:cNvPr id="0" name=""/>
        <dsp:cNvSpPr/>
      </dsp:nvSpPr>
      <dsp:spPr>
        <a:xfrm>
          <a:off x="7500450" y="502193"/>
          <a:ext cx="1613862" cy="1613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chemeClr val="accent2">
                  <a:lumMod val="40000"/>
                  <a:lumOff val="60000"/>
                </a:schemeClr>
              </a:solidFill>
            </a:rPr>
            <a:t>C</a:t>
          </a:r>
        </a:p>
      </dsp:txBody>
      <dsp:txXfrm>
        <a:off x="7736795" y="738538"/>
        <a:ext cx="1141172" cy="11411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35190" y="50048"/>
          <a:ext cx="2884679" cy="271574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dirty="0"/>
            <a:t>PRIMÁRNÍ NEOBNOV. ENERGIE</a:t>
          </a:r>
        </a:p>
      </dsp:txBody>
      <dsp:txXfrm>
        <a:off x="457641" y="447760"/>
        <a:ext cx="2039777" cy="1920324"/>
      </dsp:txXfrm>
    </dsp:sp>
    <dsp:sp modelId="{14500424-BC6A-448B-8EA8-939FF9D3E09F}">
      <dsp:nvSpPr>
        <dsp:cNvPr id="0" name=""/>
        <dsp:cNvSpPr/>
      </dsp:nvSpPr>
      <dsp:spPr>
        <a:xfrm>
          <a:off x="3083102" y="1104130"/>
          <a:ext cx="586268" cy="588290"/>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sp:txBody>
      <dsp:txXfrm>
        <a:off x="3083102" y="1251203"/>
        <a:ext cx="439701" cy="294145"/>
      </dsp:txXfrm>
    </dsp:sp>
    <dsp:sp modelId="{33074DFA-4A93-4D35-9B12-714DE518CC08}">
      <dsp:nvSpPr>
        <dsp:cNvPr id="0" name=""/>
        <dsp:cNvSpPr/>
      </dsp:nvSpPr>
      <dsp:spPr>
        <a:xfrm>
          <a:off x="3743456" y="621278"/>
          <a:ext cx="1676242" cy="167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b="1" kern="1200" dirty="0">
              <a:solidFill>
                <a:srgbClr val="FF0000"/>
              </a:solidFill>
            </a:rPr>
            <a:t>G</a:t>
          </a:r>
        </a:p>
      </dsp:txBody>
      <dsp:txXfrm>
        <a:off x="3988936" y="866758"/>
        <a:ext cx="1185282" cy="1185282"/>
      </dsp:txXfrm>
    </dsp:sp>
    <dsp:sp modelId="{90748144-9D7B-478D-98F9-0D5AF07DA6EB}">
      <dsp:nvSpPr>
        <dsp:cNvPr id="0" name=""/>
        <dsp:cNvSpPr/>
      </dsp:nvSpPr>
      <dsp:spPr>
        <a:xfrm>
          <a:off x="5555810" y="1112311"/>
          <a:ext cx="624438" cy="694175"/>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cs-CZ" sz="1700" kern="1200" dirty="0">
            <a:solidFill>
              <a:srgbClr val="FFFFFF"/>
            </a:solidFill>
            <a:latin typeface="Segoe UI"/>
            <a:ea typeface="+mn-ea"/>
            <a:cs typeface="+mn-cs"/>
          </a:endParaRPr>
        </a:p>
      </dsp:txBody>
      <dsp:txXfrm>
        <a:off x="5555810" y="1285855"/>
        <a:ext cx="468329" cy="347087"/>
      </dsp:txXfrm>
    </dsp:sp>
    <dsp:sp modelId="{37DCDFFA-B566-407B-A481-62F6B6D09EF4}">
      <dsp:nvSpPr>
        <dsp:cNvPr id="0" name=""/>
        <dsp:cNvSpPr/>
      </dsp:nvSpPr>
      <dsp:spPr>
        <a:xfrm>
          <a:off x="6316359" y="621278"/>
          <a:ext cx="1676242" cy="167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cs-CZ" sz="6500" b="1" kern="1200" dirty="0">
              <a:solidFill>
                <a:schemeClr val="accent2">
                  <a:lumMod val="40000"/>
                  <a:lumOff val="60000"/>
                </a:schemeClr>
              </a:solidFill>
            </a:rPr>
            <a:t>C</a:t>
          </a:r>
        </a:p>
      </dsp:txBody>
      <dsp:txXfrm>
        <a:off x="6561839" y="866758"/>
        <a:ext cx="1185282" cy="11852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388DF-1148-4F61-8B1B-A77DE62E078B}">
      <dsp:nvSpPr>
        <dsp:cNvPr id="0" name=""/>
        <dsp:cNvSpPr/>
      </dsp:nvSpPr>
      <dsp:spPr>
        <a:xfrm>
          <a:off x="259147" y="0"/>
          <a:ext cx="2657336" cy="260509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0" kern="1200" cap="all" baseline="0" dirty="0">
              <a:ea typeface="Aptos" panose="020B0004020202020204" pitchFamily="34" charset="0"/>
              <a:cs typeface="Times New Roman" panose="02020603050405020304" pitchFamily="18" charset="0"/>
            </a:rPr>
            <a:t>Průměrný součinitel prostupu tepla</a:t>
          </a:r>
          <a:endParaRPr lang="cs-CZ" sz="1600" b="0" kern="1200" cap="all" baseline="0" dirty="0"/>
        </a:p>
      </dsp:txBody>
      <dsp:txXfrm>
        <a:off x="648305" y="381507"/>
        <a:ext cx="1879020" cy="1842080"/>
      </dsp:txXfrm>
    </dsp:sp>
    <dsp:sp modelId="{14500424-BC6A-448B-8EA8-939FF9D3E09F}">
      <dsp:nvSpPr>
        <dsp:cNvPr id="0" name=""/>
        <dsp:cNvSpPr/>
      </dsp:nvSpPr>
      <dsp:spPr>
        <a:xfrm>
          <a:off x="3073065" y="926152"/>
          <a:ext cx="620081" cy="637866"/>
        </a:xfrm>
        <a:prstGeom prst="rightArrow">
          <a:avLst/>
        </a:prstGeom>
        <a:solidFill>
          <a:srgbClr val="024F2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rgbClr val="FFFFFF"/>
            </a:solidFill>
            <a:latin typeface="Segoe UI"/>
            <a:ea typeface="+mn-ea"/>
            <a:cs typeface="+mn-cs"/>
          </a:endParaRPr>
        </a:p>
      </dsp:txBody>
      <dsp:txXfrm>
        <a:off x="3073065" y="1085619"/>
        <a:ext cx="465061" cy="318933"/>
      </dsp:txXfrm>
    </dsp:sp>
    <dsp:sp modelId="{33074DFA-4A93-4D35-9B12-714DE518CC08}">
      <dsp:nvSpPr>
        <dsp:cNvPr id="0" name=""/>
        <dsp:cNvSpPr/>
      </dsp:nvSpPr>
      <dsp:spPr>
        <a:xfrm>
          <a:off x="3764213" y="499746"/>
          <a:ext cx="1607944" cy="160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rgbClr val="FF0000"/>
              </a:solidFill>
            </a:rPr>
            <a:t>G</a:t>
          </a:r>
        </a:p>
      </dsp:txBody>
      <dsp:txXfrm>
        <a:off x="3999691" y="735224"/>
        <a:ext cx="1136988" cy="1136988"/>
      </dsp:txXfrm>
    </dsp:sp>
    <dsp:sp modelId="{90748144-9D7B-478D-98F9-0D5AF07DA6EB}">
      <dsp:nvSpPr>
        <dsp:cNvPr id="0" name=""/>
        <dsp:cNvSpPr/>
      </dsp:nvSpPr>
      <dsp:spPr>
        <a:xfrm>
          <a:off x="5502722" y="933645"/>
          <a:ext cx="525990" cy="740145"/>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cs-CZ" sz="2400" kern="1200" dirty="0"/>
        </a:p>
      </dsp:txBody>
      <dsp:txXfrm>
        <a:off x="5502722" y="1118681"/>
        <a:ext cx="394493" cy="370073"/>
      </dsp:txXfrm>
    </dsp:sp>
    <dsp:sp modelId="{37DCDFFA-B566-407B-A481-62F6B6D09EF4}">
      <dsp:nvSpPr>
        <dsp:cNvPr id="0" name=""/>
        <dsp:cNvSpPr/>
      </dsp:nvSpPr>
      <dsp:spPr>
        <a:xfrm>
          <a:off x="6159278" y="499746"/>
          <a:ext cx="1607944" cy="160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cs-CZ" sz="6400" b="1" kern="1200" dirty="0">
              <a:solidFill>
                <a:srgbClr val="FFFF99"/>
              </a:solidFill>
            </a:rPr>
            <a:t>D</a:t>
          </a:r>
        </a:p>
      </dsp:txBody>
      <dsp:txXfrm>
        <a:off x="6394756" y="735224"/>
        <a:ext cx="1136988" cy="11369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B0A84-5E3F-4097-A4D0-F4EFB166A12F}">
      <dsp:nvSpPr>
        <dsp:cNvPr id="0" name=""/>
        <dsp:cNvSpPr/>
      </dsp:nvSpPr>
      <dsp:spPr>
        <a:xfrm>
          <a:off x="503220" y="903329"/>
          <a:ext cx="3352198" cy="3352198"/>
        </a:xfrm>
        <a:prstGeom prst="blockArc">
          <a:avLst>
            <a:gd name="adj1" fmla="val 10800000"/>
            <a:gd name="adj2" fmla="val 16200000"/>
            <a:gd name="adj3" fmla="val 4640"/>
          </a:avLst>
        </a:prstGeom>
        <a:gradFill rotWithShape="0">
          <a:gsLst>
            <a:gs pos="0">
              <a:schemeClr val="accent2">
                <a:shade val="90000"/>
                <a:hueOff val="333300"/>
                <a:satOff val="-34738"/>
                <a:lumOff val="23689"/>
                <a:alphaOff val="0"/>
                <a:satMod val="103000"/>
                <a:lumMod val="102000"/>
                <a:tint val="94000"/>
              </a:schemeClr>
            </a:gs>
            <a:gs pos="50000">
              <a:schemeClr val="accent2">
                <a:shade val="90000"/>
                <a:hueOff val="333300"/>
                <a:satOff val="-34738"/>
                <a:lumOff val="23689"/>
                <a:alphaOff val="0"/>
                <a:satMod val="110000"/>
                <a:lumMod val="100000"/>
                <a:shade val="100000"/>
              </a:schemeClr>
            </a:gs>
            <a:gs pos="100000">
              <a:schemeClr val="accent2">
                <a:shade val="90000"/>
                <a:hueOff val="333300"/>
                <a:satOff val="-34738"/>
                <a:lumOff val="236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A415E2-F8D1-4A7D-85C7-9D9A28A40BD3}">
      <dsp:nvSpPr>
        <dsp:cNvPr id="0" name=""/>
        <dsp:cNvSpPr/>
      </dsp:nvSpPr>
      <dsp:spPr>
        <a:xfrm>
          <a:off x="503220" y="903329"/>
          <a:ext cx="3352198" cy="3352198"/>
        </a:xfrm>
        <a:prstGeom prst="blockArc">
          <a:avLst>
            <a:gd name="adj1" fmla="val 5400000"/>
            <a:gd name="adj2" fmla="val 10800000"/>
            <a:gd name="adj3" fmla="val 4640"/>
          </a:avLst>
        </a:prstGeom>
        <a:gradFill rotWithShape="0">
          <a:gsLst>
            <a:gs pos="0">
              <a:schemeClr val="accent2">
                <a:shade val="90000"/>
                <a:hueOff val="666600"/>
                <a:satOff val="-69477"/>
                <a:lumOff val="47377"/>
                <a:alphaOff val="0"/>
                <a:satMod val="103000"/>
                <a:lumMod val="102000"/>
                <a:tint val="94000"/>
              </a:schemeClr>
            </a:gs>
            <a:gs pos="50000">
              <a:schemeClr val="accent2">
                <a:shade val="90000"/>
                <a:hueOff val="666600"/>
                <a:satOff val="-69477"/>
                <a:lumOff val="47377"/>
                <a:alphaOff val="0"/>
                <a:satMod val="110000"/>
                <a:lumMod val="100000"/>
                <a:shade val="100000"/>
              </a:schemeClr>
            </a:gs>
            <a:gs pos="100000">
              <a:schemeClr val="accent2">
                <a:shade val="90000"/>
                <a:hueOff val="666600"/>
                <a:satOff val="-69477"/>
                <a:lumOff val="473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763427E-322D-4140-A12D-57AE266F1349}">
      <dsp:nvSpPr>
        <dsp:cNvPr id="0" name=""/>
        <dsp:cNvSpPr/>
      </dsp:nvSpPr>
      <dsp:spPr>
        <a:xfrm>
          <a:off x="503220" y="903329"/>
          <a:ext cx="3352198" cy="3352198"/>
        </a:xfrm>
        <a:prstGeom prst="blockArc">
          <a:avLst>
            <a:gd name="adj1" fmla="val 0"/>
            <a:gd name="adj2" fmla="val 5400000"/>
            <a:gd name="adj3" fmla="val 4640"/>
          </a:avLst>
        </a:prstGeom>
        <a:gradFill rotWithShape="0">
          <a:gsLst>
            <a:gs pos="0">
              <a:schemeClr val="accent2">
                <a:shade val="90000"/>
                <a:hueOff val="333300"/>
                <a:satOff val="-34738"/>
                <a:lumOff val="23689"/>
                <a:alphaOff val="0"/>
                <a:satMod val="103000"/>
                <a:lumMod val="102000"/>
                <a:tint val="94000"/>
              </a:schemeClr>
            </a:gs>
            <a:gs pos="50000">
              <a:schemeClr val="accent2">
                <a:shade val="90000"/>
                <a:hueOff val="333300"/>
                <a:satOff val="-34738"/>
                <a:lumOff val="23689"/>
                <a:alphaOff val="0"/>
                <a:satMod val="110000"/>
                <a:lumMod val="100000"/>
                <a:shade val="100000"/>
              </a:schemeClr>
            </a:gs>
            <a:gs pos="100000">
              <a:schemeClr val="accent2">
                <a:shade val="90000"/>
                <a:hueOff val="333300"/>
                <a:satOff val="-34738"/>
                <a:lumOff val="2368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FB65FD-D377-4F1C-8AFF-6E2BCB63C2E6}">
      <dsp:nvSpPr>
        <dsp:cNvPr id="0" name=""/>
        <dsp:cNvSpPr/>
      </dsp:nvSpPr>
      <dsp:spPr>
        <a:xfrm>
          <a:off x="503220" y="903329"/>
          <a:ext cx="3352198" cy="3352198"/>
        </a:xfrm>
        <a:prstGeom prst="blockArc">
          <a:avLst>
            <a:gd name="adj1" fmla="val 16200000"/>
            <a:gd name="adj2" fmla="val 0"/>
            <a:gd name="adj3" fmla="val 464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2E41375-C5E4-4E73-9B6C-203811435086}">
      <dsp:nvSpPr>
        <dsp:cNvPr id="0" name=""/>
        <dsp:cNvSpPr/>
      </dsp:nvSpPr>
      <dsp:spPr>
        <a:xfrm>
          <a:off x="1584958" y="1985066"/>
          <a:ext cx="1188723" cy="1188723"/>
        </a:xfrm>
        <a:prstGeom prst="ellipse">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cs-CZ" sz="1700" b="1" kern="1200" dirty="0"/>
            <a:t>UCEEB</a:t>
          </a:r>
          <a:endParaRPr lang="en-GB" sz="1700" b="1" kern="1200" dirty="0"/>
        </a:p>
      </dsp:txBody>
      <dsp:txXfrm>
        <a:off x="1759042" y="2159150"/>
        <a:ext cx="840555" cy="840555"/>
      </dsp:txXfrm>
    </dsp:sp>
    <dsp:sp modelId="{1A97C58B-C033-4DB3-AF1F-6D18D721524B}">
      <dsp:nvSpPr>
        <dsp:cNvPr id="0" name=""/>
        <dsp:cNvSpPr/>
      </dsp:nvSpPr>
      <dsp:spPr>
        <a:xfrm>
          <a:off x="1639278" y="402170"/>
          <a:ext cx="1080082" cy="1080082"/>
        </a:xfrm>
        <a:prstGeom prst="ellips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err="1"/>
            <a:t>FSv</a:t>
          </a:r>
          <a:endParaRPr lang="en-GB" sz="1600" b="1" kern="1200" dirty="0"/>
        </a:p>
      </dsp:txBody>
      <dsp:txXfrm>
        <a:off x="1797452" y="560344"/>
        <a:ext cx="763734" cy="763734"/>
      </dsp:txXfrm>
    </dsp:sp>
    <dsp:sp modelId="{BC05DAA7-19BB-4EB9-9265-74E894192CD3}">
      <dsp:nvSpPr>
        <dsp:cNvPr id="0" name=""/>
        <dsp:cNvSpPr/>
      </dsp:nvSpPr>
      <dsp:spPr>
        <a:xfrm>
          <a:off x="3276494" y="2039387"/>
          <a:ext cx="1080082" cy="1080082"/>
        </a:xfrm>
        <a:prstGeom prst="ellipse">
          <a:avLst/>
        </a:prstGeom>
        <a:gradFill rotWithShape="0">
          <a:gsLst>
            <a:gs pos="0">
              <a:schemeClr val="accent2">
                <a:shade val="50000"/>
                <a:hueOff val="329877"/>
                <a:satOff val="-35028"/>
                <a:lumOff val="28688"/>
                <a:alphaOff val="0"/>
                <a:satMod val="103000"/>
                <a:lumMod val="102000"/>
                <a:tint val="94000"/>
              </a:schemeClr>
            </a:gs>
            <a:gs pos="50000">
              <a:schemeClr val="accent2">
                <a:shade val="50000"/>
                <a:hueOff val="329877"/>
                <a:satOff val="-35028"/>
                <a:lumOff val="28688"/>
                <a:alphaOff val="0"/>
                <a:satMod val="110000"/>
                <a:lumMod val="100000"/>
                <a:shade val="100000"/>
              </a:schemeClr>
            </a:gs>
            <a:gs pos="100000">
              <a:schemeClr val="accent2">
                <a:shade val="50000"/>
                <a:hueOff val="329877"/>
                <a:satOff val="-35028"/>
                <a:lumOff val="286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FS</a:t>
          </a:r>
          <a:endParaRPr lang="en-GB" sz="1600" b="1" kern="1200" dirty="0"/>
        </a:p>
      </dsp:txBody>
      <dsp:txXfrm>
        <a:off x="3434668" y="2197561"/>
        <a:ext cx="763734" cy="763734"/>
      </dsp:txXfrm>
    </dsp:sp>
    <dsp:sp modelId="{A5D7EB73-5F4D-43B3-A8CE-C23F3BF34798}">
      <dsp:nvSpPr>
        <dsp:cNvPr id="0" name=""/>
        <dsp:cNvSpPr/>
      </dsp:nvSpPr>
      <dsp:spPr>
        <a:xfrm>
          <a:off x="1639278" y="3676603"/>
          <a:ext cx="1080082" cy="1080082"/>
        </a:xfrm>
        <a:prstGeom prst="ellipse">
          <a:avLst/>
        </a:prstGeom>
        <a:gradFill rotWithShape="0">
          <a:gsLst>
            <a:gs pos="0">
              <a:schemeClr val="accent2">
                <a:shade val="50000"/>
                <a:hueOff val="659753"/>
                <a:satOff val="-70057"/>
                <a:lumOff val="57375"/>
                <a:alphaOff val="0"/>
                <a:satMod val="103000"/>
                <a:lumMod val="102000"/>
                <a:tint val="94000"/>
              </a:schemeClr>
            </a:gs>
            <a:gs pos="50000">
              <a:schemeClr val="accent2">
                <a:shade val="50000"/>
                <a:hueOff val="659753"/>
                <a:satOff val="-70057"/>
                <a:lumOff val="57375"/>
                <a:alphaOff val="0"/>
                <a:satMod val="110000"/>
                <a:lumMod val="100000"/>
                <a:shade val="100000"/>
              </a:schemeClr>
            </a:gs>
            <a:gs pos="100000">
              <a:schemeClr val="accent2">
                <a:shade val="50000"/>
                <a:hueOff val="659753"/>
                <a:satOff val="-70057"/>
                <a:lumOff val="573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FBMI</a:t>
          </a:r>
          <a:endParaRPr lang="en-GB" sz="1600" b="1" kern="1200" dirty="0"/>
        </a:p>
      </dsp:txBody>
      <dsp:txXfrm>
        <a:off x="1797452" y="3834777"/>
        <a:ext cx="763734" cy="763734"/>
      </dsp:txXfrm>
    </dsp:sp>
    <dsp:sp modelId="{623AC018-2D9C-4337-ADC4-7F7C6712DDBB}">
      <dsp:nvSpPr>
        <dsp:cNvPr id="0" name=""/>
        <dsp:cNvSpPr/>
      </dsp:nvSpPr>
      <dsp:spPr>
        <a:xfrm>
          <a:off x="2062" y="2039387"/>
          <a:ext cx="1080082" cy="1080082"/>
        </a:xfrm>
        <a:prstGeom prst="ellipse">
          <a:avLst/>
        </a:prstGeom>
        <a:gradFill rotWithShape="0">
          <a:gsLst>
            <a:gs pos="0">
              <a:schemeClr val="accent2">
                <a:shade val="50000"/>
                <a:hueOff val="329877"/>
                <a:satOff val="-35028"/>
                <a:lumOff val="28688"/>
                <a:alphaOff val="0"/>
                <a:satMod val="103000"/>
                <a:lumMod val="102000"/>
                <a:tint val="94000"/>
              </a:schemeClr>
            </a:gs>
            <a:gs pos="50000">
              <a:schemeClr val="accent2">
                <a:shade val="50000"/>
                <a:hueOff val="329877"/>
                <a:satOff val="-35028"/>
                <a:lumOff val="28688"/>
                <a:alphaOff val="0"/>
                <a:satMod val="110000"/>
                <a:lumMod val="100000"/>
                <a:shade val="100000"/>
              </a:schemeClr>
            </a:gs>
            <a:gs pos="100000">
              <a:schemeClr val="accent2">
                <a:shade val="50000"/>
                <a:hueOff val="329877"/>
                <a:satOff val="-35028"/>
                <a:lumOff val="286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t>FEL</a:t>
          </a:r>
          <a:endParaRPr lang="en-GB" sz="1600" b="1" kern="1200" dirty="0"/>
        </a:p>
      </dsp:txBody>
      <dsp:txXfrm>
        <a:off x="160236" y="2197561"/>
        <a:ext cx="763734" cy="76373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EEF0C-5FCA-480A-A2E2-9E18D0447471}" type="datetimeFigureOut">
              <a:rPr lang="en-BE" smtClean="0"/>
              <a:t>20/03/2025</a:t>
            </a:fld>
            <a:endParaRPr lang="en-B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B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7B299-7207-479D-8E3D-A5AEBF9940E2}" type="slidenum">
              <a:rPr lang="en-BE" smtClean="0"/>
              <a:t>‹#›</a:t>
            </a:fld>
            <a:endParaRPr lang="en-BE"/>
          </a:p>
        </p:txBody>
      </p:sp>
    </p:spTree>
    <p:extLst>
      <p:ext uri="{BB962C8B-B14F-4D97-AF65-F5344CB8AC3E}">
        <p14:creationId xmlns:p14="http://schemas.microsoft.com/office/powerpoint/2010/main" val="376481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43EC-2481-80C5-008D-9657455DCA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E737C3-2749-2D7E-BC2D-61FB53B6F0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6A5B09-2325-D825-41CC-B3572C1A611B}"/>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4540C6BB-BC36-11F2-A0D3-B430E566FB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787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2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6C2A2-AE77-B7C1-F84F-87DFD84CA4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2B4448-21AF-26C7-A3B0-6CA8FFBAC5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BD8925-80F0-E493-6B74-DCEAA73833FD}"/>
              </a:ext>
            </a:extLst>
          </p:cNvPr>
          <p:cNvSpPr>
            <a:spLocks noGrp="1"/>
          </p:cNvSpPr>
          <p:nvPr>
            <p:ph type="body" idx="1"/>
          </p:nvPr>
        </p:nvSpPr>
        <p:spPr/>
        <p:txBody>
          <a:bodyPr/>
          <a:lstStyle/>
          <a:p>
            <a:r>
              <a:rPr lang="en-GB" dirty="0"/>
              <a:t>Walter</a:t>
            </a:r>
          </a:p>
        </p:txBody>
      </p:sp>
      <p:sp>
        <p:nvSpPr>
          <p:cNvPr id="4" name="Tijdelijke aanduiding voor dianummer 3">
            <a:extLst>
              <a:ext uri="{FF2B5EF4-FFF2-40B4-BE49-F238E27FC236}">
                <a16:creationId xmlns:a16="http://schemas.microsoft.com/office/drawing/2014/main" id="{146712A0-3B5E-6215-D61A-8DD841B49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547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Walter</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53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Walter</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4229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600"/>
              </a:spcBef>
              <a:spcAft>
                <a:spcPts val="600"/>
              </a:spcAft>
            </a:pPr>
            <a:r>
              <a:rPr lang="en-US" sz="1800">
                <a:ea typeface="Calibri"/>
                <a:cs typeface="Calibri"/>
              </a:rPr>
              <a:t>Welcome words</a:t>
            </a:r>
          </a:p>
          <a:p>
            <a:pPr>
              <a:lnSpc>
                <a:spcPct val="107000"/>
              </a:lnSpc>
              <a:spcBef>
                <a:spcPts val="600"/>
              </a:spcBef>
              <a:spcAft>
                <a:spcPts val="600"/>
              </a:spcAft>
            </a:pPr>
            <a:r>
              <a:rPr lang="en-US" sz="1800">
                <a:ea typeface="Calibri"/>
                <a:cs typeface="Calibri"/>
              </a:rPr>
              <a:t>Present my self and the team</a:t>
            </a:r>
          </a:p>
          <a:p>
            <a:pPr>
              <a:lnSpc>
                <a:spcPct val="107000"/>
              </a:lnSpc>
              <a:spcBef>
                <a:spcPts val="600"/>
              </a:spcBef>
              <a:spcAft>
                <a:spcPts val="600"/>
              </a:spcAft>
            </a:pPr>
            <a:endParaRPr lang="en-US" sz="1800">
              <a:ea typeface="Calibri"/>
              <a:cs typeface="Calibri"/>
            </a:endParaRPr>
          </a:p>
          <a:p>
            <a:pPr>
              <a:lnSpc>
                <a:spcPct val="107000"/>
              </a:lnSpc>
              <a:spcBef>
                <a:spcPts val="600"/>
              </a:spcBef>
              <a:spcAft>
                <a:spcPts val="600"/>
              </a:spcAft>
            </a:pPr>
            <a:r>
              <a:rPr lang="en-US" sz="1800">
                <a:ea typeface="Calibri"/>
                <a:cs typeface="Calibri"/>
              </a:rPr>
              <a:t>The overall aim of </a:t>
            </a:r>
            <a:r>
              <a:rPr lang="en-US" sz="1800" err="1">
                <a:ea typeface="Calibri"/>
                <a:cs typeface="Calibri"/>
              </a:rPr>
              <a:t>BuildUpSpeed</a:t>
            </a:r>
            <a:r>
              <a:rPr lang="en-US" sz="1800">
                <a:ea typeface="Calibri"/>
                <a:cs typeface="Calibri"/>
              </a:rPr>
              <a:t> is to accelerate the volume and depth of deep renovation of the EU building stock, supporting the EU renovation wave.</a:t>
            </a:r>
          </a:p>
          <a:p>
            <a:pPr>
              <a:lnSpc>
                <a:spcPct val="107000"/>
              </a:lnSpc>
              <a:spcBef>
                <a:spcPts val="600"/>
              </a:spcBef>
              <a:spcAft>
                <a:spcPts val="600"/>
              </a:spcAft>
            </a:pPr>
            <a:endParaRPr lang="en-US" sz="1800">
              <a:ea typeface="Calibri"/>
              <a:cs typeface="Calibri"/>
            </a:endParaRPr>
          </a:p>
          <a:p>
            <a:pPr>
              <a:lnSpc>
                <a:spcPct val="107000"/>
              </a:lnSpc>
              <a:spcBef>
                <a:spcPts val="600"/>
              </a:spcBef>
              <a:spcAft>
                <a:spcPts val="600"/>
              </a:spcAft>
            </a:pPr>
            <a:r>
              <a:rPr lang="en-US" sz="1800">
                <a:ea typeface="Calibri"/>
                <a:cs typeface="Calibri"/>
              </a:rPr>
              <a:t>This will be done by the introduction and implementation of a Market Activation Platform, an online open source, specifically for the promotion and implementation of industrialized renovation solutions. </a:t>
            </a:r>
          </a:p>
          <a:p>
            <a:pPr>
              <a:lnSpc>
                <a:spcPct val="107000"/>
              </a:lnSpc>
              <a:spcBef>
                <a:spcPts val="600"/>
              </a:spcBef>
              <a:spcAft>
                <a:spcPts val="600"/>
              </a:spcAft>
            </a:pPr>
            <a:endParaRPr lang="en-US" sz="1800">
              <a:ea typeface="Calibri"/>
              <a:cs typeface="Calibri"/>
            </a:endParaRPr>
          </a:p>
          <a:p>
            <a:pPr>
              <a:lnSpc>
                <a:spcPct val="107000"/>
              </a:lnSpc>
              <a:spcBef>
                <a:spcPts val="600"/>
              </a:spcBef>
              <a:spcAft>
                <a:spcPts val="600"/>
              </a:spcAft>
            </a:pPr>
            <a:endParaRPr lang="en-US" sz="1800">
              <a:ea typeface="Calibri"/>
              <a:cs typeface="Calibri"/>
            </a:endParaRPr>
          </a:p>
          <a:p>
            <a:pPr>
              <a:lnSpc>
                <a:spcPct val="107000"/>
              </a:lnSpc>
              <a:spcBef>
                <a:spcPts val="600"/>
              </a:spcBef>
              <a:spcAft>
                <a:spcPts val="600"/>
              </a:spcAft>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635A2-FBEA-4E6A-8772-9E020017F2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311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600"/>
              </a:spcBef>
              <a:spcAft>
                <a:spcPts val="600"/>
              </a:spcAft>
            </a:pPr>
            <a:r>
              <a:rPr lang="en-US" dirty="0" err="1"/>
              <a:t>BuildUPspeed</a:t>
            </a:r>
            <a:r>
              <a:rPr lang="en-US" dirty="0"/>
              <a:t> represents a spin-off from these cluster activities:</a:t>
            </a:r>
            <a:endParaRPr lang="en-US" dirty="0">
              <a:ea typeface="Calibri"/>
              <a:cs typeface="Calibri"/>
            </a:endParaRPr>
          </a:p>
          <a:p>
            <a:pPr lvl="1">
              <a:lnSpc>
                <a:spcPct val="107000"/>
              </a:lnSpc>
            </a:pPr>
            <a:r>
              <a:rPr lang="en-US" dirty="0"/>
              <a:t>Strategic collaborative objective of capitalizing lessons learned and key exploitable results </a:t>
            </a:r>
          </a:p>
          <a:p>
            <a:pPr lvl="1">
              <a:lnSpc>
                <a:spcPct val="107000"/>
              </a:lnSpc>
              <a:spcBef>
                <a:spcPts val="600"/>
              </a:spcBef>
            </a:pPr>
            <a:r>
              <a:rPr lang="en-US" dirty="0"/>
              <a:t>To make the step from exploitation to a real market uptake of innovative renovation practices in Europe</a:t>
            </a:r>
          </a:p>
          <a:p>
            <a:pPr lvl="1">
              <a:lnSpc>
                <a:spcPct val="107000"/>
              </a:lnSpc>
              <a:spcBef>
                <a:spcPts val="600"/>
              </a:spcBef>
            </a:pPr>
            <a:r>
              <a:rPr lang="en-US" dirty="0"/>
              <a:t>Focusing on the market uptake of industrialized solutions, both on product and on process, including technical and economic performance in the life cycle, investment risks analysis, innovative crowd-based mechanisms, and the evaluation of the effect on the global environment.</a:t>
            </a:r>
          </a:p>
          <a:p>
            <a:pPr>
              <a:lnSpc>
                <a:spcPct val="107000"/>
              </a:lnSpc>
              <a:spcBef>
                <a:spcPts val="600"/>
              </a:spcBef>
            </a:pPr>
            <a:r>
              <a:rPr lang="en-GB" dirty="0"/>
              <a:t>In </a:t>
            </a:r>
            <a:r>
              <a:rPr lang="en-GB" dirty="0" err="1"/>
              <a:t>BuildUPspeed</a:t>
            </a:r>
            <a:r>
              <a:rPr lang="en-GB" dirty="0"/>
              <a:t> we want to capitalize all the results and outcomes from relevant and related (H2020) projects on deep renovation, specifically projects and actions on </a:t>
            </a:r>
            <a:r>
              <a:rPr lang="en-GB" i="1" dirty="0"/>
              <a:t>prefabrication, modularity, circularity, BIM adaptation for renovation and industry 4.0</a:t>
            </a:r>
            <a:r>
              <a:rPr lang="en-GB" dirty="0"/>
              <a:t>. </a:t>
            </a:r>
            <a:endParaRPr lang="en-US" dirty="0"/>
          </a:p>
          <a:p>
            <a:pPr>
              <a:lnSpc>
                <a:spcPct val="107000"/>
              </a:lnSpc>
              <a:spcBef>
                <a:spcPts val="600"/>
              </a:spcBef>
            </a:pPr>
            <a:r>
              <a:rPr lang="en-GB" dirty="0" err="1"/>
              <a:t>BuildUPspeed</a:t>
            </a:r>
            <a:r>
              <a:rPr lang="en-GB" dirty="0"/>
              <a:t> will also use the approach and utilize networks of several chapters of the ‘</a:t>
            </a:r>
            <a:r>
              <a:rPr lang="en-GB" dirty="0" err="1"/>
              <a:t>Energiesprong</a:t>
            </a:r>
            <a:r>
              <a:rPr lang="en-GB" dirty="0"/>
              <a:t>’ and ‘</a:t>
            </a:r>
            <a:r>
              <a:rPr lang="en-GB" dirty="0" err="1"/>
              <a:t>Stroomversnelling</a:t>
            </a:r>
            <a:r>
              <a:rPr lang="en-GB" dirty="0"/>
              <a:t>’ </a:t>
            </a:r>
            <a:endParaRPr lang="nl-NL" dirty="0"/>
          </a:p>
          <a:p>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635A2-FBEA-4E6A-8772-9E020017F2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746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7000"/>
              </a:lnSpc>
            </a:pPr>
            <a:r>
              <a:rPr lang="en-US" sz="1200" b="1"/>
              <a:t>Why:</a:t>
            </a:r>
            <a:r>
              <a:rPr lang="en-US" sz="1200"/>
              <a:t> </a:t>
            </a:r>
            <a:r>
              <a:rPr lang="en-US" sz="1200" err="1"/>
              <a:t>BuildUPspeed</a:t>
            </a:r>
            <a:r>
              <a:rPr lang="en-US" sz="1200"/>
              <a:t> aims to contribute to the decarbonization of the EU building stock and to accelerate deep renovation processes by fostering a market uptake of valuable key results</a:t>
            </a:r>
            <a:r>
              <a:rPr lang="en-US"/>
              <a:t> of EU projects and available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t>BuildUPspeed</a:t>
            </a:r>
            <a:r>
              <a:rPr lang="en-US" sz="1200"/>
              <a:t>  will develop and implement digital and physical Retrofitting Market Activation Platforms, and will validate them on a national MS level in five Pilot Markets and pop-up Factories, representative of singular social-geographical-economical-policy ecosystems in Europe with the objective for a further roll out in other MS’s and at the European level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635A2-FBEA-4E6A-8772-9E020017F2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880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1550" lvl="1" indent="-514350">
              <a:lnSpc>
                <a:spcPct val="127000"/>
              </a:lnSpc>
              <a:spcBef>
                <a:spcPts val="0"/>
              </a:spcBef>
              <a:buFont typeface="+mj-lt"/>
              <a:buAutoNum type="arabicPeriod"/>
            </a:pPr>
            <a:r>
              <a:rPr lang="en-US" sz="1200"/>
              <a:t>Clustering of efforts and evidence capitalizing key outputs on modular and industrialized deep renovation solutions, BIM adaptation, successful networks, etc.</a:t>
            </a:r>
          </a:p>
          <a:p>
            <a:pPr marL="971550" lvl="1" indent="-514350">
              <a:lnSpc>
                <a:spcPct val="127000"/>
              </a:lnSpc>
              <a:spcBef>
                <a:spcPts val="0"/>
              </a:spcBef>
              <a:buFont typeface="+mj-lt"/>
              <a:buAutoNum type="arabicPeriod"/>
            </a:pPr>
            <a:r>
              <a:rPr lang="en-US" sz="1200"/>
              <a:t>Inventory of (end-user) needs, actors &amp; capacities, (material and energy) flows and buildings &amp; spaces within a local context (i.e., on </a:t>
            </a:r>
            <a:r>
              <a:rPr lang="en-US" sz="1200" err="1"/>
              <a:t>neighbourhood</a:t>
            </a:r>
            <a:r>
              <a:rPr lang="en-US" sz="1200"/>
              <a:t>/eco-system level). This is an important intermediate step before developing a market activation hub </a:t>
            </a:r>
          </a:p>
          <a:p>
            <a:pPr marL="971550" lvl="1" indent="-514350">
              <a:lnSpc>
                <a:spcPct val="127000"/>
              </a:lnSpc>
              <a:spcBef>
                <a:spcPts val="0"/>
              </a:spcBef>
              <a:buFont typeface="+mj-lt"/>
              <a:buAutoNum type="arabicPeriod"/>
            </a:pPr>
            <a:r>
              <a:rPr lang="en-US" sz="1200"/>
              <a:t>Digitalizing these key outputs to make them attractive to end-users and easily accessible in virtual Market Activation Hub, in an on-line open-source platform. The Hub brings together supply and demand and defines the market for modular deep-renovation products and concepts</a:t>
            </a:r>
          </a:p>
          <a:p>
            <a:pPr marL="971550" lvl="1" indent="-514350">
              <a:lnSpc>
                <a:spcPct val="127000"/>
              </a:lnSpc>
              <a:spcBef>
                <a:spcPts val="0"/>
              </a:spcBef>
              <a:buFont typeface="+mj-lt"/>
              <a:buAutoNum type="arabicPeriod"/>
            </a:pPr>
            <a:r>
              <a:rPr lang="en-US" sz="1200"/>
              <a:t>Introducing the concept of fully automated ‘Local’ or ‘Pop-up’ factories and implement this as pilots in a five locations in the countries, involved in </a:t>
            </a:r>
            <a:r>
              <a:rPr lang="en-US" sz="1200" err="1"/>
              <a:t>BuildUPspeed</a:t>
            </a:r>
            <a:r>
              <a:rPr lang="en-US" sz="1200"/>
              <a:t> and three additional locations.</a:t>
            </a:r>
          </a:p>
          <a:p>
            <a:pPr marL="971550" lvl="1" indent="-514350">
              <a:lnSpc>
                <a:spcPct val="127000"/>
              </a:lnSpc>
              <a:spcBef>
                <a:spcPts val="0"/>
              </a:spcBef>
              <a:buFont typeface="+mj-lt"/>
              <a:buAutoNum type="arabicPeriod"/>
            </a:pPr>
            <a:r>
              <a:rPr lang="en-US" sz="1200"/>
              <a:t>Offering attractive and understandable information on evidence-based performances of renovated buildings to user/owners in order to show the potential of industrialized solutions to reduce the performance gap (both on energy and IEQ).</a:t>
            </a: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Arial" panose="020B0604020202020204" pitchFamily="34" charset="0"/>
              </a:rPr>
              <a:t>European Bauhaus aims to be a creative and interdisciplinary movement</a:t>
            </a:r>
            <a:r>
              <a:rPr lang="en-US" b="0" i="0">
                <a:solidFill>
                  <a:srgbClr val="000000"/>
                </a:solidFill>
                <a:effectLst/>
                <a:latin typeface="Arial" panose="020B0604020202020204" pitchFamily="34" charset="0"/>
              </a:rPr>
              <a:t>, to develop a meeting space where sustainable practices are recovered, the most visionary current practices are valued and future ways of living are designed, at the crossroads of </a:t>
            </a:r>
            <a:r>
              <a:rPr lang="en-US" b="1" i="0">
                <a:solidFill>
                  <a:srgbClr val="000000"/>
                </a:solidFill>
                <a:effectLst/>
                <a:latin typeface="Arial" panose="020B0604020202020204" pitchFamily="34" charset="0"/>
              </a:rPr>
              <a:t>art, culture and science</a:t>
            </a:r>
            <a:endParaRPr lang="en-GB" b="1"/>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635A2-FBEA-4E6A-8772-9E020017F2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771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27788-3E24-4A23-B324-BB8563A9B48B}"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9472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64FD-1CFE-A6BB-52D1-90C0D8729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26477-A046-2434-9BE8-2892E2F09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D1BA6-C822-8807-EE85-81B9A342299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D9921FF5-E5EA-3822-DB56-0028FE9553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27788-3E24-4A23-B324-BB8563A9B48B}"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47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B87C-4235-23D1-E407-77314B72BC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81D105-F351-6D32-C283-FAFD9F1409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0A68C4-6902-7FC5-6F4C-159257724544}"/>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12C75C25-BFAC-CDB9-C4E5-FF56D2D926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56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24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CF211-D5F6-741D-6807-43741174E58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6162A02-C5E9-2B05-1377-E673E141F1A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53C550E-5FB4-45E7-6510-EED55DEF92CB}"/>
              </a:ext>
            </a:extLst>
          </p:cNvPr>
          <p:cNvSpPr>
            <a:spLocks noGrp="1"/>
          </p:cNvSpPr>
          <p:nvPr>
            <p:ph type="body" idx="1"/>
          </p:nvPr>
        </p:nvSpPr>
        <p:spPr/>
        <p:txBody>
          <a:bodyPr/>
          <a:lstStyle/>
          <a:p>
            <a:endParaRPr lang="en-GB" dirty="0"/>
          </a:p>
        </p:txBody>
      </p:sp>
      <p:sp>
        <p:nvSpPr>
          <p:cNvPr id="4" name="Zástupný symbol pro číslo snímku 3">
            <a:extLst>
              <a:ext uri="{FF2B5EF4-FFF2-40B4-BE49-F238E27FC236}">
                <a16:creationId xmlns:a16="http://schemas.microsoft.com/office/drawing/2014/main" id="{9C441E10-35D2-8314-9D54-4FF39B50CD1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67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Other similar to Kněžice, Budišov </a:t>
            </a:r>
            <a:r>
              <a:rPr lang="cs-CZ" baseline="0" dirty="0"/>
              <a:t>nad Budišovkou</a:t>
            </a:r>
            <a:endParaRPr lang="cs-CZ" dirty="0"/>
          </a:p>
          <a:p>
            <a:endParaRPr lang="cs-CZ" dirty="0"/>
          </a:p>
          <a:p>
            <a:r>
              <a:rPr lang="cs-CZ" dirty="0"/>
              <a:t>The micro power plant in Mikolajice heats and supplies electricity to three buildings owned by the municipality - the municipal office, the fire station and the grocery store.</a:t>
            </a:r>
          </a:p>
          <a:p>
            <a:r>
              <a:rPr lang="cs-CZ" dirty="0"/>
              <a:t>"The project, which includes photovoltaics, battery storage, heat and power distribution throughout all three buildings, works exactly as we de facto dreamed it would. We supply the electricity and we supply the heat to the buildings. In the event of a power outage, we are able to go in what is known as </a:t>
            </a:r>
            <a:r>
              <a:rPr lang="cs-CZ" dirty="0" err="1"/>
              <a:t>off grid </a:t>
            </a:r>
            <a:r>
              <a:rPr lang="cs-CZ" dirty="0"/>
              <a:t>and supply the buildings with electricity for a minimum of 12 hours," says </a:t>
            </a:r>
            <a:r>
              <a:rPr lang="cs-CZ" dirty="0" err="1"/>
              <a:t>Mikolajice </a:t>
            </a:r>
            <a:r>
              <a:rPr lang="cs-CZ" dirty="0"/>
              <a:t>Mayor Martin Krupa.</a:t>
            </a:r>
          </a:p>
          <a:p>
            <a:r>
              <a:rPr lang="cs-CZ" dirty="0"/>
              <a:t>The total cost of the project, excluding VAT, amounted to CZK 4.4 million. Eighty percent of the costs were covered by the subsidy, the municipality paid CZK 900,000 from its own funds. Mikolajice expects to save CZK 200,000 annually on electricity and the heating engineer's salary, so the costs should be recovered within five years.</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014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546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73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F5926D-6DB4-4146-8D00-6926D0B611D6}"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14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936CF-1EB8-6A16-DEE8-754A8DBA9C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8E27F2-B176-5019-BF78-04A9260126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244982-9BD9-0500-8989-C853CE6D7867}"/>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BAB2EF75-5194-67D3-AB42-8F329C3DED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577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140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995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d2892c3ec1_0_0:notes"/>
          <p:cNvSpPr txBox="1">
            <a:spLocks noGrp="1"/>
          </p:cNvSpPr>
          <p:nvPr>
            <p:ph type="body" idx="1"/>
          </p:nvPr>
        </p:nvSpPr>
        <p:spPr>
          <a:xfrm>
            <a:off x="710407" y="4925407"/>
            <a:ext cx="5683200" cy="4029900"/>
          </a:xfrm>
          <a:prstGeom prst="rect">
            <a:avLst/>
          </a:prstGeom>
          <a:noFill/>
          <a:ln>
            <a:noFill/>
          </a:ln>
        </p:spPr>
        <p:txBody>
          <a:bodyPr spcFirstLastPara="1" wrap="square" lIns="99050" tIns="49500" rIns="99050" bIns="495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g2d2892c3ec1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827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8013-E90D-80D8-AE7C-B22007C183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691B71-2E20-57CB-E43D-615479C755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1030BF-7D70-17CF-C966-E7448150C86F}"/>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B8D68B75-1C4F-B6F9-A149-BF56A4AFCC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310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90A17-D6AC-A862-15C7-4882C4857E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1128C7-4499-3803-E904-F3B2982580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28F332-7827-67B1-0D18-4780CFA35172}"/>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82580241-5877-89B1-9802-69C80E7B7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35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Master" Target="../slideMasters/slideMaster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42.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42.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9.xml"/><Relationship Id="rId4" Type="http://schemas.openxmlformats.org/officeDocument/2006/relationships/image" Target="../media/image55.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 Id="rId4" Type="http://schemas.openxmlformats.org/officeDocument/2006/relationships/image" Target="../media/image55.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uvod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10502421"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E502E"/>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hasCustomPrompt="1"/>
          </p:nvPr>
        </p:nvSpPr>
        <p:spPr>
          <a:xfrm>
            <a:off x="389384" y="6004463"/>
            <a:ext cx="9723050" cy="1348445"/>
          </a:xfrm>
        </p:spPr>
        <p:txBody>
          <a:bodyPr>
            <a:normAutofit/>
          </a:bodyPr>
          <a:lstStyle>
            <a:lvl1pPr marL="0" indent="0">
              <a:buNone/>
              <a:defRPr sz="6600" b="1">
                <a:solidFill>
                  <a:schemeClr val="bg1"/>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err="1"/>
              <a:t>Nadpis</a:t>
            </a:r>
            <a:endParaRPr lang="en-US" dirty="0"/>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grpSp>
        <p:nvGrpSpPr>
          <p:cNvPr id="13" name="Skupina 12"/>
          <p:cNvGrpSpPr/>
          <p:nvPr userDrawn="1"/>
        </p:nvGrpSpPr>
        <p:grpSpPr>
          <a:xfrm>
            <a:off x="389384" y="498762"/>
            <a:ext cx="3888795" cy="1072020"/>
            <a:chOff x="259589" y="332508"/>
            <a:chExt cx="2592530" cy="714680"/>
          </a:xfrm>
        </p:grpSpPr>
        <p:pic>
          <p:nvPicPr>
            <p:cNvPr id="14" name="Obrázek 13"/>
            <p:cNvPicPr>
              <a:picLocks noChangeAspect="1"/>
            </p:cNvPicPr>
            <p:nvPr userDrawn="1"/>
          </p:nvPicPr>
          <p:blipFill rotWithShape="1">
            <a:blip r:embed="rId2"/>
            <a:srcRect r="72566"/>
            <a:stretch/>
          </p:blipFill>
          <p:spPr>
            <a:xfrm>
              <a:off x="259589" y="332508"/>
              <a:ext cx="712295" cy="714680"/>
            </a:xfrm>
            <a:prstGeom prst="rect">
              <a:avLst/>
            </a:prstGeom>
          </p:spPr>
        </p:pic>
        <p:pic>
          <p:nvPicPr>
            <p:cNvPr id="15" name="Obrázek 14"/>
            <p:cNvPicPr>
              <a:picLocks noChangeAspect="1"/>
            </p:cNvPicPr>
            <p:nvPr userDrawn="1"/>
          </p:nvPicPr>
          <p:blipFill>
            <a:blip r:embed="rId3"/>
            <a:stretch>
              <a:fillRect/>
            </a:stretch>
          </p:blipFill>
          <p:spPr>
            <a:xfrm>
              <a:off x="1184609" y="455168"/>
              <a:ext cx="1667510" cy="470709"/>
            </a:xfrm>
            <a:prstGeom prst="rect">
              <a:avLst/>
            </a:prstGeom>
          </p:spPr>
        </p:pic>
      </p:grpSp>
    </p:spTree>
    <p:extLst>
      <p:ext uri="{BB962C8B-B14F-4D97-AF65-F5344CB8AC3E}">
        <p14:creationId xmlns:p14="http://schemas.microsoft.com/office/powerpoint/2010/main" val="34036155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_odrazky">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2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0"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pic>
        <p:nvPicPr>
          <p:cNvPr id="7" name="Obrázek 6"/>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28634815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3" name="Zástupný symbol pro obsah 5"/>
          <p:cNvSpPr>
            <a:spLocks noGrp="1"/>
          </p:cNvSpPr>
          <p:nvPr>
            <p:ph idx="1"/>
          </p:nvPr>
        </p:nvSpPr>
        <p:spPr>
          <a:xfrm>
            <a:off x="6383256" y="2601798"/>
            <a:ext cx="10960569" cy="6986730"/>
          </a:xfrm>
        </p:spPr>
        <p:txBody>
          <a:bodyPr/>
          <a:lstStyle/>
          <a:p>
            <a:pPr lvl="0"/>
            <a:r>
              <a:rPr lang="cs-CZ"/>
              <a:t>Upravte styly předlohy textu.</a:t>
            </a:r>
          </a:p>
        </p:txBody>
      </p:sp>
      <p:sp>
        <p:nvSpPr>
          <p:cNvPr id="4" name="Obdélník 3">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0" name="Obrázek 9"/>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2790114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_2_pole">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B7B9757D-F856-2AB2-66EB-E083E72BE416}"/>
              </a:ext>
            </a:extLst>
          </p:cNvPr>
          <p:cNvSpPr/>
          <p:nvPr userDrawn="1"/>
        </p:nvSpPr>
        <p:spPr>
          <a:xfrm>
            <a:off x="5381726" y="0"/>
            <a:ext cx="12901692" cy="5143500"/>
          </a:xfrm>
          <a:prstGeom prst="rect">
            <a:avLst/>
          </a:prstGeom>
          <a:solidFill>
            <a:srgbClr val="65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1" name="Zástupný text 17">
            <a:extLst>
              <a:ext uri="{FF2B5EF4-FFF2-40B4-BE49-F238E27FC236}">
                <a16:creationId xmlns:a16="http://schemas.microsoft.com/office/drawing/2014/main" id="{164CF6FE-A5B5-4FBF-D667-13B731FA07F3}"/>
              </a:ext>
            </a:extLst>
          </p:cNvPr>
          <p:cNvSpPr>
            <a:spLocks noGrp="1"/>
          </p:cNvSpPr>
          <p:nvPr>
            <p:ph type="body" sz="quarter" idx="13" hasCustomPrompt="1"/>
          </p:nvPr>
        </p:nvSpPr>
        <p:spPr>
          <a:xfrm>
            <a:off x="6305551" y="923191"/>
            <a:ext cx="11163854" cy="1109273"/>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22" name="Zástupný text 19">
            <a:extLst>
              <a:ext uri="{FF2B5EF4-FFF2-40B4-BE49-F238E27FC236}">
                <a16:creationId xmlns:a16="http://schemas.microsoft.com/office/drawing/2014/main" id="{AED18843-85BC-A117-78B7-43C1ED6BE1FF}"/>
              </a:ext>
            </a:extLst>
          </p:cNvPr>
          <p:cNvSpPr>
            <a:spLocks noGrp="1"/>
          </p:cNvSpPr>
          <p:nvPr>
            <p:ph type="body" sz="quarter" idx="14" hasCustomPrompt="1"/>
          </p:nvPr>
        </p:nvSpPr>
        <p:spPr>
          <a:xfrm>
            <a:off x="6305551" y="2032939"/>
            <a:ext cx="11163854" cy="2331245"/>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0" name="Obdélník 9">
            <a:extLst>
              <a:ext uri="{FF2B5EF4-FFF2-40B4-BE49-F238E27FC236}">
                <a16:creationId xmlns:a16="http://schemas.microsoft.com/office/drawing/2014/main" id="{449B7043-C75A-DE69-5F75-2A873A49C467}"/>
              </a:ext>
            </a:extLst>
          </p:cNvPr>
          <p:cNvSpPr/>
          <p:nvPr userDrawn="1"/>
        </p:nvSpPr>
        <p:spPr>
          <a:xfrm>
            <a:off x="5381726" y="5143500"/>
            <a:ext cx="12901692" cy="5143500"/>
          </a:xfrm>
          <a:prstGeom prst="rect">
            <a:avLst/>
          </a:prstGeom>
          <a:solidFill>
            <a:srgbClr val="B0C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Zástupný text 17">
            <a:extLst>
              <a:ext uri="{FF2B5EF4-FFF2-40B4-BE49-F238E27FC236}">
                <a16:creationId xmlns:a16="http://schemas.microsoft.com/office/drawing/2014/main" id="{5700A674-F4D3-273C-F7BF-1C322C552E02}"/>
              </a:ext>
            </a:extLst>
          </p:cNvPr>
          <p:cNvSpPr>
            <a:spLocks noGrp="1"/>
          </p:cNvSpPr>
          <p:nvPr>
            <p:ph type="body" sz="quarter" idx="15" hasCustomPrompt="1"/>
          </p:nvPr>
        </p:nvSpPr>
        <p:spPr>
          <a:xfrm>
            <a:off x="6305551" y="6066691"/>
            <a:ext cx="11163854" cy="1109273"/>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13" name="Zástupný text 19">
            <a:extLst>
              <a:ext uri="{FF2B5EF4-FFF2-40B4-BE49-F238E27FC236}">
                <a16:creationId xmlns:a16="http://schemas.microsoft.com/office/drawing/2014/main" id="{06E8D138-E12B-FDE6-6F27-7BD7DC70CF94}"/>
              </a:ext>
            </a:extLst>
          </p:cNvPr>
          <p:cNvSpPr>
            <a:spLocks noGrp="1"/>
          </p:cNvSpPr>
          <p:nvPr>
            <p:ph type="body" sz="quarter" idx="16" hasCustomPrompt="1"/>
          </p:nvPr>
        </p:nvSpPr>
        <p:spPr>
          <a:xfrm>
            <a:off x="6305551" y="7176439"/>
            <a:ext cx="11163854" cy="2331245"/>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4"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5" name="Obrázek 14"/>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2234978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_obrazek">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B7B9757D-F856-2AB2-66EB-E083E72BE416}"/>
              </a:ext>
            </a:extLst>
          </p:cNvPr>
          <p:cNvSpPr/>
          <p:nvPr userDrawn="1"/>
        </p:nvSpPr>
        <p:spPr>
          <a:xfrm>
            <a:off x="5381726" y="0"/>
            <a:ext cx="12901692" cy="5143500"/>
          </a:xfrm>
          <a:prstGeom prst="rect">
            <a:avLst/>
          </a:prstGeom>
          <a:solidFill>
            <a:srgbClr val="65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5381724" y="5143500"/>
            <a:ext cx="12901692" cy="51435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21" name="Zástupný text 17">
            <a:extLst>
              <a:ext uri="{FF2B5EF4-FFF2-40B4-BE49-F238E27FC236}">
                <a16:creationId xmlns:a16="http://schemas.microsoft.com/office/drawing/2014/main" id="{164CF6FE-A5B5-4FBF-D667-13B731FA07F3}"/>
              </a:ext>
            </a:extLst>
          </p:cNvPr>
          <p:cNvSpPr>
            <a:spLocks noGrp="1"/>
          </p:cNvSpPr>
          <p:nvPr>
            <p:ph type="body" sz="quarter" idx="13" hasCustomPrompt="1"/>
          </p:nvPr>
        </p:nvSpPr>
        <p:spPr>
          <a:xfrm>
            <a:off x="6305551" y="923191"/>
            <a:ext cx="11163854" cy="1109273"/>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22" name="Zástupný text 19">
            <a:extLst>
              <a:ext uri="{FF2B5EF4-FFF2-40B4-BE49-F238E27FC236}">
                <a16:creationId xmlns:a16="http://schemas.microsoft.com/office/drawing/2014/main" id="{AED18843-85BC-A117-78B7-43C1ED6BE1FF}"/>
              </a:ext>
            </a:extLst>
          </p:cNvPr>
          <p:cNvSpPr>
            <a:spLocks noGrp="1"/>
          </p:cNvSpPr>
          <p:nvPr>
            <p:ph type="body" sz="quarter" idx="14" hasCustomPrompt="1"/>
          </p:nvPr>
        </p:nvSpPr>
        <p:spPr>
          <a:xfrm>
            <a:off x="6305551" y="2032939"/>
            <a:ext cx="11163854" cy="2331245"/>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0"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9" name="Obrázek 8"/>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7617962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_2_pole_obrazek">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ADE8C48E-2922-1A58-116D-DD306057F2DF}"/>
              </a:ext>
            </a:extLst>
          </p:cNvPr>
          <p:cNvSpPr/>
          <p:nvPr userDrawn="1"/>
        </p:nvSpPr>
        <p:spPr>
          <a:xfrm>
            <a:off x="10511444" y="0"/>
            <a:ext cx="7776557" cy="5143500"/>
          </a:xfrm>
          <a:prstGeom prst="rect">
            <a:avLst/>
          </a:prstGeom>
          <a:solidFill>
            <a:srgbClr val="B0C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Obdélník 11">
            <a:extLst>
              <a:ext uri="{FF2B5EF4-FFF2-40B4-BE49-F238E27FC236}">
                <a16:creationId xmlns:a16="http://schemas.microsoft.com/office/drawing/2014/main" id="{B7B9757D-F856-2AB2-66EB-E083E72BE416}"/>
              </a:ext>
            </a:extLst>
          </p:cNvPr>
          <p:cNvSpPr/>
          <p:nvPr userDrawn="1"/>
        </p:nvSpPr>
        <p:spPr>
          <a:xfrm>
            <a:off x="10511408" y="5143500"/>
            <a:ext cx="7772009" cy="5143500"/>
          </a:xfrm>
          <a:prstGeom prst="rect">
            <a:avLst/>
          </a:prstGeom>
          <a:solidFill>
            <a:srgbClr val="65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5381724" y="0"/>
            <a:ext cx="5129720"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8" name="Zástupný text 17">
            <a:extLst>
              <a:ext uri="{FF2B5EF4-FFF2-40B4-BE49-F238E27FC236}">
                <a16:creationId xmlns:a16="http://schemas.microsoft.com/office/drawing/2014/main" id="{3046EFC6-8179-D102-6CB6-FFEC488743DC}"/>
              </a:ext>
            </a:extLst>
          </p:cNvPr>
          <p:cNvSpPr>
            <a:spLocks noGrp="1"/>
          </p:cNvSpPr>
          <p:nvPr>
            <p:ph type="body" sz="quarter" idx="11" hasCustomPrompt="1"/>
          </p:nvPr>
        </p:nvSpPr>
        <p:spPr>
          <a:xfrm>
            <a:off x="11321017" y="960121"/>
            <a:ext cx="6148388" cy="1109273"/>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20" name="Zástupný text 19">
            <a:extLst>
              <a:ext uri="{FF2B5EF4-FFF2-40B4-BE49-F238E27FC236}">
                <a16:creationId xmlns:a16="http://schemas.microsoft.com/office/drawing/2014/main" id="{4F4165BC-E376-3CC9-F1AC-4CC471318F7F}"/>
              </a:ext>
            </a:extLst>
          </p:cNvPr>
          <p:cNvSpPr>
            <a:spLocks noGrp="1"/>
          </p:cNvSpPr>
          <p:nvPr>
            <p:ph type="body" sz="quarter" idx="12" hasCustomPrompt="1"/>
          </p:nvPr>
        </p:nvSpPr>
        <p:spPr>
          <a:xfrm>
            <a:off x="11321017" y="2057876"/>
            <a:ext cx="6148388" cy="2331245"/>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21" name="Zástupný text 17">
            <a:extLst>
              <a:ext uri="{FF2B5EF4-FFF2-40B4-BE49-F238E27FC236}">
                <a16:creationId xmlns:a16="http://schemas.microsoft.com/office/drawing/2014/main" id="{164CF6FE-A5B5-4FBF-D667-13B731FA07F3}"/>
              </a:ext>
            </a:extLst>
          </p:cNvPr>
          <p:cNvSpPr>
            <a:spLocks noGrp="1"/>
          </p:cNvSpPr>
          <p:nvPr>
            <p:ph type="body" sz="quarter" idx="13" hasCustomPrompt="1"/>
          </p:nvPr>
        </p:nvSpPr>
        <p:spPr>
          <a:xfrm>
            <a:off x="11321017" y="6066691"/>
            <a:ext cx="6148388" cy="1109273"/>
          </a:xfrm>
        </p:spPr>
        <p:txBody>
          <a:bodyPr>
            <a:normAutofit/>
          </a:bodyPr>
          <a:lstStyle>
            <a:lvl1pPr marL="0" indent="0">
              <a:buNone/>
              <a:defRPr sz="5400" b="1">
                <a:solidFill>
                  <a:schemeClr val="bg1"/>
                </a:solidFill>
              </a:defRPr>
            </a:lvl1pPr>
          </a:lstStyle>
          <a:p>
            <a:pPr lvl="0"/>
            <a:r>
              <a:rPr lang="en-US" dirty="0" err="1"/>
              <a:t>Nadpis</a:t>
            </a:r>
            <a:endParaRPr lang="en-US" dirty="0"/>
          </a:p>
        </p:txBody>
      </p:sp>
      <p:sp>
        <p:nvSpPr>
          <p:cNvPr id="22" name="Zástupný text 19">
            <a:extLst>
              <a:ext uri="{FF2B5EF4-FFF2-40B4-BE49-F238E27FC236}">
                <a16:creationId xmlns:a16="http://schemas.microsoft.com/office/drawing/2014/main" id="{AED18843-85BC-A117-78B7-43C1ED6BE1FF}"/>
              </a:ext>
            </a:extLst>
          </p:cNvPr>
          <p:cNvSpPr>
            <a:spLocks noGrp="1"/>
          </p:cNvSpPr>
          <p:nvPr>
            <p:ph type="body" sz="quarter" idx="14" hasCustomPrompt="1"/>
          </p:nvPr>
        </p:nvSpPr>
        <p:spPr>
          <a:xfrm>
            <a:off x="11321017" y="7176439"/>
            <a:ext cx="6148388" cy="2331245"/>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3"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4" name="Obrázek 13"/>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891444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ext_odrazky">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319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319932"/>
                </a:solidFill>
              </a:defRPr>
            </a:lvl1pPr>
          </a:lstStyle>
          <a:p>
            <a:pPr lvl="0"/>
            <a:r>
              <a:rPr lang="en-US" dirty="0" err="1"/>
              <a:t>Nadpis</a:t>
            </a:r>
            <a:endParaRPr lang="en-US" dirty="0"/>
          </a:p>
        </p:txBody>
      </p:sp>
      <p:sp>
        <p:nvSpPr>
          <p:cNvPr id="10"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7" name="Obrázek 6"/>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35092160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brazek">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319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5381726" y="0"/>
            <a:ext cx="12901692"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1" name="Zástupný text 19">
            <a:extLst>
              <a:ext uri="{FF2B5EF4-FFF2-40B4-BE49-F238E27FC236}">
                <a16:creationId xmlns:a16="http://schemas.microsoft.com/office/drawing/2014/main" id="{D69A1ABE-1778-8481-E65E-D3A727DC4BDC}"/>
              </a:ext>
            </a:extLst>
          </p:cNvPr>
          <p:cNvSpPr>
            <a:spLocks noGrp="1"/>
          </p:cNvSpPr>
          <p:nvPr>
            <p:ph type="body" sz="quarter" idx="14" hasCustomPrompt="1"/>
          </p:nvPr>
        </p:nvSpPr>
        <p:spPr>
          <a:xfrm>
            <a:off x="389384" y="3369076"/>
            <a:ext cx="4602956" cy="4008269"/>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445410"/>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7" name="Obrázek 6"/>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3103654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brazek_3_pole">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319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11444" y="5143500"/>
            <a:ext cx="7771973" cy="51435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0" name="Zástupný symbol obrázku 2">
            <a:extLst>
              <a:ext uri="{FF2B5EF4-FFF2-40B4-BE49-F238E27FC236}">
                <a16:creationId xmlns:a16="http://schemas.microsoft.com/office/drawing/2014/main" id="{7940F9E3-25BC-841B-1665-5EC03B1F3E0B}"/>
              </a:ext>
            </a:extLst>
          </p:cNvPr>
          <p:cNvSpPr>
            <a:spLocks noGrp="1"/>
          </p:cNvSpPr>
          <p:nvPr>
            <p:ph type="pic" idx="11"/>
          </p:nvPr>
        </p:nvSpPr>
        <p:spPr>
          <a:xfrm>
            <a:off x="5381724" y="0"/>
            <a:ext cx="5129720"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1" name="Zástupný symbol obrázku 2">
            <a:extLst>
              <a:ext uri="{FF2B5EF4-FFF2-40B4-BE49-F238E27FC236}">
                <a16:creationId xmlns:a16="http://schemas.microsoft.com/office/drawing/2014/main" id="{E4697B59-EF97-B146-EF45-168E188EA7A6}"/>
              </a:ext>
            </a:extLst>
          </p:cNvPr>
          <p:cNvSpPr>
            <a:spLocks noGrp="1"/>
          </p:cNvSpPr>
          <p:nvPr>
            <p:ph type="pic" idx="12"/>
          </p:nvPr>
        </p:nvSpPr>
        <p:spPr>
          <a:xfrm>
            <a:off x="10511444" y="0"/>
            <a:ext cx="7771973" cy="51435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9" name="Zástupný text 19">
            <a:extLst>
              <a:ext uri="{FF2B5EF4-FFF2-40B4-BE49-F238E27FC236}">
                <a16:creationId xmlns:a16="http://schemas.microsoft.com/office/drawing/2014/main" id="{B2F48C53-FAB0-82FF-BCFC-737CBF38157E}"/>
              </a:ext>
            </a:extLst>
          </p:cNvPr>
          <p:cNvSpPr>
            <a:spLocks noGrp="1"/>
          </p:cNvSpPr>
          <p:nvPr>
            <p:ph type="body" sz="quarter" idx="14" hasCustomPrompt="1"/>
          </p:nvPr>
        </p:nvSpPr>
        <p:spPr>
          <a:xfrm>
            <a:off x="389384" y="3369076"/>
            <a:ext cx="4602956" cy="4008269"/>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2"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3" name="Obrázek 12"/>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31783658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brazek_2_pole_vertikal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319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11" name="Zástupný symbol obrázku 2">
            <a:extLst>
              <a:ext uri="{FF2B5EF4-FFF2-40B4-BE49-F238E27FC236}">
                <a16:creationId xmlns:a16="http://schemas.microsoft.com/office/drawing/2014/main" id="{E4697B59-EF97-B146-EF45-168E188EA7A6}"/>
              </a:ext>
            </a:extLst>
          </p:cNvPr>
          <p:cNvSpPr>
            <a:spLocks noGrp="1"/>
          </p:cNvSpPr>
          <p:nvPr>
            <p:ph type="pic" idx="12"/>
          </p:nvPr>
        </p:nvSpPr>
        <p:spPr>
          <a:xfrm>
            <a:off x="5381726" y="0"/>
            <a:ext cx="6456648"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2"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3369076"/>
            <a:ext cx="4602956" cy="4008269"/>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13" name="Zástupný symbol obrázku 2">
            <a:extLst>
              <a:ext uri="{FF2B5EF4-FFF2-40B4-BE49-F238E27FC236}">
                <a16:creationId xmlns:a16="http://schemas.microsoft.com/office/drawing/2014/main" id="{33A6A43E-EE60-7175-6E8B-3B00464CD885}"/>
              </a:ext>
            </a:extLst>
          </p:cNvPr>
          <p:cNvSpPr>
            <a:spLocks noGrp="1"/>
          </p:cNvSpPr>
          <p:nvPr>
            <p:ph type="pic" idx="15"/>
          </p:nvPr>
        </p:nvSpPr>
        <p:spPr>
          <a:xfrm>
            <a:off x="11831352" y="0"/>
            <a:ext cx="6456648"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0" name="Obrázek 9"/>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281439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brazek_2_pole_horizontal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319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5381726" y="5143500"/>
            <a:ext cx="12901692" cy="51435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1" name="Zástupný symbol obrázku 2">
            <a:extLst>
              <a:ext uri="{FF2B5EF4-FFF2-40B4-BE49-F238E27FC236}">
                <a16:creationId xmlns:a16="http://schemas.microsoft.com/office/drawing/2014/main" id="{E4697B59-EF97-B146-EF45-168E188EA7A6}"/>
              </a:ext>
            </a:extLst>
          </p:cNvPr>
          <p:cNvSpPr>
            <a:spLocks noGrp="1"/>
          </p:cNvSpPr>
          <p:nvPr>
            <p:ph type="pic" idx="12"/>
          </p:nvPr>
        </p:nvSpPr>
        <p:spPr>
          <a:xfrm>
            <a:off x="5381726" y="0"/>
            <a:ext cx="12901692" cy="51435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12"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3369076"/>
            <a:ext cx="4602956" cy="4008269"/>
          </a:xfrm>
        </p:spPr>
        <p:txBody>
          <a:bodyPr>
            <a:normAutofit/>
          </a:bodyPr>
          <a:lstStyle>
            <a:lvl1pPr marL="0" indent="0">
              <a:buNone/>
              <a:defRPr sz="2700">
                <a:solidFill>
                  <a:schemeClr val="bg1"/>
                </a:solidFill>
              </a:defRPr>
            </a:lvl1pPr>
          </a:lstStyle>
          <a:p>
            <a:pPr lvl="0"/>
            <a:r>
              <a:rPr lang="en-US" dirty="0" err="1"/>
              <a:t>Zde</a:t>
            </a:r>
            <a:r>
              <a:rPr lang="en-US" dirty="0"/>
              <a:t> </a:t>
            </a:r>
            <a:r>
              <a:rPr lang="en-US" dirty="0" err="1"/>
              <a:t>pište</a:t>
            </a:r>
            <a:r>
              <a:rPr lang="en-US" dirty="0"/>
              <a:t>…</a:t>
            </a:r>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pic>
        <p:nvPicPr>
          <p:cNvPr id="10" name="Obrázek 9"/>
          <p:cNvPicPr>
            <a:picLocks noChangeAspect="1"/>
          </p:cNvPicPr>
          <p:nvPr userDrawn="1"/>
        </p:nvPicPr>
        <p:blipFill>
          <a:blip r:embed="rId2"/>
          <a:stretch>
            <a:fillRect/>
          </a:stretch>
        </p:blipFill>
        <p:spPr>
          <a:xfrm>
            <a:off x="389384" y="8662432"/>
            <a:ext cx="3525911" cy="970559"/>
          </a:xfrm>
          <a:prstGeom prst="rect">
            <a:avLst/>
          </a:prstGeom>
        </p:spPr>
      </p:pic>
    </p:spTree>
    <p:extLst>
      <p:ext uri="{BB962C8B-B14F-4D97-AF65-F5344CB8AC3E}">
        <p14:creationId xmlns:p14="http://schemas.microsoft.com/office/powerpoint/2010/main" val="23843800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pic>
        <p:nvPicPr>
          <p:cNvPr id="24" name="Obrázek 23" descr="Obsah obrázku text&#10;&#10;Popis byl vytvořen automaticky">
            <a:extLst>
              <a:ext uri="{FF2B5EF4-FFF2-40B4-BE49-F238E27FC236}">
                <a16:creationId xmlns:a16="http://schemas.microsoft.com/office/drawing/2014/main" id="{E2684C24-D2E6-E892-5D40-582860407D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9384" y="8620451"/>
            <a:ext cx="3525911" cy="968078"/>
          </a:xfrm>
          <a:prstGeom prst="rect">
            <a:avLst/>
          </a:prstGeom>
        </p:spPr>
      </p:pic>
    </p:spTree>
    <p:extLst>
      <p:ext uri="{BB962C8B-B14F-4D97-AF65-F5344CB8AC3E}">
        <p14:creationId xmlns:p14="http://schemas.microsoft.com/office/powerpoint/2010/main" val="3052476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ZÚ">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pic>
        <p:nvPicPr>
          <p:cNvPr id="21" name="Obrázek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437" y="8551705"/>
            <a:ext cx="4465902" cy="937841"/>
          </a:xfrm>
          <a:prstGeom prst="rect">
            <a:avLst/>
          </a:prstGeom>
        </p:spPr>
      </p:pic>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4"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1800654"/>
          </a:xfrm>
        </p:spPr>
        <p:txBody>
          <a:bodyPr>
            <a:normAutofit/>
          </a:bodyPr>
          <a:lstStyle>
            <a:lvl1pPr marL="0" indent="0">
              <a:buNone/>
              <a:defRPr sz="5400" b="1">
                <a:solidFill>
                  <a:srgbClr val="0E502E"/>
                </a:solidFill>
              </a:defRPr>
            </a:lvl1pPr>
          </a:lstStyle>
          <a:p>
            <a:pPr lvl="0"/>
            <a:r>
              <a:rPr lang="cs-CZ" dirty="0"/>
              <a:t>Nová zelená úsporám</a:t>
            </a:r>
            <a:endParaRPr lang="en-US" dirty="0"/>
          </a:p>
        </p:txBody>
      </p:sp>
      <p:sp>
        <p:nvSpPr>
          <p:cNvPr id="15"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3020339"/>
            <a:ext cx="4602956" cy="4008269"/>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r>
              <a:rPr lang="en-US" dirty="0"/>
              <a:t>…</a:t>
            </a:r>
          </a:p>
        </p:txBody>
      </p:sp>
      <p:cxnSp>
        <p:nvCxnSpPr>
          <p:cNvPr id="12" name="Přímá spojnice 11"/>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21838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ZÚ_Light">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4"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1800654"/>
          </a:xfrm>
        </p:spPr>
        <p:txBody>
          <a:bodyPr>
            <a:normAutofit/>
          </a:bodyPr>
          <a:lstStyle>
            <a:lvl1pPr marL="0" indent="0">
              <a:buNone/>
              <a:defRPr sz="5400" b="1">
                <a:solidFill>
                  <a:srgbClr val="0E502E"/>
                </a:solidFill>
              </a:defRPr>
            </a:lvl1pPr>
          </a:lstStyle>
          <a:p>
            <a:pPr lvl="0"/>
            <a:r>
              <a:rPr lang="cs-CZ" dirty="0"/>
              <a:t>Nová zelená úsporám</a:t>
            </a:r>
            <a:br>
              <a:rPr lang="cs-CZ" dirty="0"/>
            </a:br>
            <a:r>
              <a:rPr lang="cs-CZ" dirty="0" err="1"/>
              <a:t>Light</a:t>
            </a:r>
            <a:endParaRPr lang="en-US" dirty="0"/>
          </a:p>
        </p:txBody>
      </p:sp>
      <p:sp>
        <p:nvSpPr>
          <p:cNvPr id="15"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3612377"/>
            <a:ext cx="4602956" cy="3415307"/>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r>
              <a:rPr lang="en-US" dirty="0"/>
              <a:t>…</a:t>
            </a:r>
          </a:p>
        </p:txBody>
      </p:sp>
      <p:cxnSp>
        <p:nvCxnSpPr>
          <p:cNvPr id="12" name="Přímá spojnice 11"/>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pic>
        <p:nvPicPr>
          <p:cNvPr id="13" name="Obrázek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296" y="8421703"/>
            <a:ext cx="4385411" cy="1220237"/>
          </a:xfrm>
          <a:prstGeom prst="rect">
            <a:avLst/>
          </a:prstGeom>
        </p:spPr>
      </p:pic>
      <p:pic>
        <p:nvPicPr>
          <p:cNvPr id="2" name="Obrázek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2297" y="7576766"/>
            <a:ext cx="3687378" cy="844937"/>
          </a:xfrm>
          <a:prstGeom prst="rect">
            <a:avLst/>
          </a:prstGeom>
        </p:spPr>
      </p:pic>
    </p:spTree>
    <p:extLst>
      <p:ext uri="{BB962C8B-B14F-4D97-AF65-F5344CB8AC3E}">
        <p14:creationId xmlns:p14="http://schemas.microsoft.com/office/powerpoint/2010/main" val="13582175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PŽP">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2"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2693832"/>
          </a:xfrm>
        </p:spPr>
        <p:txBody>
          <a:bodyPr>
            <a:noAutofit/>
          </a:bodyPr>
          <a:lstStyle>
            <a:lvl1pPr marL="0" indent="0">
              <a:buNone/>
              <a:defRPr sz="5400" b="1">
                <a:solidFill>
                  <a:srgbClr val="0E502E"/>
                </a:solidFill>
              </a:defRPr>
            </a:lvl1pPr>
          </a:lstStyle>
          <a:p>
            <a:pPr lvl="0"/>
            <a:r>
              <a:rPr lang="cs-CZ" dirty="0"/>
              <a:t>Národní program Životní prostředí</a:t>
            </a:r>
            <a:endParaRPr lang="en-US" dirty="0"/>
          </a:p>
        </p:txBody>
      </p:sp>
      <p:sp>
        <p:nvSpPr>
          <p:cNvPr id="13"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4461917"/>
            <a:ext cx="4602956" cy="2331830"/>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endParaRPr lang="en-US" dirty="0"/>
          </a:p>
        </p:txBody>
      </p:sp>
      <p:pic>
        <p:nvPicPr>
          <p:cNvPr id="16" name="Obrázek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80689" y="8835716"/>
            <a:ext cx="2827830" cy="775422"/>
          </a:xfrm>
          <a:prstGeom prst="rect">
            <a:avLst/>
          </a:prstGeom>
        </p:spPr>
      </p:pic>
      <p:pic>
        <p:nvPicPr>
          <p:cNvPr id="2" name="Obrázek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591" y="7860375"/>
            <a:ext cx="2869059" cy="504216"/>
          </a:xfrm>
          <a:prstGeom prst="rect">
            <a:avLst/>
          </a:prstGeom>
        </p:spPr>
      </p:pic>
      <p:cxnSp>
        <p:nvCxnSpPr>
          <p:cNvPr id="17" name="Přímá spojnice 16"/>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686206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PŽP - zastřešující schéma">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2"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2693832"/>
          </a:xfrm>
        </p:spPr>
        <p:txBody>
          <a:bodyPr>
            <a:noAutofit/>
          </a:bodyPr>
          <a:lstStyle>
            <a:lvl1pPr marL="0" indent="0">
              <a:buNone/>
              <a:defRPr sz="5400" b="1">
                <a:solidFill>
                  <a:srgbClr val="0E502E"/>
                </a:solidFill>
              </a:defRPr>
            </a:lvl1pPr>
          </a:lstStyle>
          <a:p>
            <a:pPr lvl="0"/>
            <a:r>
              <a:rPr lang="cs-CZ" dirty="0"/>
              <a:t>Národní program Životní prostředí</a:t>
            </a:r>
            <a:endParaRPr lang="en-US" dirty="0"/>
          </a:p>
        </p:txBody>
      </p:sp>
      <p:sp>
        <p:nvSpPr>
          <p:cNvPr id="13"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4401521"/>
            <a:ext cx="4602956" cy="2342054"/>
          </a:xfrm>
        </p:spPr>
        <p:txBody>
          <a:bodyPr>
            <a:normAutofit/>
          </a:bodyPr>
          <a:lstStyle>
            <a:lvl1pPr marL="0" indent="0">
              <a:buNone/>
              <a:defRPr sz="2700">
                <a:solidFill>
                  <a:srgbClr val="0E502E"/>
                </a:solidFill>
              </a:defRPr>
            </a:lvl1pPr>
          </a:lstStyle>
          <a:p>
            <a:pPr lvl="0"/>
            <a:r>
              <a:rPr lang="cs-CZ" dirty="0"/>
              <a:t>Zastřešující schéma</a:t>
            </a:r>
            <a:endParaRPr lang="en-US" dirty="0"/>
          </a:p>
        </p:txBody>
      </p:sp>
      <p:pic>
        <p:nvPicPr>
          <p:cNvPr id="14" name="Obrázek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5946" y="7712723"/>
            <a:ext cx="3300860" cy="855872"/>
          </a:xfrm>
          <a:prstGeom prst="rect">
            <a:avLst/>
          </a:prstGeom>
        </p:spPr>
      </p:pic>
      <p:pic>
        <p:nvPicPr>
          <p:cNvPr id="2" name="Obrázek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94826" y="8835716"/>
            <a:ext cx="2827830" cy="775422"/>
          </a:xfrm>
          <a:prstGeom prst="rect">
            <a:avLst/>
          </a:prstGeom>
        </p:spPr>
      </p:pic>
      <p:cxnSp>
        <p:nvCxnSpPr>
          <p:cNvPr id="15" name="Přímá spojnice 14"/>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75043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PŽP - Národní plán obnovy">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pic>
        <p:nvPicPr>
          <p:cNvPr id="21" name="Obrázek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805" y="8594694"/>
            <a:ext cx="3320907" cy="993834"/>
          </a:xfrm>
          <a:prstGeom prst="rect">
            <a:avLst/>
          </a:prstGeom>
        </p:spPr>
      </p:pic>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2"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2693832"/>
          </a:xfrm>
        </p:spPr>
        <p:txBody>
          <a:bodyPr>
            <a:noAutofit/>
          </a:bodyPr>
          <a:lstStyle>
            <a:lvl1pPr marL="0" indent="0">
              <a:buNone/>
              <a:defRPr sz="5400" b="1">
                <a:solidFill>
                  <a:srgbClr val="0E502E"/>
                </a:solidFill>
              </a:defRPr>
            </a:lvl1pPr>
          </a:lstStyle>
          <a:p>
            <a:pPr lvl="0"/>
            <a:r>
              <a:rPr lang="cs-CZ" dirty="0"/>
              <a:t>Národní program Životní prostředí</a:t>
            </a:r>
            <a:endParaRPr lang="en-US" dirty="0"/>
          </a:p>
        </p:txBody>
      </p:sp>
      <p:sp>
        <p:nvSpPr>
          <p:cNvPr id="13"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4300036"/>
            <a:ext cx="4602956" cy="2342054"/>
          </a:xfrm>
        </p:spPr>
        <p:txBody>
          <a:bodyPr>
            <a:normAutofit/>
          </a:bodyPr>
          <a:lstStyle>
            <a:lvl1pPr marL="0" indent="0">
              <a:buNone/>
              <a:defRPr sz="2700">
                <a:solidFill>
                  <a:srgbClr val="0E502E"/>
                </a:solidFill>
              </a:defRPr>
            </a:lvl1pPr>
          </a:lstStyle>
          <a:p>
            <a:pPr lvl="0"/>
            <a:r>
              <a:rPr lang="cs-CZ" dirty="0"/>
              <a:t>Národní plán obnovy</a:t>
            </a:r>
            <a:endParaRPr lang="en-US" dirty="0"/>
          </a:p>
        </p:txBody>
      </p:sp>
      <p:cxnSp>
        <p:nvCxnSpPr>
          <p:cNvPr id="14" name="Přímá spojnice 13"/>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35994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rské fondy">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pic>
        <p:nvPicPr>
          <p:cNvPr id="4" name="Obrázek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1762" y="8301662"/>
            <a:ext cx="1117775" cy="1253445"/>
          </a:xfrm>
          <a:prstGeom prst="rect">
            <a:avLst/>
          </a:prstGeom>
        </p:spPr>
      </p:pic>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4"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1800654"/>
          </a:xfrm>
        </p:spPr>
        <p:txBody>
          <a:bodyPr>
            <a:normAutofit/>
          </a:bodyPr>
          <a:lstStyle>
            <a:lvl1pPr marL="0" indent="0">
              <a:buNone/>
              <a:defRPr sz="5400" b="1">
                <a:solidFill>
                  <a:srgbClr val="0E502E"/>
                </a:solidFill>
              </a:defRPr>
            </a:lvl1pPr>
          </a:lstStyle>
          <a:p>
            <a:pPr lvl="0"/>
            <a:r>
              <a:rPr lang="cs-CZ" dirty="0"/>
              <a:t>Norské fondy</a:t>
            </a:r>
            <a:endParaRPr lang="en-US" dirty="0"/>
          </a:p>
        </p:txBody>
      </p:sp>
      <p:sp>
        <p:nvSpPr>
          <p:cNvPr id="15"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2793412"/>
            <a:ext cx="4602956" cy="4008269"/>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r>
              <a:rPr lang="en-US" dirty="0"/>
              <a:t>…</a:t>
            </a:r>
          </a:p>
        </p:txBody>
      </p:sp>
      <p:cxnSp>
        <p:nvCxnSpPr>
          <p:cNvPr id="12" name="Přímá spojnice 11"/>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945719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PŽP">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pic>
        <p:nvPicPr>
          <p:cNvPr id="28" name="Obrázek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06637" y="8793295"/>
            <a:ext cx="3300860" cy="855872"/>
          </a:xfrm>
          <a:prstGeom prst="rect">
            <a:avLst/>
          </a:prstGeom>
        </p:spPr>
      </p:pic>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4"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2693832"/>
          </a:xfrm>
        </p:spPr>
        <p:txBody>
          <a:bodyPr>
            <a:noAutofit/>
          </a:bodyPr>
          <a:lstStyle>
            <a:lvl1pPr marL="0" indent="0">
              <a:buNone/>
              <a:defRPr sz="5400" b="1">
                <a:solidFill>
                  <a:srgbClr val="0E502E"/>
                </a:solidFill>
              </a:defRPr>
            </a:lvl1pPr>
          </a:lstStyle>
          <a:p>
            <a:pPr lvl="0"/>
            <a:r>
              <a:rPr lang="cs-CZ" dirty="0"/>
              <a:t>Operační program Životní prostředí</a:t>
            </a:r>
            <a:endParaRPr lang="en-US" dirty="0"/>
          </a:p>
        </p:txBody>
      </p:sp>
      <p:pic>
        <p:nvPicPr>
          <p:cNvPr id="19" name="Obrázek 1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4615" y="7929293"/>
            <a:ext cx="2891147" cy="475905"/>
          </a:xfrm>
          <a:prstGeom prst="rect">
            <a:avLst/>
          </a:prstGeom>
        </p:spPr>
      </p:pic>
      <p:sp>
        <p:nvSpPr>
          <p:cNvPr id="12"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4300036"/>
            <a:ext cx="4602956" cy="2342054"/>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endParaRPr lang="en-US" dirty="0"/>
          </a:p>
        </p:txBody>
      </p:sp>
      <p:cxnSp>
        <p:nvCxnSpPr>
          <p:cNvPr id="17" name="Přímá spojnice 16"/>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07883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PST">
    <p:spTree>
      <p:nvGrpSpPr>
        <p:cNvPr id="1" name=""/>
        <p:cNvGrpSpPr/>
        <p:nvPr/>
      </p:nvGrpSpPr>
      <p:grpSpPr>
        <a:xfrm>
          <a:off x="0" y="0"/>
          <a:ext cx="0" cy="0"/>
          <a:chOff x="0" y="0"/>
          <a:chExt cx="0" cy="0"/>
        </a:xfrm>
      </p:grpSpPr>
      <p:sp>
        <p:nvSpPr>
          <p:cNvPr id="20" name="Obdélník 19">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grpSp>
        <p:nvGrpSpPr>
          <p:cNvPr id="2" name="Skupina 1"/>
          <p:cNvGrpSpPr/>
          <p:nvPr userDrawn="1"/>
        </p:nvGrpSpPr>
        <p:grpSpPr>
          <a:xfrm>
            <a:off x="516650" y="8026612"/>
            <a:ext cx="2820444" cy="342839"/>
            <a:chOff x="479256" y="4019095"/>
            <a:chExt cx="7409096" cy="900610"/>
          </a:xfrm>
        </p:grpSpPr>
        <p:pic>
          <p:nvPicPr>
            <p:cNvPr id="26" name="Obrázek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256" y="4019095"/>
              <a:ext cx="900610" cy="900610"/>
            </a:xfrm>
            <a:prstGeom prst="rect">
              <a:avLst/>
            </a:prstGeom>
          </p:spPr>
        </p:pic>
        <p:pic>
          <p:nvPicPr>
            <p:cNvPr id="27" name="Obrázek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4004" y="4019095"/>
              <a:ext cx="900610" cy="900610"/>
            </a:xfrm>
            <a:prstGeom prst="rect">
              <a:avLst/>
            </a:prstGeom>
          </p:spPr>
        </p:pic>
        <p:pic>
          <p:nvPicPr>
            <p:cNvPr id="29" name="Obrázek 2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48752" y="4019095"/>
              <a:ext cx="900610" cy="900610"/>
            </a:xfrm>
            <a:prstGeom prst="rect">
              <a:avLst/>
            </a:prstGeom>
          </p:spPr>
        </p:pic>
        <p:pic>
          <p:nvPicPr>
            <p:cNvPr id="31" name="Obrázek 3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33500" y="4019095"/>
              <a:ext cx="900610" cy="900610"/>
            </a:xfrm>
            <a:prstGeom prst="rect">
              <a:avLst/>
            </a:prstGeom>
          </p:spPr>
        </p:pic>
        <p:pic>
          <p:nvPicPr>
            <p:cNvPr id="32" name="Obrázek 3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18248" y="4019095"/>
              <a:ext cx="900610" cy="900610"/>
            </a:xfrm>
            <a:prstGeom prst="rect">
              <a:avLst/>
            </a:prstGeom>
          </p:spPr>
        </p:pic>
        <p:pic>
          <p:nvPicPr>
            <p:cNvPr id="33" name="Obrázek 3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02996" y="4019095"/>
              <a:ext cx="900610" cy="900610"/>
            </a:xfrm>
            <a:prstGeom prst="rect">
              <a:avLst/>
            </a:prstGeom>
          </p:spPr>
        </p:pic>
        <p:pic>
          <p:nvPicPr>
            <p:cNvPr id="34" name="Obrázek 3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987742" y="4019095"/>
              <a:ext cx="900610" cy="900610"/>
            </a:xfrm>
            <a:prstGeom prst="rect">
              <a:avLst/>
            </a:prstGeom>
          </p:spPr>
        </p:pic>
      </p:grpSp>
      <p:sp>
        <p:nvSpPr>
          <p:cNvPr id="18"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602956" cy="2964891"/>
          </a:xfrm>
        </p:spPr>
        <p:txBody>
          <a:bodyPr>
            <a:noAutofit/>
          </a:bodyPr>
          <a:lstStyle>
            <a:lvl1pPr marL="0" indent="0">
              <a:buNone/>
              <a:defRPr sz="5400" b="1">
                <a:solidFill>
                  <a:srgbClr val="0E502E"/>
                </a:solidFill>
              </a:defRPr>
            </a:lvl1pPr>
          </a:lstStyle>
          <a:p>
            <a:pPr lvl="0"/>
            <a:r>
              <a:rPr lang="cs-CZ" dirty="0"/>
              <a:t>Operační program Spravedlivá transformace</a:t>
            </a:r>
            <a:endParaRPr lang="en-US" dirty="0"/>
          </a:p>
        </p:txBody>
      </p:sp>
      <p:pic>
        <p:nvPicPr>
          <p:cNvPr id="22" name="Obrázek 21"/>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633723" y="8793295"/>
            <a:ext cx="3300860" cy="855872"/>
          </a:xfrm>
          <a:prstGeom prst="rect">
            <a:avLst/>
          </a:prstGeom>
        </p:spPr>
      </p:pic>
      <p:sp>
        <p:nvSpPr>
          <p:cNvPr id="24"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4198717"/>
            <a:ext cx="4602956" cy="2342054"/>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endParaRPr lang="en-US" dirty="0"/>
          </a:p>
        </p:txBody>
      </p:sp>
      <p:cxnSp>
        <p:nvCxnSpPr>
          <p:cNvPr id="25" name="Přímá spojnice 24"/>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03212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6082770" y="6810780"/>
            <a:ext cx="2205252" cy="2651760"/>
          </a:xfrm>
          <a:prstGeom prst="rect">
            <a:avLst/>
          </a:prstGeom>
        </p:spPr>
      </p:pic>
      <p:pic>
        <p:nvPicPr>
          <p:cNvPr id="17" name="bg object 17"/>
          <p:cNvPicPr/>
          <p:nvPr/>
        </p:nvPicPr>
        <p:blipFill>
          <a:blip r:embed="rId3" cstate="print"/>
          <a:stretch>
            <a:fillRect/>
          </a:stretch>
        </p:blipFill>
        <p:spPr>
          <a:xfrm>
            <a:off x="1440003" y="878610"/>
            <a:ext cx="2174698" cy="775948"/>
          </a:xfrm>
          <a:prstGeom prst="rect">
            <a:avLst/>
          </a:prstGeom>
        </p:spPr>
      </p:pic>
      <p:sp>
        <p:nvSpPr>
          <p:cNvPr id="2" name="Holder 2"/>
          <p:cNvSpPr>
            <a:spLocks noGrp="1"/>
          </p:cNvSpPr>
          <p:nvPr>
            <p:ph type="ctrTitle"/>
          </p:nvPr>
        </p:nvSpPr>
        <p:spPr>
          <a:xfrm>
            <a:off x="1415084" y="2530600"/>
            <a:ext cx="5506720" cy="615553"/>
          </a:xfrm>
          <a:prstGeom prst="rect">
            <a:avLst/>
          </a:prstGeom>
        </p:spPr>
        <p:txBody>
          <a:bodyPr wrap="square" lIns="0" tIns="0" rIns="0" bIns="0">
            <a:spAutoFit/>
          </a:bodyPr>
          <a:lstStyle>
            <a:lvl1pPr>
              <a:defRPr sz="4000" b="0" i="0">
                <a:solidFill>
                  <a:srgbClr val="C00000"/>
                </a:solidFill>
                <a:latin typeface="Tahoma"/>
                <a:cs typeface="Tahoma"/>
              </a:defRPr>
            </a:lvl1pPr>
          </a:lstStyle>
          <a:p>
            <a:endParaRPr/>
          </a:p>
        </p:txBody>
      </p:sp>
      <p:sp>
        <p:nvSpPr>
          <p:cNvPr id="3" name="Holder 3"/>
          <p:cNvSpPr>
            <a:spLocks noGrp="1"/>
          </p:cNvSpPr>
          <p:nvPr>
            <p:ph type="subTitle" idx="4"/>
          </p:nvPr>
        </p:nvSpPr>
        <p:spPr>
          <a:xfrm>
            <a:off x="2743200" y="5760721"/>
            <a:ext cx="12801600" cy="430887"/>
          </a:xfrm>
          <a:prstGeom prst="rect">
            <a:avLst/>
          </a:prstGeom>
        </p:spPr>
        <p:txBody>
          <a:bodyPr wrap="square" lIns="0" tIns="0" rIns="0" bIns="0">
            <a:spAutoFit/>
          </a:bodyPr>
          <a:lstStyle>
            <a:lvl1pPr>
              <a:defRPr sz="2800" b="0" i="0">
                <a:solidFill>
                  <a:srgbClr val="C0000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086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odF">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2563FDE9-62D9-5EE3-22BA-21784139564F}"/>
              </a:ext>
            </a:extLst>
          </p:cNvPr>
          <p:cNvSpPr/>
          <p:nvPr userDrawn="1"/>
        </p:nvSpPr>
        <p:spPr>
          <a:xfrm>
            <a:off x="-1" y="-1"/>
            <a:ext cx="5381726" cy="7324628"/>
          </a:xfrm>
          <a:prstGeom prst="rect">
            <a:avLst/>
          </a:prstGeom>
          <a:solidFill>
            <a:srgbClr val="C2D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319932"/>
              </a:solidFill>
            </a:endParaRPr>
          </a:p>
        </p:txBody>
      </p:sp>
      <p:pic>
        <p:nvPicPr>
          <p:cNvPr id="17" name="Obrázek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296" y="8421703"/>
            <a:ext cx="4385411" cy="1220237"/>
          </a:xfrm>
          <a:prstGeom prst="rect">
            <a:avLst/>
          </a:prstGeom>
        </p:spPr>
      </p:pic>
      <p:sp>
        <p:nvSpPr>
          <p:cNvPr id="10"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11" name="Zástupný text 9">
            <a:extLst>
              <a:ext uri="{FF2B5EF4-FFF2-40B4-BE49-F238E27FC236}">
                <a16:creationId xmlns:a16="http://schemas.microsoft.com/office/drawing/2014/main" id="{F87DD98D-B373-F06B-6402-C701CB823C69}"/>
              </a:ext>
            </a:extLst>
          </p:cNvPr>
          <p:cNvSpPr>
            <a:spLocks noGrp="1"/>
          </p:cNvSpPr>
          <p:nvPr>
            <p:ph type="body" sz="quarter" idx="12" hasCustomPrompt="1"/>
          </p:nvPr>
        </p:nvSpPr>
        <p:spPr>
          <a:xfrm>
            <a:off x="6383255" y="2592879"/>
            <a:ext cx="11061003" cy="6995649"/>
          </a:xfrm>
        </p:spPr>
        <p:txBody>
          <a:bodyPr>
            <a:normAutofit/>
          </a:bodyPr>
          <a:lstStyle>
            <a:lvl1pPr>
              <a:spcAft>
                <a:spcPts val="2700"/>
              </a:spcAft>
              <a:defRPr sz="2700" b="0">
                <a:latin typeface="Open Sans" pitchFamily="2" charset="0"/>
                <a:ea typeface="Open Sans" pitchFamily="2" charset="0"/>
                <a:cs typeface="Open Sans" pitchFamily="2" charset="0"/>
              </a:defRPr>
            </a:lvl1pPr>
            <a:lvl2pPr marL="685800" indent="0">
              <a:buNone/>
              <a:defRPr/>
            </a:lvl2pPr>
          </a:lstStyle>
          <a:p>
            <a:pPr lvl="0"/>
            <a:r>
              <a:rPr lang="en-US" dirty="0" err="1"/>
              <a:t>Zde</a:t>
            </a:r>
            <a:r>
              <a:rPr lang="en-US" dirty="0"/>
              <a:t> </a:t>
            </a:r>
            <a:r>
              <a:rPr lang="en-US" dirty="0" err="1"/>
              <a:t>pište</a:t>
            </a:r>
            <a:r>
              <a:rPr lang="en-US" dirty="0"/>
              <a:t>…</a:t>
            </a:r>
          </a:p>
          <a:p>
            <a:pPr lvl="0"/>
            <a:endParaRPr lang="cs-CZ" dirty="0"/>
          </a:p>
        </p:txBody>
      </p:sp>
      <p:sp>
        <p:nvSpPr>
          <p:cNvPr id="18" name="Zástupný text 4">
            <a:extLst>
              <a:ext uri="{FF2B5EF4-FFF2-40B4-BE49-F238E27FC236}">
                <a16:creationId xmlns:a16="http://schemas.microsoft.com/office/drawing/2014/main" id="{A8A1D6CD-0D5E-FE29-F29B-8C5CC9C39AF2}"/>
              </a:ext>
            </a:extLst>
          </p:cNvPr>
          <p:cNvSpPr>
            <a:spLocks noGrp="1"/>
          </p:cNvSpPr>
          <p:nvPr>
            <p:ph type="body" sz="quarter" idx="10" hasCustomPrompt="1"/>
          </p:nvPr>
        </p:nvSpPr>
        <p:spPr>
          <a:xfrm>
            <a:off x="389384" y="923666"/>
            <a:ext cx="4814213" cy="1451889"/>
          </a:xfrm>
        </p:spPr>
        <p:txBody>
          <a:bodyPr>
            <a:noAutofit/>
          </a:bodyPr>
          <a:lstStyle>
            <a:lvl1pPr marL="0" indent="0">
              <a:buNone/>
              <a:defRPr sz="5400" b="1">
                <a:solidFill>
                  <a:srgbClr val="0E502E"/>
                </a:solidFill>
              </a:defRPr>
            </a:lvl1pPr>
          </a:lstStyle>
          <a:p>
            <a:pPr lvl="0"/>
            <a:r>
              <a:rPr lang="cs-CZ" dirty="0"/>
              <a:t>Modernizační fond</a:t>
            </a:r>
            <a:endParaRPr lang="en-US" dirty="0"/>
          </a:p>
        </p:txBody>
      </p:sp>
      <p:sp>
        <p:nvSpPr>
          <p:cNvPr id="19" name="Zástupný text 19">
            <a:extLst>
              <a:ext uri="{FF2B5EF4-FFF2-40B4-BE49-F238E27FC236}">
                <a16:creationId xmlns:a16="http://schemas.microsoft.com/office/drawing/2014/main" id="{F2474CD0-B1B2-606C-8BB1-449329E482CF}"/>
              </a:ext>
            </a:extLst>
          </p:cNvPr>
          <p:cNvSpPr>
            <a:spLocks noGrp="1"/>
          </p:cNvSpPr>
          <p:nvPr>
            <p:ph type="body" sz="quarter" idx="14" hasCustomPrompt="1"/>
          </p:nvPr>
        </p:nvSpPr>
        <p:spPr>
          <a:xfrm>
            <a:off x="389384" y="2727211"/>
            <a:ext cx="4602956" cy="2342054"/>
          </a:xfrm>
        </p:spPr>
        <p:txBody>
          <a:bodyPr>
            <a:normAutofit/>
          </a:bodyPr>
          <a:lstStyle>
            <a:lvl1pPr marL="0" indent="0">
              <a:buNone/>
              <a:defRPr sz="2700">
                <a:solidFill>
                  <a:srgbClr val="0E502E"/>
                </a:solidFill>
              </a:defRPr>
            </a:lvl1pPr>
          </a:lstStyle>
          <a:p>
            <a:pPr lvl="0"/>
            <a:r>
              <a:rPr lang="en-US" dirty="0" err="1"/>
              <a:t>Zde</a:t>
            </a:r>
            <a:r>
              <a:rPr lang="en-US" dirty="0"/>
              <a:t> </a:t>
            </a:r>
            <a:r>
              <a:rPr lang="en-US" dirty="0" err="1"/>
              <a:t>pište</a:t>
            </a:r>
            <a:endParaRPr lang="en-US" dirty="0"/>
          </a:p>
        </p:txBody>
      </p:sp>
      <p:cxnSp>
        <p:nvCxnSpPr>
          <p:cNvPr id="3" name="Přímá spojnice 2"/>
          <p:cNvCxnSpPr/>
          <p:nvPr userDrawn="1"/>
        </p:nvCxnSpPr>
        <p:spPr>
          <a:xfrm flipH="1" flipV="1">
            <a:off x="5372100" y="5009198"/>
            <a:ext cx="9624" cy="527780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450196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Závěrečný">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10502421"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E502E"/>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hasCustomPrompt="1"/>
          </p:nvPr>
        </p:nvSpPr>
        <p:spPr>
          <a:xfrm>
            <a:off x="389384" y="6004463"/>
            <a:ext cx="9723050" cy="1348445"/>
          </a:xfrm>
        </p:spPr>
        <p:txBody>
          <a:bodyPr>
            <a:normAutofit/>
          </a:bodyPr>
          <a:lstStyle>
            <a:lvl1pPr marL="0" indent="0">
              <a:buNone/>
              <a:defRPr sz="6600" b="1">
                <a:solidFill>
                  <a:schemeClr val="bg1"/>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cs-CZ" dirty="0"/>
              <a:t>Děkuji za pozornost</a:t>
            </a:r>
            <a:endParaRPr lang="en-US" dirty="0"/>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grpSp>
        <p:nvGrpSpPr>
          <p:cNvPr id="9" name="Skupina 8"/>
          <p:cNvGrpSpPr/>
          <p:nvPr userDrawn="1"/>
        </p:nvGrpSpPr>
        <p:grpSpPr>
          <a:xfrm>
            <a:off x="389384" y="498762"/>
            <a:ext cx="3888795" cy="1072020"/>
            <a:chOff x="259589" y="332508"/>
            <a:chExt cx="2592530" cy="714680"/>
          </a:xfrm>
        </p:grpSpPr>
        <p:pic>
          <p:nvPicPr>
            <p:cNvPr id="10" name="Obrázek 9"/>
            <p:cNvPicPr>
              <a:picLocks noChangeAspect="1"/>
            </p:cNvPicPr>
            <p:nvPr userDrawn="1"/>
          </p:nvPicPr>
          <p:blipFill rotWithShape="1">
            <a:blip r:embed="rId2"/>
            <a:srcRect r="72566"/>
            <a:stretch/>
          </p:blipFill>
          <p:spPr>
            <a:xfrm>
              <a:off x="259589" y="332508"/>
              <a:ext cx="712295" cy="714680"/>
            </a:xfrm>
            <a:prstGeom prst="rect">
              <a:avLst/>
            </a:prstGeom>
          </p:spPr>
        </p:pic>
        <p:pic>
          <p:nvPicPr>
            <p:cNvPr id="12" name="Obrázek 11"/>
            <p:cNvPicPr>
              <a:picLocks noChangeAspect="1"/>
            </p:cNvPicPr>
            <p:nvPr userDrawn="1"/>
          </p:nvPicPr>
          <p:blipFill>
            <a:blip r:embed="rId3"/>
            <a:stretch>
              <a:fillRect/>
            </a:stretch>
          </p:blipFill>
          <p:spPr>
            <a:xfrm>
              <a:off x="1184609" y="455168"/>
              <a:ext cx="1667510" cy="470709"/>
            </a:xfrm>
            <a:prstGeom prst="rect">
              <a:avLst/>
            </a:prstGeom>
          </p:spPr>
        </p:pic>
      </p:grpSp>
    </p:spTree>
    <p:extLst>
      <p:ext uri="{BB962C8B-B14F-4D97-AF65-F5344CB8AC3E}">
        <p14:creationId xmlns:p14="http://schemas.microsoft.com/office/powerpoint/2010/main" val="23736783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ez log">
    <p:spTree>
      <p:nvGrpSpPr>
        <p:cNvPr id="1" name=""/>
        <p:cNvGrpSpPr/>
        <p:nvPr/>
      </p:nvGrpSpPr>
      <p:grpSpPr>
        <a:xfrm>
          <a:off x="0" y="0"/>
          <a:ext cx="0" cy="0"/>
          <a:chOff x="0" y="0"/>
          <a:chExt cx="0" cy="0"/>
        </a:xfrm>
      </p:grpSpPr>
      <p:sp>
        <p:nvSpPr>
          <p:cNvPr id="3" name="Zástupný symbol pro obsah 5"/>
          <p:cNvSpPr>
            <a:spLocks noGrp="1"/>
          </p:cNvSpPr>
          <p:nvPr>
            <p:ph idx="1"/>
          </p:nvPr>
        </p:nvSpPr>
        <p:spPr>
          <a:xfrm>
            <a:off x="6383256" y="2601798"/>
            <a:ext cx="10960569" cy="6986730"/>
          </a:xfrm>
        </p:spPr>
        <p:txBody>
          <a:bodyPr/>
          <a:lstStyle/>
          <a:p>
            <a:pPr lvl="0"/>
            <a:r>
              <a:rPr lang="cs-CZ"/>
              <a:t>Upravte styly předlohy textu.</a:t>
            </a:r>
          </a:p>
        </p:txBody>
      </p:sp>
      <p:sp>
        <p:nvSpPr>
          <p:cNvPr id="4" name="Obdélník 3">
            <a:extLst>
              <a:ext uri="{FF2B5EF4-FFF2-40B4-BE49-F238E27FC236}">
                <a16:creationId xmlns:a16="http://schemas.microsoft.com/office/drawing/2014/main" id="{2563FDE9-62D9-5EE3-22BA-21784139564F}"/>
              </a:ext>
            </a:extLst>
          </p:cNvPr>
          <p:cNvSpPr/>
          <p:nvPr userDrawn="1"/>
        </p:nvSpPr>
        <p:spPr>
          <a:xfrm>
            <a:off x="-1" y="0"/>
            <a:ext cx="5381726"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Zástupný text 17">
            <a:extLst>
              <a:ext uri="{FF2B5EF4-FFF2-40B4-BE49-F238E27FC236}">
                <a16:creationId xmlns:a16="http://schemas.microsoft.com/office/drawing/2014/main" id="{12D2A09A-CC90-05D3-1013-5EA92A6A8D35}"/>
              </a:ext>
            </a:extLst>
          </p:cNvPr>
          <p:cNvSpPr>
            <a:spLocks noGrp="1"/>
          </p:cNvSpPr>
          <p:nvPr>
            <p:ph type="body" sz="quarter" idx="11" hasCustomPrompt="1"/>
          </p:nvPr>
        </p:nvSpPr>
        <p:spPr>
          <a:xfrm>
            <a:off x="6383257" y="923666"/>
            <a:ext cx="11061002" cy="1109273"/>
          </a:xfrm>
        </p:spPr>
        <p:txBody>
          <a:bodyPr>
            <a:normAutofit/>
          </a:bodyPr>
          <a:lstStyle>
            <a:lvl1pPr marL="0" indent="0">
              <a:buNone/>
              <a:defRPr sz="5400" b="1">
                <a:solidFill>
                  <a:srgbClr val="0E502E"/>
                </a:solidFill>
              </a:defRPr>
            </a:lvl1pPr>
          </a:lstStyle>
          <a:p>
            <a:pPr lvl="0"/>
            <a:r>
              <a:rPr lang="en-US" dirty="0" err="1"/>
              <a:t>Nadpis</a:t>
            </a:r>
            <a:endParaRPr lang="en-US" dirty="0"/>
          </a:p>
        </p:txBody>
      </p:sp>
      <p:sp>
        <p:nvSpPr>
          <p:cNvPr id="9" name="Zástupný text 4">
            <a:extLst>
              <a:ext uri="{FF2B5EF4-FFF2-40B4-BE49-F238E27FC236}">
                <a16:creationId xmlns:a16="http://schemas.microsoft.com/office/drawing/2014/main" id="{5A957241-9072-DAA8-721E-CBEDC3D83DC9}"/>
              </a:ext>
            </a:extLst>
          </p:cNvPr>
          <p:cNvSpPr>
            <a:spLocks noGrp="1"/>
          </p:cNvSpPr>
          <p:nvPr>
            <p:ph type="body" sz="quarter" idx="10" hasCustomPrompt="1"/>
          </p:nvPr>
        </p:nvSpPr>
        <p:spPr>
          <a:xfrm>
            <a:off x="389384" y="923666"/>
            <a:ext cx="4602956" cy="2969418"/>
          </a:xfrm>
        </p:spPr>
        <p:txBody>
          <a:bodyPr>
            <a:normAutofit/>
          </a:bodyPr>
          <a:lstStyle>
            <a:lvl1pPr marL="0" indent="0">
              <a:buNone/>
              <a:defRPr sz="5400" b="1">
                <a:solidFill>
                  <a:schemeClr val="bg1"/>
                </a:solidFill>
              </a:defRPr>
            </a:lvl1pPr>
          </a:lstStyle>
          <a:p>
            <a:pPr lvl="0"/>
            <a:r>
              <a:rPr lang="en-US" dirty="0" err="1"/>
              <a:t>Nadpis</a:t>
            </a:r>
            <a:endParaRPr lang="en-US" dirty="0"/>
          </a:p>
        </p:txBody>
      </p:sp>
    </p:spTree>
    <p:extLst>
      <p:ext uri="{BB962C8B-B14F-4D97-AF65-F5344CB8AC3E}">
        <p14:creationId xmlns:p14="http://schemas.microsoft.com/office/powerpoint/2010/main" val="16437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18288000" cy="10286998"/>
          </a:xfrm>
          <a:prstGeom prst="rect">
            <a:avLst/>
          </a:prstGeom>
        </p:spPr>
      </p:pic>
      <p:pic>
        <p:nvPicPr>
          <p:cNvPr id="17" name="bg object 17"/>
          <p:cNvPicPr/>
          <p:nvPr/>
        </p:nvPicPr>
        <p:blipFill>
          <a:blip r:embed="rId3" cstate="print"/>
          <a:stretch>
            <a:fillRect/>
          </a:stretch>
        </p:blipFill>
        <p:spPr>
          <a:xfrm>
            <a:off x="15803881" y="471653"/>
            <a:ext cx="1862606" cy="701826"/>
          </a:xfrm>
          <a:prstGeom prst="rect">
            <a:avLst/>
          </a:prstGeom>
        </p:spPr>
      </p:pic>
      <p:sp>
        <p:nvSpPr>
          <p:cNvPr id="18" name="bg object 18"/>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sp>
        <p:nvSpPr>
          <p:cNvPr id="2" name="Holder 2"/>
          <p:cNvSpPr>
            <a:spLocks noGrp="1"/>
          </p:cNvSpPr>
          <p:nvPr>
            <p:ph type="title"/>
          </p:nvPr>
        </p:nvSpPr>
        <p:spPr>
          <a:xfrm>
            <a:off x="3683508" y="474978"/>
            <a:ext cx="11096496" cy="615553"/>
          </a:xfrm>
        </p:spPr>
        <p:txBody>
          <a:bodyPr lIns="0" tIns="0" rIns="0" bIns="0"/>
          <a:lstStyle>
            <a:lvl1pPr>
              <a:defRPr sz="4000" b="0" i="0">
                <a:solidFill>
                  <a:srgbClr val="C00000"/>
                </a:solidFill>
                <a:latin typeface="Tahoma"/>
                <a:cs typeface="Tahoma"/>
              </a:defRPr>
            </a:lvl1pPr>
          </a:lstStyle>
          <a:p>
            <a:endParaRPr/>
          </a:p>
        </p:txBody>
      </p:sp>
      <p:sp>
        <p:nvSpPr>
          <p:cNvPr id="3" name="Holder 3"/>
          <p:cNvSpPr>
            <a:spLocks noGrp="1"/>
          </p:cNvSpPr>
          <p:nvPr>
            <p:ph type="body" idx="1"/>
          </p:nvPr>
        </p:nvSpPr>
        <p:spPr>
          <a:xfrm>
            <a:off x="824383" y="2634994"/>
            <a:ext cx="7697470" cy="430887"/>
          </a:xfrm>
        </p:spPr>
        <p:txBody>
          <a:bodyPr lIns="0" tIns="0" rIns="0" bIns="0"/>
          <a:lstStyle>
            <a:lvl1pPr>
              <a:defRPr sz="2800" b="0" i="0">
                <a:solidFill>
                  <a:srgbClr val="C0000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4590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83508" y="474978"/>
            <a:ext cx="11096496" cy="615553"/>
          </a:xfrm>
        </p:spPr>
        <p:txBody>
          <a:bodyPr lIns="0" tIns="0" rIns="0" bIns="0"/>
          <a:lstStyle>
            <a:lvl1pPr>
              <a:defRPr sz="4000" b="0" i="0">
                <a:solidFill>
                  <a:srgbClr val="C00000"/>
                </a:solidFill>
                <a:latin typeface="Tahoma"/>
                <a:cs typeface="Tahoma"/>
              </a:defRPr>
            </a:lvl1pPr>
          </a:lstStyle>
          <a:p>
            <a:endParaRPr/>
          </a:p>
        </p:txBody>
      </p:sp>
      <p:sp>
        <p:nvSpPr>
          <p:cNvPr id="3" name="Holder 3"/>
          <p:cNvSpPr>
            <a:spLocks noGrp="1"/>
          </p:cNvSpPr>
          <p:nvPr>
            <p:ph sz="half" idx="2"/>
          </p:nvPr>
        </p:nvSpPr>
        <p:spPr>
          <a:xfrm>
            <a:off x="914400" y="2366010"/>
            <a:ext cx="795528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6060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803880" y="471652"/>
            <a:ext cx="1845280" cy="658504"/>
          </a:xfrm>
          <a:prstGeom prst="rect">
            <a:avLst/>
          </a:prstGeom>
        </p:spPr>
      </p:pic>
      <p:sp>
        <p:nvSpPr>
          <p:cNvPr id="17" name="bg object 17"/>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pic>
        <p:nvPicPr>
          <p:cNvPr id="18" name="bg object 18"/>
          <p:cNvPicPr/>
          <p:nvPr/>
        </p:nvPicPr>
        <p:blipFill>
          <a:blip r:embed="rId3" cstate="print"/>
          <a:stretch>
            <a:fillRect/>
          </a:stretch>
        </p:blipFill>
        <p:spPr>
          <a:xfrm>
            <a:off x="664846" y="396347"/>
            <a:ext cx="2099960" cy="832730"/>
          </a:xfrm>
          <a:prstGeom prst="rect">
            <a:avLst/>
          </a:prstGeom>
        </p:spPr>
      </p:pic>
      <p:sp>
        <p:nvSpPr>
          <p:cNvPr id="2" name="Holder 2"/>
          <p:cNvSpPr>
            <a:spLocks noGrp="1"/>
          </p:cNvSpPr>
          <p:nvPr>
            <p:ph type="title"/>
          </p:nvPr>
        </p:nvSpPr>
        <p:spPr>
          <a:xfrm>
            <a:off x="3683508" y="474978"/>
            <a:ext cx="11096496" cy="615553"/>
          </a:xfrm>
        </p:spPr>
        <p:txBody>
          <a:bodyPr lIns="0" tIns="0" rIns="0" bIns="0"/>
          <a:lstStyle>
            <a:lvl1pPr>
              <a:defRPr sz="4000" b="0" i="0">
                <a:solidFill>
                  <a:srgbClr val="C0000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5800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18288000" cy="10286998"/>
          </a:xfrm>
          <a:prstGeom prst="rect">
            <a:avLst/>
          </a:prstGeom>
        </p:spPr>
      </p:pic>
      <p:pic>
        <p:nvPicPr>
          <p:cNvPr id="17" name="bg object 17"/>
          <p:cNvPicPr/>
          <p:nvPr/>
        </p:nvPicPr>
        <p:blipFill>
          <a:blip r:embed="rId3" cstate="print"/>
          <a:stretch>
            <a:fillRect/>
          </a:stretch>
        </p:blipFill>
        <p:spPr>
          <a:xfrm>
            <a:off x="15803881" y="471653"/>
            <a:ext cx="1862606" cy="701826"/>
          </a:xfrm>
          <a:prstGeom prst="rect">
            <a:avLst/>
          </a:prstGeom>
        </p:spPr>
      </p:pic>
      <p:sp>
        <p:nvSpPr>
          <p:cNvPr id="18" name="bg object 18"/>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pic>
        <p:nvPicPr>
          <p:cNvPr id="19" name="bg object 19"/>
          <p:cNvPicPr/>
          <p:nvPr/>
        </p:nvPicPr>
        <p:blipFill>
          <a:blip r:embed="rId4" cstate="print"/>
          <a:stretch>
            <a:fillRect/>
          </a:stretch>
        </p:blipFill>
        <p:spPr>
          <a:xfrm>
            <a:off x="8368539" y="1"/>
            <a:ext cx="9919462" cy="1028699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0559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9775-C805-67EF-8416-3BD600036458}"/>
              </a:ext>
            </a:extLst>
          </p:cNvPr>
          <p:cNvSpPr>
            <a:spLocks noGrp="1"/>
          </p:cNvSpPr>
          <p:nvPr>
            <p:ph type="ctrTitle" hasCustomPrompt="1"/>
          </p:nvPr>
        </p:nvSpPr>
        <p:spPr>
          <a:xfrm>
            <a:off x="2286000" y="3400424"/>
            <a:ext cx="13716000" cy="1864520"/>
          </a:xfrm>
        </p:spPr>
        <p:txBody>
          <a:bodyPr anchor="b">
            <a:normAutofit/>
          </a:bodyPr>
          <a:lstStyle>
            <a:lvl1pPr algn="ctr">
              <a:defRPr sz="6000"/>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sz="9000" spc="161" dirty="0">
                <a:solidFill>
                  <a:srgbClr val="2ACD57"/>
                </a:solidFill>
                <a:latin typeface="Open Sans Bold"/>
              </a:rPr>
              <a:t>TITLE TO BE INSERTED</a:t>
            </a:r>
            <a:endParaRPr lang="nl-NL" dirty="0"/>
          </a:p>
        </p:txBody>
      </p:sp>
      <p:sp>
        <p:nvSpPr>
          <p:cNvPr id="3" name="Subtitle 2">
            <a:extLst>
              <a:ext uri="{FF2B5EF4-FFF2-40B4-BE49-F238E27FC236}">
                <a16:creationId xmlns:a16="http://schemas.microsoft.com/office/drawing/2014/main" id="{0E218CC1-F7B8-C56B-2708-9307F6CC69C6}"/>
              </a:ext>
            </a:extLst>
          </p:cNvPr>
          <p:cNvSpPr>
            <a:spLocks noGrp="1"/>
          </p:cNvSpPr>
          <p:nvPr>
            <p:ph type="subTitle" idx="1" hasCustomPrompt="1"/>
          </p:nvPr>
        </p:nvSpPr>
        <p:spPr>
          <a:xfrm>
            <a:off x="2286000" y="5403057"/>
            <a:ext cx="13716000" cy="2483643"/>
          </a:xfrm>
        </p:spPr>
        <p:txBody>
          <a:bodyPr/>
          <a:lstStyle>
            <a:lvl1pPr marL="0" indent="0" algn="ctr">
              <a:buNone/>
              <a:defRPr sz="3600">
                <a:latin typeface="Open Sans" panose="020B0606030504020204" pitchFamily="34" charset="0"/>
                <a:ea typeface="Open Sans" panose="020B0606030504020204" pitchFamily="34" charset="0"/>
                <a:cs typeface="Open Sans" panose="020B0606030504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3600" spc="68" dirty="0">
                <a:solidFill>
                  <a:srgbClr val="6B6363"/>
                </a:solidFill>
                <a:latin typeface="Open Sans Bold"/>
              </a:rPr>
              <a:t>Subtitle to be inserted</a:t>
            </a:r>
          </a:p>
          <a:p>
            <a:endParaRPr lang="nl-NL" dirty="0"/>
          </a:p>
        </p:txBody>
      </p:sp>
      <p:sp>
        <p:nvSpPr>
          <p:cNvPr id="4" name="Date Placeholder 3">
            <a:extLst>
              <a:ext uri="{FF2B5EF4-FFF2-40B4-BE49-F238E27FC236}">
                <a16:creationId xmlns:a16="http://schemas.microsoft.com/office/drawing/2014/main" id="{A3CB63F8-1EF6-2DE8-84A2-65B93CFCC889}"/>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C59A5708-E3BA-C9B5-1C01-C82D9696E17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64CDD04-5FFB-A50C-272C-0EA7AC9CE54C}"/>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7" name="Picture 9">
            <a:extLst>
              <a:ext uri="{FF2B5EF4-FFF2-40B4-BE49-F238E27FC236}">
                <a16:creationId xmlns:a16="http://schemas.microsoft.com/office/drawing/2014/main" id="{F6327DCB-8D9B-AC42-A16E-18B1EDD0DC90}"/>
              </a:ext>
            </a:extLst>
          </p:cNvPr>
          <p:cNvPicPr>
            <a:picLocks noChangeAspect="1"/>
          </p:cNvPicPr>
          <p:nvPr userDrawn="1"/>
        </p:nvPicPr>
        <p:blipFill rotWithShape="1">
          <a:blip r:embed="rId2"/>
          <a:srcRect l="11199" t="34381" r="18664" b="31305"/>
          <a:stretch/>
        </p:blipFill>
        <p:spPr>
          <a:xfrm>
            <a:off x="238366" y="108427"/>
            <a:ext cx="4692191" cy="2295614"/>
          </a:xfrm>
          <a:prstGeom prst="rect">
            <a:avLst/>
          </a:prstGeom>
        </p:spPr>
      </p:pic>
      <p:pic>
        <p:nvPicPr>
          <p:cNvPr id="8" name="Picture 8">
            <a:extLst>
              <a:ext uri="{FF2B5EF4-FFF2-40B4-BE49-F238E27FC236}">
                <a16:creationId xmlns:a16="http://schemas.microsoft.com/office/drawing/2014/main" id="{4AC7A7FA-572D-3615-E183-4FFF32AE364C}"/>
              </a:ext>
            </a:extLst>
          </p:cNvPr>
          <p:cNvPicPr>
            <a:picLocks noChangeAspect="1"/>
          </p:cNvPicPr>
          <p:nvPr userDrawn="1"/>
        </p:nvPicPr>
        <p:blipFill>
          <a:blip r:embed="rId3"/>
          <a:srcRect/>
          <a:stretch>
            <a:fillRect/>
          </a:stretch>
        </p:blipFill>
        <p:spPr>
          <a:xfrm>
            <a:off x="14973301" y="348674"/>
            <a:ext cx="2288393" cy="1649501"/>
          </a:xfrm>
          <a:prstGeom prst="rect">
            <a:avLst/>
          </a:prstGeom>
        </p:spPr>
      </p:pic>
      <p:sp>
        <p:nvSpPr>
          <p:cNvPr id="9" name="TextBox 13">
            <a:extLst>
              <a:ext uri="{FF2B5EF4-FFF2-40B4-BE49-F238E27FC236}">
                <a16:creationId xmlns:a16="http://schemas.microsoft.com/office/drawing/2014/main" id="{D887922C-F16E-AA5F-B4D5-FAEB1FA3D720}"/>
              </a:ext>
            </a:extLst>
          </p:cNvPr>
          <p:cNvSpPr txBox="1"/>
          <p:nvPr userDrawn="1"/>
        </p:nvSpPr>
        <p:spPr>
          <a:xfrm>
            <a:off x="14091144" y="2056379"/>
            <a:ext cx="4419360" cy="378693"/>
          </a:xfrm>
          <a:prstGeom prst="rect">
            <a:avLst/>
          </a:prstGeom>
        </p:spPr>
        <p:txBody>
          <a:bodyPr wrap="square" lIns="0" tIns="0" rIns="0" bIns="0" rtlCol="0" anchor="t">
            <a:spAutoFit/>
          </a:bodyPr>
          <a:lstStyle/>
          <a:p>
            <a:pPr algn="just">
              <a:lnSpc>
                <a:spcPts val="3299"/>
              </a:lnSpc>
            </a:pPr>
            <a:r>
              <a:rPr lang="en-US" sz="21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
        <p:nvSpPr>
          <p:cNvPr id="10" name="AutoShape 2">
            <a:extLst>
              <a:ext uri="{FF2B5EF4-FFF2-40B4-BE49-F238E27FC236}">
                <a16:creationId xmlns:a16="http://schemas.microsoft.com/office/drawing/2014/main" id="{7B4A35FD-1CC4-828D-D0F7-5ABA4874F3C4}"/>
              </a:ext>
            </a:extLst>
          </p:cNvPr>
          <p:cNvSpPr/>
          <p:nvPr userDrawn="1"/>
        </p:nvSpPr>
        <p:spPr>
          <a:xfrm flipH="1">
            <a:off x="2" y="9154694"/>
            <a:ext cx="18287999" cy="1170"/>
          </a:xfrm>
          <a:prstGeom prst="line">
            <a:avLst/>
          </a:prstGeom>
          <a:ln w="9525" cap="rnd">
            <a:solidFill>
              <a:srgbClr val="6B6363"/>
            </a:solidFill>
            <a:prstDash val="solid"/>
            <a:headEnd type="none" w="sm" len="sm"/>
            <a:tailEnd type="none" w="sm" len="sm"/>
          </a:ln>
        </p:spPr>
      </p:sp>
      <p:grpSp>
        <p:nvGrpSpPr>
          <p:cNvPr id="16" name="Group 15">
            <a:extLst>
              <a:ext uri="{FF2B5EF4-FFF2-40B4-BE49-F238E27FC236}">
                <a16:creationId xmlns:a16="http://schemas.microsoft.com/office/drawing/2014/main" id="{4E3884C0-B5C2-5F08-1AC8-3671550036ED}"/>
              </a:ext>
            </a:extLst>
          </p:cNvPr>
          <p:cNvGrpSpPr/>
          <p:nvPr userDrawn="1"/>
        </p:nvGrpSpPr>
        <p:grpSpPr>
          <a:xfrm>
            <a:off x="14230560" y="5851202"/>
            <a:ext cx="3773871" cy="3303492"/>
            <a:chOff x="11457732" y="3138380"/>
            <a:chExt cx="3352394" cy="2934546"/>
          </a:xfrm>
        </p:grpSpPr>
        <p:pic>
          <p:nvPicPr>
            <p:cNvPr id="11" name="Picture 3">
              <a:extLst>
                <a:ext uri="{FF2B5EF4-FFF2-40B4-BE49-F238E27FC236}">
                  <a16:creationId xmlns:a16="http://schemas.microsoft.com/office/drawing/2014/main" id="{4C379141-82E6-5E2B-6495-B86004D473C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690752" y="4643453"/>
              <a:ext cx="1119374" cy="1428433"/>
            </a:xfrm>
            <a:prstGeom prst="rect">
              <a:avLst/>
            </a:prstGeom>
          </p:spPr>
        </p:pic>
        <p:pic>
          <p:nvPicPr>
            <p:cNvPr id="12" name="Picture 4">
              <a:extLst>
                <a:ext uri="{FF2B5EF4-FFF2-40B4-BE49-F238E27FC236}">
                  <a16:creationId xmlns:a16="http://schemas.microsoft.com/office/drawing/2014/main" id="{F0325D0A-16CB-B12F-FE03-F785165021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393236" y="3138380"/>
              <a:ext cx="1297515" cy="1358654"/>
            </a:xfrm>
            <a:prstGeom prst="rect">
              <a:avLst/>
            </a:prstGeom>
          </p:spPr>
        </p:pic>
        <p:grpSp>
          <p:nvGrpSpPr>
            <p:cNvPr id="13" name="Group 5">
              <a:extLst>
                <a:ext uri="{FF2B5EF4-FFF2-40B4-BE49-F238E27FC236}">
                  <a16:creationId xmlns:a16="http://schemas.microsoft.com/office/drawing/2014/main" id="{EC169A5C-315B-7E27-DFBA-4965F03BDA64}"/>
                </a:ext>
              </a:extLst>
            </p:cNvPr>
            <p:cNvGrpSpPr/>
            <p:nvPr userDrawn="1"/>
          </p:nvGrpSpPr>
          <p:grpSpPr>
            <a:xfrm flipH="1">
              <a:off x="12509578" y="4644491"/>
              <a:ext cx="1181176" cy="1428434"/>
              <a:chOff x="-412542" y="-40749"/>
              <a:chExt cx="2123005" cy="1878678"/>
            </a:xfrm>
          </p:grpSpPr>
          <p:sp>
            <p:nvSpPr>
              <p:cNvPr id="14" name="Freeform 6">
                <a:extLst>
                  <a:ext uri="{FF2B5EF4-FFF2-40B4-BE49-F238E27FC236}">
                    <a16:creationId xmlns:a16="http://schemas.microsoft.com/office/drawing/2014/main" id="{49DD613F-73C9-5379-3BEB-CBC5FC63D026}"/>
                  </a:ext>
                </a:extLst>
              </p:cNvPr>
              <p:cNvSpPr/>
              <p:nvPr/>
            </p:nvSpPr>
            <p:spPr>
              <a:xfrm>
                <a:off x="-412542" y="-40749"/>
                <a:ext cx="2123005" cy="1878678"/>
              </a:xfrm>
              <a:custGeom>
                <a:avLst/>
                <a:gdLst/>
                <a:ahLst/>
                <a:cxnLst/>
                <a:rect l="l" t="t" r="r" b="b"/>
                <a:pathLst>
                  <a:path w="1913890" h="1913890">
                    <a:moveTo>
                      <a:pt x="0" y="0"/>
                    </a:moveTo>
                    <a:lnTo>
                      <a:pt x="1913890" y="0"/>
                    </a:lnTo>
                    <a:lnTo>
                      <a:pt x="1913890" y="1913890"/>
                    </a:lnTo>
                    <a:lnTo>
                      <a:pt x="0" y="1913890"/>
                    </a:lnTo>
                    <a:close/>
                  </a:path>
                </a:pathLst>
              </a:custGeom>
              <a:solidFill>
                <a:srgbClr val="C9E265"/>
              </a:solidFill>
            </p:spPr>
          </p:sp>
        </p:grpSp>
        <p:pic>
          <p:nvPicPr>
            <p:cNvPr id="15" name="Picture 7">
              <a:extLst>
                <a:ext uri="{FF2B5EF4-FFF2-40B4-BE49-F238E27FC236}">
                  <a16:creationId xmlns:a16="http://schemas.microsoft.com/office/drawing/2014/main" id="{D8EA0C3C-609C-2D35-2AB0-DB6979767D9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457732" y="4644492"/>
              <a:ext cx="1051848" cy="1428434"/>
            </a:xfrm>
            <a:prstGeom prst="rect">
              <a:avLst/>
            </a:prstGeom>
          </p:spPr>
        </p:pic>
      </p:grpSp>
    </p:spTree>
    <p:extLst>
      <p:ext uri="{BB962C8B-B14F-4D97-AF65-F5344CB8AC3E}">
        <p14:creationId xmlns:p14="http://schemas.microsoft.com/office/powerpoint/2010/main" val="44349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2ACD57"/>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6AB85CE-5724-A1D4-20E9-EBF57D065D6F}"/>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6" name="Footer Placeholder 5">
            <a:extLst>
              <a:ext uri="{FF2B5EF4-FFF2-40B4-BE49-F238E27FC236}">
                <a16:creationId xmlns:a16="http://schemas.microsoft.com/office/drawing/2014/main" id="{9E9A1459-628C-18A0-4259-361D88D1FB4B}"/>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8687052-B8E7-EBD4-47D0-7C3A82D3A178}"/>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8" name="Picture 29">
            <a:extLst>
              <a:ext uri="{FF2B5EF4-FFF2-40B4-BE49-F238E27FC236}">
                <a16:creationId xmlns:a16="http://schemas.microsoft.com/office/drawing/2014/main" id="{8B61CA5F-97BD-C46E-7DCF-2D76404CBFB7}"/>
              </a:ext>
            </a:extLst>
          </p:cNvPr>
          <p:cNvPicPr>
            <a:picLocks noChangeAspect="1"/>
          </p:cNvPicPr>
          <p:nvPr userDrawn="1"/>
        </p:nvPicPr>
        <p:blipFill>
          <a:blip r:embed="rId2"/>
          <a:srcRect/>
          <a:stretch>
            <a:fillRect/>
          </a:stretch>
        </p:blipFill>
        <p:spPr>
          <a:xfrm>
            <a:off x="14558210" y="7054256"/>
            <a:ext cx="2426745" cy="1749227"/>
          </a:xfrm>
          <a:prstGeom prst="rect">
            <a:avLst/>
          </a:prstGeom>
        </p:spPr>
      </p:pic>
      <p:sp>
        <p:nvSpPr>
          <p:cNvPr id="9" name="TextBox 30">
            <a:extLst>
              <a:ext uri="{FF2B5EF4-FFF2-40B4-BE49-F238E27FC236}">
                <a16:creationId xmlns:a16="http://schemas.microsoft.com/office/drawing/2014/main" id="{A9CF47E3-002A-83AB-322C-81131F54725F}"/>
              </a:ext>
            </a:extLst>
          </p:cNvPr>
          <p:cNvSpPr txBox="1"/>
          <p:nvPr userDrawn="1"/>
        </p:nvSpPr>
        <p:spPr>
          <a:xfrm>
            <a:off x="1257301" y="8887995"/>
            <a:ext cx="15727655" cy="1643399"/>
          </a:xfrm>
          <a:prstGeom prst="rect">
            <a:avLst/>
          </a:prstGeom>
        </p:spPr>
        <p:txBody>
          <a:bodyPr wrap="square" lIns="0" tIns="0" rIns="0" bIns="0" rtlCol="0" anchor="t">
            <a:spAutoFit/>
          </a:bodyPr>
          <a:lstStyle/>
          <a:p>
            <a:pPr algn="just"/>
            <a:r>
              <a:rPr lang="en-US" sz="2100" i="1" dirty="0">
                <a:solidFill>
                  <a:srgbClr val="FFFFFF"/>
                </a:solidFill>
                <a:latin typeface="Arial"/>
                <a:ea typeface="+mn-lt"/>
                <a:cs typeface="+mn-lt"/>
              </a:rPr>
              <a:t>This project has received funding from the European Union’s </a:t>
            </a:r>
            <a:r>
              <a:rPr lang="en-US" sz="2100" i="1" dirty="0" err="1">
                <a:solidFill>
                  <a:srgbClr val="FFFFFF"/>
                </a:solidFill>
                <a:latin typeface="Arial"/>
                <a:ea typeface="+mn-lt"/>
                <a:cs typeface="+mn-lt"/>
              </a:rPr>
              <a:t>Programme</a:t>
            </a:r>
            <a:r>
              <a:rPr lang="en-US" sz="2100" i="1" dirty="0">
                <a:solidFill>
                  <a:srgbClr val="FFFFFF"/>
                </a:solidFill>
                <a:latin typeface="Arial"/>
                <a:ea typeface="+mn-lt"/>
                <a:cs typeface="+mn-lt"/>
              </a:rPr>
              <a:t> for Environment and Climate Action (LIFE) MGA — Multi &amp; Mono, under grant agreement No. 101076316.</a:t>
            </a:r>
            <a:r>
              <a:rPr lang="en-US" sz="2100" i="0" dirty="0">
                <a:solidFill>
                  <a:srgbClr val="FFFFFF"/>
                </a:solidFill>
                <a:latin typeface="Arial"/>
                <a:ea typeface="+mn-ea"/>
                <a:cs typeface="Arial"/>
              </a:rPr>
              <a:t> </a:t>
            </a:r>
            <a:r>
              <a:rPr lang="en-US" sz="2100" i="1" dirty="0">
                <a:solidFill>
                  <a:srgbClr val="FFFFFF"/>
                </a:solidFill>
                <a:latin typeface="Arial"/>
                <a:ea typeface="+mn-lt"/>
                <a:cs typeface="+mn-lt"/>
              </a:rPr>
              <a:t>Views and opinions expressed are however those of the author(s) only and do not necessarily reflect those of the European Union or CINEA. Neither the European Union nor the granting authority can be held responsible for them.</a:t>
            </a:r>
          </a:p>
          <a:p>
            <a:pPr algn="just">
              <a:lnSpc>
                <a:spcPts val="3149"/>
              </a:lnSpc>
            </a:pPr>
            <a:endParaRPr lang="en-US" sz="1800" dirty="0">
              <a:solidFill>
                <a:srgbClr val="193E97"/>
              </a:solidFill>
              <a:latin typeface="Arial"/>
              <a:ea typeface="Open Sans"/>
              <a:cs typeface="Open Sans"/>
            </a:endParaRPr>
          </a:p>
        </p:txBody>
      </p:sp>
      <p:grpSp>
        <p:nvGrpSpPr>
          <p:cNvPr id="15" name="Group 14">
            <a:extLst>
              <a:ext uri="{FF2B5EF4-FFF2-40B4-BE49-F238E27FC236}">
                <a16:creationId xmlns:a16="http://schemas.microsoft.com/office/drawing/2014/main" id="{27D5F144-EDD5-72B2-B072-2A967B8D650D}"/>
              </a:ext>
            </a:extLst>
          </p:cNvPr>
          <p:cNvGrpSpPr/>
          <p:nvPr userDrawn="1"/>
        </p:nvGrpSpPr>
        <p:grpSpPr>
          <a:xfrm>
            <a:off x="1303046" y="5466380"/>
            <a:ext cx="3773871" cy="3303492"/>
            <a:chOff x="11457732" y="3138380"/>
            <a:chExt cx="3352394" cy="2934546"/>
          </a:xfrm>
        </p:grpSpPr>
        <p:pic>
          <p:nvPicPr>
            <p:cNvPr id="16" name="Picture 3">
              <a:extLst>
                <a:ext uri="{FF2B5EF4-FFF2-40B4-BE49-F238E27FC236}">
                  <a16:creationId xmlns:a16="http://schemas.microsoft.com/office/drawing/2014/main" id="{88A691C2-A9A3-C7FC-51D4-E7704C6A74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690752" y="4643453"/>
              <a:ext cx="1119374" cy="1428433"/>
            </a:xfrm>
            <a:prstGeom prst="rect">
              <a:avLst/>
            </a:prstGeom>
          </p:spPr>
        </p:pic>
        <p:pic>
          <p:nvPicPr>
            <p:cNvPr id="17" name="Picture 4">
              <a:extLst>
                <a:ext uri="{FF2B5EF4-FFF2-40B4-BE49-F238E27FC236}">
                  <a16:creationId xmlns:a16="http://schemas.microsoft.com/office/drawing/2014/main" id="{45A94A61-C08F-5934-EB74-282A99D6295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393236" y="3138380"/>
              <a:ext cx="1297515" cy="1358654"/>
            </a:xfrm>
            <a:prstGeom prst="rect">
              <a:avLst/>
            </a:prstGeom>
          </p:spPr>
        </p:pic>
        <p:grpSp>
          <p:nvGrpSpPr>
            <p:cNvPr id="18" name="Group 5">
              <a:extLst>
                <a:ext uri="{FF2B5EF4-FFF2-40B4-BE49-F238E27FC236}">
                  <a16:creationId xmlns:a16="http://schemas.microsoft.com/office/drawing/2014/main" id="{6E113944-C81F-56D9-AE1B-CE4998150968}"/>
                </a:ext>
              </a:extLst>
            </p:cNvPr>
            <p:cNvGrpSpPr/>
            <p:nvPr userDrawn="1"/>
          </p:nvGrpSpPr>
          <p:grpSpPr>
            <a:xfrm flipH="1">
              <a:off x="12509578" y="4644491"/>
              <a:ext cx="1181176" cy="1428434"/>
              <a:chOff x="-412542" y="-40749"/>
              <a:chExt cx="2123005" cy="1878678"/>
            </a:xfrm>
          </p:grpSpPr>
          <p:sp>
            <p:nvSpPr>
              <p:cNvPr id="20" name="Freeform 6">
                <a:extLst>
                  <a:ext uri="{FF2B5EF4-FFF2-40B4-BE49-F238E27FC236}">
                    <a16:creationId xmlns:a16="http://schemas.microsoft.com/office/drawing/2014/main" id="{8C20AE1C-A31F-80EE-2F9C-B87AD2912B10}"/>
                  </a:ext>
                </a:extLst>
              </p:cNvPr>
              <p:cNvSpPr/>
              <p:nvPr/>
            </p:nvSpPr>
            <p:spPr>
              <a:xfrm>
                <a:off x="-412542" y="-40749"/>
                <a:ext cx="2123005" cy="1878678"/>
              </a:xfrm>
              <a:custGeom>
                <a:avLst/>
                <a:gdLst/>
                <a:ahLst/>
                <a:cxnLst/>
                <a:rect l="l" t="t" r="r" b="b"/>
                <a:pathLst>
                  <a:path w="1913890" h="1913890">
                    <a:moveTo>
                      <a:pt x="0" y="0"/>
                    </a:moveTo>
                    <a:lnTo>
                      <a:pt x="1913890" y="0"/>
                    </a:lnTo>
                    <a:lnTo>
                      <a:pt x="1913890" y="1913890"/>
                    </a:lnTo>
                    <a:lnTo>
                      <a:pt x="0" y="1913890"/>
                    </a:lnTo>
                    <a:close/>
                  </a:path>
                </a:pathLst>
              </a:custGeom>
              <a:solidFill>
                <a:srgbClr val="C9E265"/>
              </a:solidFill>
            </p:spPr>
          </p:sp>
        </p:grpSp>
        <p:pic>
          <p:nvPicPr>
            <p:cNvPr id="19" name="Picture 7">
              <a:extLst>
                <a:ext uri="{FF2B5EF4-FFF2-40B4-BE49-F238E27FC236}">
                  <a16:creationId xmlns:a16="http://schemas.microsoft.com/office/drawing/2014/main" id="{69D39BCF-D56E-6C39-B93F-14B2B2AD4E0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457732" y="4644492"/>
              <a:ext cx="1051848" cy="1428434"/>
            </a:xfrm>
            <a:prstGeom prst="rect">
              <a:avLst/>
            </a:prstGeom>
          </p:spPr>
        </p:pic>
      </p:grpSp>
      <p:sp>
        <p:nvSpPr>
          <p:cNvPr id="21" name="AutoShape 5">
            <a:extLst>
              <a:ext uri="{FF2B5EF4-FFF2-40B4-BE49-F238E27FC236}">
                <a16:creationId xmlns:a16="http://schemas.microsoft.com/office/drawing/2014/main" id="{BB788E0E-A9AD-E6ED-BDC8-D1817960C8C9}"/>
              </a:ext>
            </a:extLst>
          </p:cNvPr>
          <p:cNvSpPr/>
          <p:nvPr userDrawn="1"/>
        </p:nvSpPr>
        <p:spPr>
          <a:xfrm>
            <a:off x="6057901" y="3711744"/>
            <a:ext cx="3272591" cy="0"/>
          </a:xfrm>
          <a:prstGeom prst="line">
            <a:avLst/>
          </a:prstGeom>
          <a:ln w="28575" cap="rnd">
            <a:solidFill>
              <a:srgbClr val="F4F4F4"/>
            </a:solidFill>
            <a:prstDash val="solid"/>
            <a:headEnd type="none" w="sm" len="sm"/>
            <a:tailEnd type="none" w="sm" len="sm"/>
          </a:ln>
        </p:spPr>
      </p:sp>
      <p:sp>
        <p:nvSpPr>
          <p:cNvPr id="47" name="AutoShape 5">
            <a:extLst>
              <a:ext uri="{FF2B5EF4-FFF2-40B4-BE49-F238E27FC236}">
                <a16:creationId xmlns:a16="http://schemas.microsoft.com/office/drawing/2014/main" id="{239CB2C8-6A55-B835-CC24-2C64725349C7}"/>
              </a:ext>
            </a:extLst>
          </p:cNvPr>
          <p:cNvSpPr/>
          <p:nvPr userDrawn="1"/>
        </p:nvSpPr>
        <p:spPr>
          <a:xfrm>
            <a:off x="9841831" y="3705731"/>
            <a:ext cx="3272591" cy="0"/>
          </a:xfrm>
          <a:prstGeom prst="line">
            <a:avLst/>
          </a:prstGeom>
          <a:ln w="28575" cap="rnd">
            <a:solidFill>
              <a:srgbClr val="F4F4F4"/>
            </a:solidFill>
            <a:prstDash val="solid"/>
            <a:headEnd type="none" w="sm" len="sm"/>
            <a:tailEnd type="none" w="sm" len="sm"/>
          </a:ln>
        </p:spPr>
      </p:sp>
      <p:sp>
        <p:nvSpPr>
          <p:cNvPr id="48" name="AutoShape 5">
            <a:extLst>
              <a:ext uri="{FF2B5EF4-FFF2-40B4-BE49-F238E27FC236}">
                <a16:creationId xmlns:a16="http://schemas.microsoft.com/office/drawing/2014/main" id="{45E2FD98-ECCF-B575-C11F-903FD06AD029}"/>
              </a:ext>
            </a:extLst>
          </p:cNvPr>
          <p:cNvSpPr/>
          <p:nvPr userDrawn="1"/>
        </p:nvSpPr>
        <p:spPr>
          <a:xfrm>
            <a:off x="13637794" y="3705731"/>
            <a:ext cx="3272591" cy="0"/>
          </a:xfrm>
          <a:prstGeom prst="line">
            <a:avLst/>
          </a:prstGeom>
          <a:ln w="28575" cap="rnd">
            <a:solidFill>
              <a:srgbClr val="F4F4F4"/>
            </a:solidFill>
            <a:prstDash val="solid"/>
            <a:headEnd type="none" w="sm" len="sm"/>
            <a:tailEnd type="none" w="sm" len="sm"/>
          </a:ln>
        </p:spPr>
      </p:sp>
      <p:sp>
        <p:nvSpPr>
          <p:cNvPr id="49" name="AutoShape 5">
            <a:extLst>
              <a:ext uri="{FF2B5EF4-FFF2-40B4-BE49-F238E27FC236}">
                <a16:creationId xmlns:a16="http://schemas.microsoft.com/office/drawing/2014/main" id="{032668B7-A700-26A7-43E3-54EE90447321}"/>
              </a:ext>
            </a:extLst>
          </p:cNvPr>
          <p:cNvSpPr/>
          <p:nvPr userDrawn="1"/>
        </p:nvSpPr>
        <p:spPr>
          <a:xfrm>
            <a:off x="6057901" y="6033839"/>
            <a:ext cx="3272591" cy="0"/>
          </a:xfrm>
          <a:prstGeom prst="line">
            <a:avLst/>
          </a:prstGeom>
          <a:ln w="28575" cap="rnd">
            <a:solidFill>
              <a:srgbClr val="F4F4F4"/>
            </a:solidFill>
            <a:prstDash val="solid"/>
            <a:headEnd type="none" w="sm" len="sm"/>
            <a:tailEnd type="none" w="sm" len="sm"/>
          </a:ln>
        </p:spPr>
      </p:sp>
      <p:sp>
        <p:nvSpPr>
          <p:cNvPr id="50" name="AutoShape 5">
            <a:extLst>
              <a:ext uri="{FF2B5EF4-FFF2-40B4-BE49-F238E27FC236}">
                <a16:creationId xmlns:a16="http://schemas.microsoft.com/office/drawing/2014/main" id="{0CF7FE3F-1689-DDAC-06EE-0FD20798FFA1}"/>
              </a:ext>
            </a:extLst>
          </p:cNvPr>
          <p:cNvSpPr/>
          <p:nvPr userDrawn="1"/>
        </p:nvSpPr>
        <p:spPr>
          <a:xfrm>
            <a:off x="9841831" y="6027825"/>
            <a:ext cx="3272591" cy="0"/>
          </a:xfrm>
          <a:prstGeom prst="line">
            <a:avLst/>
          </a:prstGeom>
          <a:ln w="28575" cap="rnd">
            <a:solidFill>
              <a:srgbClr val="F4F4F4"/>
            </a:solidFill>
            <a:prstDash val="solid"/>
            <a:headEnd type="none" w="sm" len="sm"/>
            <a:tailEnd type="none" w="sm" len="sm"/>
          </a:ln>
        </p:spPr>
      </p:sp>
      <p:sp>
        <p:nvSpPr>
          <p:cNvPr id="51" name="AutoShape 5">
            <a:extLst>
              <a:ext uri="{FF2B5EF4-FFF2-40B4-BE49-F238E27FC236}">
                <a16:creationId xmlns:a16="http://schemas.microsoft.com/office/drawing/2014/main" id="{3F8310CB-9AC6-9E1E-34D2-8678D2DFFB5E}"/>
              </a:ext>
            </a:extLst>
          </p:cNvPr>
          <p:cNvSpPr/>
          <p:nvPr userDrawn="1"/>
        </p:nvSpPr>
        <p:spPr>
          <a:xfrm>
            <a:off x="13637794" y="6027825"/>
            <a:ext cx="3272591" cy="0"/>
          </a:xfrm>
          <a:prstGeom prst="line">
            <a:avLst/>
          </a:prstGeom>
          <a:ln w="28575" cap="rnd">
            <a:solidFill>
              <a:srgbClr val="F4F4F4"/>
            </a:solidFill>
            <a:prstDash val="solid"/>
            <a:headEnd type="none" w="sm" len="sm"/>
            <a:tailEnd type="none" w="sm" len="sm"/>
          </a:ln>
        </p:spPr>
      </p:sp>
    </p:spTree>
    <p:extLst>
      <p:ext uri="{BB962C8B-B14F-4D97-AF65-F5344CB8AC3E}">
        <p14:creationId xmlns:p14="http://schemas.microsoft.com/office/powerpoint/2010/main" val="111885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C34C-2260-599B-C7EA-107CE2E34377}"/>
              </a:ext>
            </a:extLst>
          </p:cNvPr>
          <p:cNvSpPr>
            <a:spLocks noGrp="1"/>
          </p:cNvSpPr>
          <p:nvPr>
            <p:ph type="title" hasCustomPrompt="1"/>
          </p:nvPr>
        </p:nvSpPr>
        <p:spPr>
          <a:xfrm>
            <a:off x="1247775" y="2564608"/>
            <a:ext cx="15773400" cy="4279106"/>
          </a:xfrm>
        </p:spPr>
        <p:txBody>
          <a:bodyPr anchor="b"/>
          <a:lstStyle>
            <a:lvl1pPr>
              <a:defRPr sz="9000"/>
            </a:lvl1pPr>
          </a:lstStyle>
          <a:p>
            <a:r>
              <a:rPr lang="en-US" dirty="0"/>
              <a:t>Section No</a:t>
            </a:r>
            <a:endParaRPr lang="nl-NL" dirty="0"/>
          </a:p>
        </p:txBody>
      </p:sp>
      <p:sp>
        <p:nvSpPr>
          <p:cNvPr id="3" name="Text Placeholder 2">
            <a:extLst>
              <a:ext uri="{FF2B5EF4-FFF2-40B4-BE49-F238E27FC236}">
                <a16:creationId xmlns:a16="http://schemas.microsoft.com/office/drawing/2014/main" id="{B8375847-02A9-2C29-FD34-836119A7FF4E}"/>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Title </a:t>
            </a:r>
          </a:p>
        </p:txBody>
      </p:sp>
      <p:sp>
        <p:nvSpPr>
          <p:cNvPr id="4" name="Date Placeholder 3">
            <a:extLst>
              <a:ext uri="{FF2B5EF4-FFF2-40B4-BE49-F238E27FC236}">
                <a16:creationId xmlns:a16="http://schemas.microsoft.com/office/drawing/2014/main" id="{91342D73-B54E-CFFC-5CAF-A1314E4C4B52}"/>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2B5AC4B6-14FA-7D80-E277-97854E3C929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A56460A-4517-2C33-F7E2-12534617EFDF}"/>
              </a:ext>
            </a:extLst>
          </p:cNvPr>
          <p:cNvSpPr>
            <a:spLocks noGrp="1"/>
          </p:cNvSpPr>
          <p:nvPr>
            <p:ph type="sldNum" sz="quarter" idx="12"/>
          </p:nvPr>
        </p:nvSpPr>
        <p:spPr/>
        <p:txBody>
          <a:bodyPr/>
          <a:lstStyle/>
          <a:p>
            <a:fld id="{B34FE6C0-F021-4952-BEBE-655E6C224F52}" type="slidenum">
              <a:rPr lang="nl-NL" smtClean="0"/>
              <a:t>‹#›</a:t>
            </a:fld>
            <a:endParaRPr lang="nl-NL"/>
          </a:p>
        </p:txBody>
      </p:sp>
      <p:grpSp>
        <p:nvGrpSpPr>
          <p:cNvPr id="7" name="Group 6">
            <a:extLst>
              <a:ext uri="{FF2B5EF4-FFF2-40B4-BE49-F238E27FC236}">
                <a16:creationId xmlns:a16="http://schemas.microsoft.com/office/drawing/2014/main" id="{28C0EFE3-BAA4-32F1-F58F-F9A537F5375F}"/>
              </a:ext>
            </a:extLst>
          </p:cNvPr>
          <p:cNvGrpSpPr/>
          <p:nvPr userDrawn="1"/>
        </p:nvGrpSpPr>
        <p:grpSpPr>
          <a:xfrm>
            <a:off x="-2" y="0"/>
            <a:ext cx="18288003" cy="3600450"/>
            <a:chOff x="-2" y="1028700"/>
            <a:chExt cx="16299413" cy="4665770"/>
          </a:xfrm>
        </p:grpSpPr>
        <p:pic>
          <p:nvPicPr>
            <p:cNvPr id="8" name="Picture 2">
              <a:extLst>
                <a:ext uri="{FF2B5EF4-FFF2-40B4-BE49-F238E27FC236}">
                  <a16:creationId xmlns:a16="http://schemas.microsoft.com/office/drawing/2014/main" id="{4B065AB7-9C15-0C77-35AC-FC19A8CC65F1}"/>
                </a:ext>
              </a:extLst>
            </p:cNvPr>
            <p:cNvPicPr>
              <a:picLocks noChangeAspect="1"/>
            </p:cNvPicPr>
            <p:nvPr/>
          </p:nvPicPr>
          <p:blipFill>
            <a:blip r:embed="rId2"/>
            <a:srcRect t="35745" b="35745"/>
            <a:stretch>
              <a:fillRect/>
            </a:stretch>
          </p:blipFill>
          <p:spPr>
            <a:xfrm>
              <a:off x="0" y="1028700"/>
              <a:ext cx="16299411" cy="4646720"/>
            </a:xfrm>
            <a:prstGeom prst="rect">
              <a:avLst/>
            </a:prstGeom>
          </p:spPr>
        </p:pic>
        <p:grpSp>
          <p:nvGrpSpPr>
            <p:cNvPr id="9" name="Group 4">
              <a:extLst>
                <a:ext uri="{FF2B5EF4-FFF2-40B4-BE49-F238E27FC236}">
                  <a16:creationId xmlns:a16="http://schemas.microsoft.com/office/drawing/2014/main" id="{AEE0AEA4-01DF-FA65-D306-1EBB7243C86C}"/>
                </a:ext>
              </a:extLst>
            </p:cNvPr>
            <p:cNvGrpSpPr/>
            <p:nvPr/>
          </p:nvGrpSpPr>
          <p:grpSpPr>
            <a:xfrm>
              <a:off x="-2" y="1047750"/>
              <a:ext cx="16299411" cy="4646720"/>
              <a:chOff x="-111981" y="-327684"/>
              <a:chExt cx="4292849" cy="1223828"/>
            </a:xfrm>
          </p:grpSpPr>
          <p:sp>
            <p:nvSpPr>
              <p:cNvPr id="10" name="Freeform 5">
                <a:extLst>
                  <a:ext uri="{FF2B5EF4-FFF2-40B4-BE49-F238E27FC236}">
                    <a16:creationId xmlns:a16="http://schemas.microsoft.com/office/drawing/2014/main" id="{39DC8764-C9BD-5591-E413-D96E410E0560}"/>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11" name="TextBox 6">
                <a:extLst>
                  <a:ext uri="{FF2B5EF4-FFF2-40B4-BE49-F238E27FC236}">
                    <a16:creationId xmlns:a16="http://schemas.microsoft.com/office/drawing/2014/main" id="{8856E28B-116C-5F7E-EAD0-BCFD3EC09A09}"/>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pic>
        <p:nvPicPr>
          <p:cNvPr id="17" name="Picture 8">
            <a:extLst>
              <a:ext uri="{FF2B5EF4-FFF2-40B4-BE49-F238E27FC236}">
                <a16:creationId xmlns:a16="http://schemas.microsoft.com/office/drawing/2014/main" id="{35CC46B5-BBEF-107F-8658-C0642573E195}"/>
              </a:ext>
            </a:extLst>
          </p:cNvPr>
          <p:cNvPicPr>
            <a:picLocks noChangeAspect="1"/>
          </p:cNvPicPr>
          <p:nvPr userDrawn="1"/>
        </p:nvPicPr>
        <p:blipFill>
          <a:blip r:embed="rId3"/>
          <a:srcRect/>
          <a:stretch>
            <a:fillRect/>
          </a:stretch>
        </p:blipFill>
        <p:spPr>
          <a:xfrm>
            <a:off x="8208848" y="362617"/>
            <a:ext cx="1870305" cy="1348139"/>
          </a:xfrm>
          <a:prstGeom prst="rect">
            <a:avLst/>
          </a:prstGeom>
        </p:spPr>
      </p:pic>
      <p:sp>
        <p:nvSpPr>
          <p:cNvPr id="18" name="TextBox 13">
            <a:extLst>
              <a:ext uri="{FF2B5EF4-FFF2-40B4-BE49-F238E27FC236}">
                <a16:creationId xmlns:a16="http://schemas.microsoft.com/office/drawing/2014/main" id="{A5BAFDFC-FD53-ACEF-8F6F-0552468F3F31}"/>
              </a:ext>
            </a:extLst>
          </p:cNvPr>
          <p:cNvSpPr txBox="1"/>
          <p:nvPr userDrawn="1"/>
        </p:nvSpPr>
        <p:spPr>
          <a:xfrm>
            <a:off x="6934320" y="1727445"/>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
        <p:nvSpPr>
          <p:cNvPr id="23" name="AutoShape 3">
            <a:extLst>
              <a:ext uri="{FF2B5EF4-FFF2-40B4-BE49-F238E27FC236}">
                <a16:creationId xmlns:a16="http://schemas.microsoft.com/office/drawing/2014/main" id="{5E357FAC-54D4-6FBD-642B-64FC2B1FA920}"/>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24" name="Picture 11">
            <a:extLst>
              <a:ext uri="{FF2B5EF4-FFF2-40B4-BE49-F238E27FC236}">
                <a16:creationId xmlns:a16="http://schemas.microsoft.com/office/drawing/2014/main" id="{F773CE04-CFB2-CEDB-DD9B-28C46DE39B53}"/>
              </a:ext>
            </a:extLst>
          </p:cNvPr>
          <p:cNvPicPr>
            <a:picLocks noChangeAspect="1"/>
          </p:cNvPicPr>
          <p:nvPr userDrawn="1"/>
        </p:nvPicPr>
        <p:blipFill rotWithShape="1">
          <a:blip r:embed="rId4"/>
          <a:srcRect l="11187" t="33875" r="16423" b="28682"/>
          <a:stretch/>
        </p:blipFill>
        <p:spPr>
          <a:xfrm>
            <a:off x="14773421" y="8020964"/>
            <a:ext cx="3514580" cy="1817885"/>
          </a:xfrm>
          <a:prstGeom prst="rect">
            <a:avLst/>
          </a:prstGeom>
        </p:spPr>
      </p:pic>
    </p:spTree>
    <p:extLst>
      <p:ext uri="{BB962C8B-B14F-4D97-AF65-F5344CB8AC3E}">
        <p14:creationId xmlns:p14="http://schemas.microsoft.com/office/powerpoint/2010/main" val="235215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27E8-B2A4-8C39-EF45-157FF0D3E234}"/>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FED05B2-D231-9D4E-96EB-8B9B040C5593}"/>
              </a:ext>
            </a:extLst>
          </p:cNvPr>
          <p:cNvSpPr>
            <a:spLocks noGrp="1"/>
          </p:cNvSpPr>
          <p:nvPr>
            <p:ph idx="1"/>
          </p:nvPr>
        </p:nvSpPr>
        <p:spPr/>
        <p:txBody>
          <a:bodyPr/>
          <a:lstStyle>
            <a:lvl1pPr>
              <a:defRPr sz="4200" b="0">
                <a:solidFill>
                  <a:schemeClr val="tx1"/>
                </a:solidFill>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9DF38B45-170D-835B-9B2B-4C9A806AE8F4}"/>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8FFD89D2-69C3-DB86-118D-1473E6905DE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2990B87-85A3-33CE-C218-DD64EFE9C2A3}"/>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4" name="AutoShape 3">
            <a:extLst>
              <a:ext uri="{FF2B5EF4-FFF2-40B4-BE49-F238E27FC236}">
                <a16:creationId xmlns:a16="http://schemas.microsoft.com/office/drawing/2014/main" id="{FC12E23B-BDD3-C0DC-403E-2C6C4BAF3DFA}"/>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5" name="Picture 11">
            <a:extLst>
              <a:ext uri="{FF2B5EF4-FFF2-40B4-BE49-F238E27FC236}">
                <a16:creationId xmlns:a16="http://schemas.microsoft.com/office/drawing/2014/main" id="{F4F2E227-798E-BD99-0176-BF26DB8CA04B}"/>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8" name="Picture 8">
            <a:extLst>
              <a:ext uri="{FF2B5EF4-FFF2-40B4-BE49-F238E27FC236}">
                <a16:creationId xmlns:a16="http://schemas.microsoft.com/office/drawing/2014/main" id="{06D8D6C9-E439-D56C-129B-C60276C891E6}"/>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9" name="TextBox 13">
            <a:extLst>
              <a:ext uri="{FF2B5EF4-FFF2-40B4-BE49-F238E27FC236}">
                <a16:creationId xmlns:a16="http://schemas.microsoft.com/office/drawing/2014/main" id="{F6FE4A68-E860-B1EB-35BC-F1BAB1D2DF0D}"/>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2913273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C3B8-39A5-93F3-ADE0-68F04793050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01E85C6A-E9F0-8E22-EAEF-25359F9AF6B3}"/>
              </a:ext>
            </a:extLst>
          </p:cNvPr>
          <p:cNvSpPr>
            <a:spLocks noGrp="1"/>
          </p:cNvSpPr>
          <p:nvPr>
            <p:ph sz="half" idx="1"/>
          </p:nvPr>
        </p:nvSpPr>
        <p:spPr>
          <a:xfrm>
            <a:off x="1257300" y="2738438"/>
            <a:ext cx="7772400" cy="6527007"/>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a:extLst>
              <a:ext uri="{FF2B5EF4-FFF2-40B4-BE49-F238E27FC236}">
                <a16:creationId xmlns:a16="http://schemas.microsoft.com/office/drawing/2014/main" id="{168D9F33-79F7-951A-6146-3D602932CB3E}"/>
              </a:ext>
            </a:extLst>
          </p:cNvPr>
          <p:cNvSpPr>
            <a:spLocks noGrp="1"/>
          </p:cNvSpPr>
          <p:nvPr>
            <p:ph sz="half" idx="2"/>
          </p:nvPr>
        </p:nvSpPr>
        <p:spPr>
          <a:xfrm>
            <a:off x="9258300" y="2738438"/>
            <a:ext cx="7772400" cy="6527007"/>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Date Placeholder 4">
            <a:extLst>
              <a:ext uri="{FF2B5EF4-FFF2-40B4-BE49-F238E27FC236}">
                <a16:creationId xmlns:a16="http://schemas.microsoft.com/office/drawing/2014/main" id="{15CF2EAE-2770-A690-9C4F-E4DC62526181}"/>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6" name="Footer Placeholder 5">
            <a:extLst>
              <a:ext uri="{FF2B5EF4-FFF2-40B4-BE49-F238E27FC236}">
                <a16:creationId xmlns:a16="http://schemas.microsoft.com/office/drawing/2014/main" id="{DD5E4040-366A-4BCB-45E0-82907078988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AFE4F64-4BEE-83D6-A592-0A55CC02EA8A}"/>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2" name="AutoShape 3">
            <a:extLst>
              <a:ext uri="{FF2B5EF4-FFF2-40B4-BE49-F238E27FC236}">
                <a16:creationId xmlns:a16="http://schemas.microsoft.com/office/drawing/2014/main" id="{D92117EE-FA40-E34E-6FC1-0A5C92C07632}"/>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3" name="Picture 11">
            <a:extLst>
              <a:ext uri="{FF2B5EF4-FFF2-40B4-BE49-F238E27FC236}">
                <a16:creationId xmlns:a16="http://schemas.microsoft.com/office/drawing/2014/main" id="{4FCFAE4A-19EE-5098-04FB-37DE7050A62B}"/>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4" name="Picture 8">
            <a:extLst>
              <a:ext uri="{FF2B5EF4-FFF2-40B4-BE49-F238E27FC236}">
                <a16:creationId xmlns:a16="http://schemas.microsoft.com/office/drawing/2014/main" id="{1198FD49-A4C1-E54A-DAE0-43845BEA4903}"/>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5" name="TextBox 13">
            <a:extLst>
              <a:ext uri="{FF2B5EF4-FFF2-40B4-BE49-F238E27FC236}">
                <a16:creationId xmlns:a16="http://schemas.microsoft.com/office/drawing/2014/main" id="{CEF505CB-21F3-E6C3-451F-8908344CDBC3}"/>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2473207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4959-F98D-CCDA-E5F8-EA05AA5FF45E}"/>
              </a:ext>
            </a:extLst>
          </p:cNvPr>
          <p:cNvSpPr>
            <a:spLocks noGrp="1"/>
          </p:cNvSpPr>
          <p:nvPr>
            <p:ph type="title"/>
          </p:nvPr>
        </p:nvSpPr>
        <p:spPr>
          <a:xfrm>
            <a:off x="1259682" y="547688"/>
            <a:ext cx="15773400" cy="1988345"/>
          </a:xfrm>
        </p:spPr>
        <p:txBody>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EB145656-7688-1BC5-C965-7424D884C025}"/>
              </a:ext>
            </a:extLst>
          </p:cNvPr>
          <p:cNvSpPr>
            <a:spLocks noGrp="1"/>
          </p:cNvSpPr>
          <p:nvPr>
            <p:ph type="body" idx="1"/>
          </p:nvPr>
        </p:nvSpPr>
        <p:spPr>
          <a:xfrm>
            <a:off x="1259683" y="2521745"/>
            <a:ext cx="7736681"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B69AF6F-04FD-B08B-2044-1E9F3FBA6128}"/>
              </a:ext>
            </a:extLst>
          </p:cNvPr>
          <p:cNvSpPr>
            <a:spLocks noGrp="1"/>
          </p:cNvSpPr>
          <p:nvPr>
            <p:ph sz="half" idx="2"/>
          </p:nvPr>
        </p:nvSpPr>
        <p:spPr>
          <a:xfrm>
            <a:off x="1259683" y="3757613"/>
            <a:ext cx="7736681" cy="5526882"/>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Text Placeholder 4">
            <a:extLst>
              <a:ext uri="{FF2B5EF4-FFF2-40B4-BE49-F238E27FC236}">
                <a16:creationId xmlns:a16="http://schemas.microsoft.com/office/drawing/2014/main" id="{7AAD769C-5690-712F-9B7F-FA88C615085B}"/>
              </a:ext>
            </a:extLst>
          </p:cNvPr>
          <p:cNvSpPr>
            <a:spLocks noGrp="1"/>
          </p:cNvSpPr>
          <p:nvPr>
            <p:ph type="body" sz="quarter" idx="3"/>
          </p:nvPr>
        </p:nvSpPr>
        <p:spPr>
          <a:xfrm>
            <a:off x="9258300" y="2521745"/>
            <a:ext cx="7774782"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FA7ECBB-2CF1-A275-FDDF-77169B7DC764}"/>
              </a:ext>
            </a:extLst>
          </p:cNvPr>
          <p:cNvSpPr>
            <a:spLocks noGrp="1"/>
          </p:cNvSpPr>
          <p:nvPr>
            <p:ph sz="quarter" idx="4"/>
          </p:nvPr>
        </p:nvSpPr>
        <p:spPr>
          <a:xfrm>
            <a:off x="9258300" y="3757613"/>
            <a:ext cx="7774782" cy="5526882"/>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a:extLst>
              <a:ext uri="{FF2B5EF4-FFF2-40B4-BE49-F238E27FC236}">
                <a16:creationId xmlns:a16="http://schemas.microsoft.com/office/drawing/2014/main" id="{49D39CB7-CFA1-0805-BE58-7241AE748211}"/>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8" name="Footer Placeholder 7">
            <a:extLst>
              <a:ext uri="{FF2B5EF4-FFF2-40B4-BE49-F238E27FC236}">
                <a16:creationId xmlns:a16="http://schemas.microsoft.com/office/drawing/2014/main" id="{248FD823-E61A-2D32-F4F3-1E491E6A544D}"/>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05E5E71-C330-742A-EA77-4E8BAE6D4106}"/>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6" name="AutoShape 3">
            <a:extLst>
              <a:ext uri="{FF2B5EF4-FFF2-40B4-BE49-F238E27FC236}">
                <a16:creationId xmlns:a16="http://schemas.microsoft.com/office/drawing/2014/main" id="{6227073A-27DB-07DB-C176-4CDFB4FCADBA}"/>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7" name="Picture 11">
            <a:extLst>
              <a:ext uri="{FF2B5EF4-FFF2-40B4-BE49-F238E27FC236}">
                <a16:creationId xmlns:a16="http://schemas.microsoft.com/office/drawing/2014/main" id="{FCDA4857-479F-B2D2-ACE5-F3BED5867C54}"/>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8" name="Picture 8">
            <a:extLst>
              <a:ext uri="{FF2B5EF4-FFF2-40B4-BE49-F238E27FC236}">
                <a16:creationId xmlns:a16="http://schemas.microsoft.com/office/drawing/2014/main" id="{E5778483-6161-A4B1-8FAE-05524557A5C5}"/>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9" name="TextBox 13">
            <a:extLst>
              <a:ext uri="{FF2B5EF4-FFF2-40B4-BE49-F238E27FC236}">
                <a16:creationId xmlns:a16="http://schemas.microsoft.com/office/drawing/2014/main" id="{4AD4CED3-9C8E-C34F-2EE4-02E86675720F}"/>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187693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A781-1AC0-4E05-5738-11341E62290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F9B7B396-84C5-89E1-8F15-9CA1E6470D48}"/>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4" name="Footer Placeholder 3">
            <a:extLst>
              <a:ext uri="{FF2B5EF4-FFF2-40B4-BE49-F238E27FC236}">
                <a16:creationId xmlns:a16="http://schemas.microsoft.com/office/drawing/2014/main" id="{5C9B03F0-1E02-41C9-4FA5-B0AFA6E97D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A76D75A-D34A-6552-68E6-258094BCBDC2}"/>
              </a:ext>
            </a:extLst>
          </p:cNvPr>
          <p:cNvSpPr>
            <a:spLocks noGrp="1"/>
          </p:cNvSpPr>
          <p:nvPr>
            <p:ph type="sldNum" sz="quarter" idx="12"/>
          </p:nvPr>
        </p:nvSpPr>
        <p:spPr/>
        <p:txBody>
          <a:bodyPr/>
          <a:lstStyle/>
          <a:p>
            <a:fld id="{B34FE6C0-F021-4952-BEBE-655E6C224F52}" type="slidenum">
              <a:rPr lang="nl-NL" smtClean="0"/>
              <a:t>‹#›</a:t>
            </a:fld>
            <a:endParaRPr lang="nl-NL"/>
          </a:p>
        </p:txBody>
      </p:sp>
      <p:grpSp>
        <p:nvGrpSpPr>
          <p:cNvPr id="10" name="Group 9">
            <a:extLst>
              <a:ext uri="{FF2B5EF4-FFF2-40B4-BE49-F238E27FC236}">
                <a16:creationId xmlns:a16="http://schemas.microsoft.com/office/drawing/2014/main" id="{3B11FB1B-AFC2-530F-8B06-4B11C4435452}"/>
              </a:ext>
            </a:extLst>
          </p:cNvPr>
          <p:cNvGrpSpPr/>
          <p:nvPr userDrawn="1"/>
        </p:nvGrpSpPr>
        <p:grpSpPr>
          <a:xfrm>
            <a:off x="388019" y="6483048"/>
            <a:ext cx="3152129" cy="2691909"/>
            <a:chOff x="1028700" y="5506523"/>
            <a:chExt cx="4407162" cy="3763704"/>
          </a:xfrm>
        </p:grpSpPr>
        <p:grpSp>
          <p:nvGrpSpPr>
            <p:cNvPr id="11" name="Group 7">
              <a:extLst>
                <a:ext uri="{FF2B5EF4-FFF2-40B4-BE49-F238E27FC236}">
                  <a16:creationId xmlns:a16="http://schemas.microsoft.com/office/drawing/2014/main" id="{40558645-DF2C-404D-0CDD-16B8E5E7C25C}"/>
                </a:ext>
              </a:extLst>
            </p:cNvPr>
            <p:cNvGrpSpPr/>
            <p:nvPr/>
          </p:nvGrpSpPr>
          <p:grpSpPr>
            <a:xfrm>
              <a:off x="2595312" y="7368278"/>
              <a:ext cx="1880497" cy="1880497"/>
              <a:chOff x="0" y="0"/>
              <a:chExt cx="1913890" cy="1913890"/>
            </a:xfrm>
          </p:grpSpPr>
          <p:sp>
            <p:nvSpPr>
              <p:cNvPr id="16" name="Freeform 8">
                <a:extLst>
                  <a:ext uri="{FF2B5EF4-FFF2-40B4-BE49-F238E27FC236}">
                    <a16:creationId xmlns:a16="http://schemas.microsoft.com/office/drawing/2014/main" id="{B047B453-2D7D-1BBE-57D2-97EE1E5601E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ED957"/>
              </a:solidFill>
            </p:spPr>
          </p:sp>
        </p:grpSp>
        <p:pic>
          <p:nvPicPr>
            <p:cNvPr id="12" name="Picture 9">
              <a:extLst>
                <a:ext uri="{FF2B5EF4-FFF2-40B4-BE49-F238E27FC236}">
                  <a16:creationId xmlns:a16="http://schemas.microsoft.com/office/drawing/2014/main" id="{6C72EB17-579E-FB7C-1872-1E686568F9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75809" y="7377649"/>
              <a:ext cx="960053" cy="1892578"/>
            </a:xfrm>
            <a:prstGeom prst="rect">
              <a:avLst/>
            </a:prstGeom>
          </p:spPr>
        </p:pic>
        <p:pic>
          <p:nvPicPr>
            <p:cNvPr id="13" name="Picture 10">
              <a:extLst>
                <a:ext uri="{FF2B5EF4-FFF2-40B4-BE49-F238E27FC236}">
                  <a16:creationId xmlns:a16="http://schemas.microsoft.com/office/drawing/2014/main" id="{EE7D93EC-62D6-1083-7540-BE0668F407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14054" y="5506523"/>
              <a:ext cx="1861755" cy="1861755"/>
            </a:xfrm>
            <a:prstGeom prst="rect">
              <a:avLst/>
            </a:prstGeom>
          </p:spPr>
        </p:pic>
        <p:pic>
          <p:nvPicPr>
            <p:cNvPr id="14" name="Picture 11">
              <a:extLst>
                <a:ext uri="{FF2B5EF4-FFF2-40B4-BE49-F238E27FC236}">
                  <a16:creationId xmlns:a16="http://schemas.microsoft.com/office/drawing/2014/main" id="{86AAC84E-A233-FDD3-1683-2ED9E1B196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98748" y="7373041"/>
              <a:ext cx="1473626" cy="1880497"/>
            </a:xfrm>
            <a:prstGeom prst="rect">
              <a:avLst/>
            </a:prstGeom>
          </p:spPr>
        </p:pic>
        <p:pic>
          <p:nvPicPr>
            <p:cNvPr id="15" name="Picture 13">
              <a:extLst>
                <a:ext uri="{FF2B5EF4-FFF2-40B4-BE49-F238E27FC236}">
                  <a16:creationId xmlns:a16="http://schemas.microsoft.com/office/drawing/2014/main" id="{ADB84016-D436-444F-846B-9A0818C2AB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5506523"/>
              <a:ext cx="1585354" cy="3742252"/>
            </a:xfrm>
            <a:prstGeom prst="rect">
              <a:avLst/>
            </a:prstGeom>
          </p:spPr>
        </p:pic>
      </p:grpSp>
      <p:sp>
        <p:nvSpPr>
          <p:cNvPr id="31" name="AutoShape 3">
            <a:extLst>
              <a:ext uri="{FF2B5EF4-FFF2-40B4-BE49-F238E27FC236}">
                <a16:creationId xmlns:a16="http://schemas.microsoft.com/office/drawing/2014/main" id="{21A1A014-98C1-6826-0524-1E859C8C79C1}"/>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32" name="Picture 11">
            <a:extLst>
              <a:ext uri="{FF2B5EF4-FFF2-40B4-BE49-F238E27FC236}">
                <a16:creationId xmlns:a16="http://schemas.microsoft.com/office/drawing/2014/main" id="{36375378-8E85-1BD0-8E07-5FFBCF1E7F3F}"/>
              </a:ext>
            </a:extLst>
          </p:cNvPr>
          <p:cNvPicPr>
            <a:picLocks noChangeAspect="1"/>
          </p:cNvPicPr>
          <p:nvPr userDrawn="1"/>
        </p:nvPicPr>
        <p:blipFill rotWithShape="1">
          <a:blip r:embed="rId10"/>
          <a:srcRect l="11187" t="33875" r="16423" b="28682"/>
          <a:stretch/>
        </p:blipFill>
        <p:spPr>
          <a:xfrm>
            <a:off x="14773421" y="8020964"/>
            <a:ext cx="3514580" cy="1817885"/>
          </a:xfrm>
          <a:prstGeom prst="rect">
            <a:avLst/>
          </a:prstGeom>
        </p:spPr>
      </p:pic>
      <p:pic>
        <p:nvPicPr>
          <p:cNvPr id="33" name="Picture 8">
            <a:extLst>
              <a:ext uri="{FF2B5EF4-FFF2-40B4-BE49-F238E27FC236}">
                <a16:creationId xmlns:a16="http://schemas.microsoft.com/office/drawing/2014/main" id="{F0DFBE87-1697-B37E-768B-495A7618B9D8}"/>
              </a:ext>
            </a:extLst>
          </p:cNvPr>
          <p:cNvPicPr>
            <a:picLocks noChangeAspect="1"/>
          </p:cNvPicPr>
          <p:nvPr userDrawn="1"/>
        </p:nvPicPr>
        <p:blipFill>
          <a:blip r:embed="rId11"/>
          <a:srcRect/>
          <a:stretch>
            <a:fillRect/>
          </a:stretch>
        </p:blipFill>
        <p:spPr>
          <a:xfrm>
            <a:off x="15295448" y="495932"/>
            <a:ext cx="1870305" cy="1348139"/>
          </a:xfrm>
          <a:prstGeom prst="rect">
            <a:avLst/>
          </a:prstGeom>
        </p:spPr>
      </p:pic>
      <p:sp>
        <p:nvSpPr>
          <p:cNvPr id="34" name="TextBox 13">
            <a:extLst>
              <a:ext uri="{FF2B5EF4-FFF2-40B4-BE49-F238E27FC236}">
                <a16:creationId xmlns:a16="http://schemas.microsoft.com/office/drawing/2014/main" id="{50861697-AE9E-CFA7-E0B4-46AED0C1D4F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618339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264B02-3BE6-BDBA-14D7-18A551305299}"/>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3" name="Footer Placeholder 2">
            <a:extLst>
              <a:ext uri="{FF2B5EF4-FFF2-40B4-BE49-F238E27FC236}">
                <a16:creationId xmlns:a16="http://schemas.microsoft.com/office/drawing/2014/main" id="{42E2DAA3-D1BA-BA77-971A-D9E3B789E61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6EC161F7-84DF-03B8-653C-7E63C34292DB}"/>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26" name="Picture 8">
            <a:extLst>
              <a:ext uri="{FF2B5EF4-FFF2-40B4-BE49-F238E27FC236}">
                <a16:creationId xmlns:a16="http://schemas.microsoft.com/office/drawing/2014/main" id="{03420716-AEC8-7693-0DE4-B46F7421111C}"/>
              </a:ext>
            </a:extLst>
          </p:cNvPr>
          <p:cNvPicPr>
            <a:picLocks noChangeAspect="1"/>
          </p:cNvPicPr>
          <p:nvPr userDrawn="1"/>
        </p:nvPicPr>
        <p:blipFill>
          <a:blip r:embed="rId2"/>
          <a:srcRect/>
          <a:stretch>
            <a:fillRect/>
          </a:stretch>
        </p:blipFill>
        <p:spPr>
          <a:xfrm>
            <a:off x="15295448" y="495932"/>
            <a:ext cx="1870305" cy="1348139"/>
          </a:xfrm>
          <a:prstGeom prst="rect">
            <a:avLst/>
          </a:prstGeom>
        </p:spPr>
      </p:pic>
      <p:sp>
        <p:nvSpPr>
          <p:cNvPr id="27" name="TextBox 13">
            <a:extLst>
              <a:ext uri="{FF2B5EF4-FFF2-40B4-BE49-F238E27FC236}">
                <a16:creationId xmlns:a16="http://schemas.microsoft.com/office/drawing/2014/main" id="{E6E9DC35-522F-268B-81BF-A374E424A87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grpSp>
        <p:nvGrpSpPr>
          <p:cNvPr id="5" name="Group 4">
            <a:extLst>
              <a:ext uri="{FF2B5EF4-FFF2-40B4-BE49-F238E27FC236}">
                <a16:creationId xmlns:a16="http://schemas.microsoft.com/office/drawing/2014/main" id="{914F934C-2C39-658D-8615-A345989A9D12}"/>
              </a:ext>
            </a:extLst>
          </p:cNvPr>
          <p:cNvGrpSpPr/>
          <p:nvPr userDrawn="1"/>
        </p:nvGrpSpPr>
        <p:grpSpPr>
          <a:xfrm>
            <a:off x="-3" y="6686550"/>
            <a:ext cx="18288003" cy="3600450"/>
            <a:chOff x="-2" y="1028700"/>
            <a:chExt cx="16299413" cy="4665770"/>
          </a:xfrm>
        </p:grpSpPr>
        <p:pic>
          <p:nvPicPr>
            <p:cNvPr id="6" name="Picture 2">
              <a:extLst>
                <a:ext uri="{FF2B5EF4-FFF2-40B4-BE49-F238E27FC236}">
                  <a16:creationId xmlns:a16="http://schemas.microsoft.com/office/drawing/2014/main" id="{94085488-7C7F-E17E-4CE4-398FD4F8FD2A}"/>
                </a:ext>
              </a:extLst>
            </p:cNvPr>
            <p:cNvPicPr>
              <a:picLocks noChangeAspect="1"/>
            </p:cNvPicPr>
            <p:nvPr/>
          </p:nvPicPr>
          <p:blipFill>
            <a:blip r:embed="rId3"/>
            <a:srcRect t="35745" b="35745"/>
            <a:stretch>
              <a:fillRect/>
            </a:stretch>
          </p:blipFill>
          <p:spPr>
            <a:xfrm>
              <a:off x="0" y="1028700"/>
              <a:ext cx="16299411" cy="4646720"/>
            </a:xfrm>
            <a:prstGeom prst="rect">
              <a:avLst/>
            </a:prstGeom>
          </p:spPr>
        </p:pic>
        <p:grpSp>
          <p:nvGrpSpPr>
            <p:cNvPr id="7" name="Group 4">
              <a:extLst>
                <a:ext uri="{FF2B5EF4-FFF2-40B4-BE49-F238E27FC236}">
                  <a16:creationId xmlns:a16="http://schemas.microsoft.com/office/drawing/2014/main" id="{4857163C-439C-8055-D444-848CF666F758}"/>
                </a:ext>
              </a:extLst>
            </p:cNvPr>
            <p:cNvGrpSpPr/>
            <p:nvPr/>
          </p:nvGrpSpPr>
          <p:grpSpPr>
            <a:xfrm>
              <a:off x="-2" y="1047750"/>
              <a:ext cx="16299411" cy="4646720"/>
              <a:chOff x="-111981" y="-327684"/>
              <a:chExt cx="4292849" cy="1223828"/>
            </a:xfrm>
          </p:grpSpPr>
          <p:sp>
            <p:nvSpPr>
              <p:cNvPr id="8" name="Freeform 5">
                <a:extLst>
                  <a:ext uri="{FF2B5EF4-FFF2-40B4-BE49-F238E27FC236}">
                    <a16:creationId xmlns:a16="http://schemas.microsoft.com/office/drawing/2014/main" id="{72FC9BDF-8972-F761-8C09-01C97E93CC9D}"/>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9" name="TextBox 6">
                <a:extLst>
                  <a:ext uri="{FF2B5EF4-FFF2-40B4-BE49-F238E27FC236}">
                    <a16:creationId xmlns:a16="http://schemas.microsoft.com/office/drawing/2014/main" id="{DC20E9FF-5CE8-52D6-74FC-16791501D474}"/>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spTree>
    <p:extLst>
      <p:ext uri="{BB962C8B-B14F-4D97-AF65-F5344CB8AC3E}">
        <p14:creationId xmlns:p14="http://schemas.microsoft.com/office/powerpoint/2010/main" val="2234601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83CA-C0AA-27B4-A054-B85A82A5BEB6}"/>
              </a:ext>
            </a:extLst>
          </p:cNvPr>
          <p:cNvSpPr>
            <a:spLocks noGrp="1"/>
          </p:cNvSpPr>
          <p:nvPr>
            <p:ph type="title"/>
          </p:nvPr>
        </p:nvSpPr>
        <p:spPr>
          <a:xfrm>
            <a:off x="1257301" y="-30150"/>
            <a:ext cx="13092233" cy="2400300"/>
          </a:xfrm>
        </p:spPr>
        <p:txBody>
          <a:bodyPr anchor="b">
            <a:noAutofit/>
          </a:bodyPr>
          <a:lstStyle>
            <a:lvl1pPr>
              <a:defRPr sz="6600">
                <a:solidFill>
                  <a:srgbClr val="FF8749"/>
                </a:solidFill>
              </a:defRPr>
            </a:lvl1pPr>
          </a:lstStyle>
          <a:p>
            <a:r>
              <a:rPr lang="en-US" dirty="0"/>
              <a:t>Click to edit Master title style</a:t>
            </a:r>
            <a:endParaRPr lang="nl-NL" dirty="0"/>
          </a:p>
        </p:txBody>
      </p:sp>
      <p:sp>
        <p:nvSpPr>
          <p:cNvPr id="3" name="Picture Placeholder 2">
            <a:extLst>
              <a:ext uri="{FF2B5EF4-FFF2-40B4-BE49-F238E27FC236}">
                <a16:creationId xmlns:a16="http://schemas.microsoft.com/office/drawing/2014/main" id="{A1F6508C-AB94-9363-030D-0805EEF60394}"/>
              </a:ext>
            </a:extLst>
          </p:cNvPr>
          <p:cNvSpPr>
            <a:spLocks noGrp="1"/>
          </p:cNvSpPr>
          <p:nvPr>
            <p:ph type="pic" idx="1"/>
          </p:nvPr>
        </p:nvSpPr>
        <p:spPr>
          <a:xfrm>
            <a:off x="1257301" y="2628237"/>
            <a:ext cx="6529388" cy="5553801"/>
          </a:xfrm>
        </p:spPr>
        <p:txBody>
          <a:bodyPr>
            <a:normAutofit/>
          </a:bodyPr>
          <a:lstStyle>
            <a:lvl1pPr marL="0" indent="0">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NL" dirty="0"/>
          </a:p>
        </p:txBody>
      </p:sp>
      <p:sp>
        <p:nvSpPr>
          <p:cNvPr id="4" name="Text Placeholder 3">
            <a:extLst>
              <a:ext uri="{FF2B5EF4-FFF2-40B4-BE49-F238E27FC236}">
                <a16:creationId xmlns:a16="http://schemas.microsoft.com/office/drawing/2014/main" id="{4204136D-5FFF-DC06-FE6F-6CA2865C4FCD}"/>
              </a:ext>
            </a:extLst>
          </p:cNvPr>
          <p:cNvSpPr>
            <a:spLocks noGrp="1"/>
          </p:cNvSpPr>
          <p:nvPr>
            <p:ph type="body" sz="half" idx="2"/>
          </p:nvPr>
        </p:nvSpPr>
        <p:spPr>
          <a:xfrm>
            <a:off x="8451178" y="2628236"/>
            <a:ext cx="9365336" cy="5553803"/>
          </a:xfrm>
          <a:solidFill>
            <a:schemeClr val="bg1"/>
          </a:solidFill>
        </p:spPr>
        <p:txBody>
          <a:bodyPr>
            <a:normAutofit/>
          </a:bodyPr>
          <a:lstStyle>
            <a:lvl1pPr marL="514350" indent="-514350">
              <a:buFont typeface="Arial" panose="020B0604020202020204" pitchFamily="34" charset="0"/>
              <a:buChar char="•"/>
              <a:defRPr sz="3000" b="0">
                <a:solidFill>
                  <a:schemeClr val="tx1"/>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a:extLst>
              <a:ext uri="{FF2B5EF4-FFF2-40B4-BE49-F238E27FC236}">
                <a16:creationId xmlns:a16="http://schemas.microsoft.com/office/drawing/2014/main" id="{E104BE13-3087-FB5F-7910-6890E2B7A928}"/>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6" name="Footer Placeholder 5">
            <a:extLst>
              <a:ext uri="{FF2B5EF4-FFF2-40B4-BE49-F238E27FC236}">
                <a16:creationId xmlns:a16="http://schemas.microsoft.com/office/drawing/2014/main" id="{FEB0F495-7880-F06E-5766-8B584B3EBD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B00AC9D-7B2F-4C1B-B5E6-EF5152AE87E9}"/>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5" name="AutoShape 3">
            <a:extLst>
              <a:ext uri="{FF2B5EF4-FFF2-40B4-BE49-F238E27FC236}">
                <a16:creationId xmlns:a16="http://schemas.microsoft.com/office/drawing/2014/main" id="{DF064576-FC7B-1FD3-953C-7150E5FD02BF}"/>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6" name="Picture 11">
            <a:extLst>
              <a:ext uri="{FF2B5EF4-FFF2-40B4-BE49-F238E27FC236}">
                <a16:creationId xmlns:a16="http://schemas.microsoft.com/office/drawing/2014/main" id="{98608D6F-0967-49B5-EAC4-923D202C5F60}"/>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7" name="Picture 8">
            <a:extLst>
              <a:ext uri="{FF2B5EF4-FFF2-40B4-BE49-F238E27FC236}">
                <a16:creationId xmlns:a16="http://schemas.microsoft.com/office/drawing/2014/main" id="{67E9066C-E96F-3F3B-66FB-02C79D504778}"/>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8" name="TextBox 13">
            <a:extLst>
              <a:ext uri="{FF2B5EF4-FFF2-40B4-BE49-F238E27FC236}">
                <a16:creationId xmlns:a16="http://schemas.microsoft.com/office/drawing/2014/main" id="{BFE539AC-9E3A-2C2B-8841-CC1E9B9203E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591727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1832-1A08-998B-7F20-225E4EE6C33C}"/>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CEC76BCC-3E05-DC5E-EB20-2928729015D5}"/>
              </a:ext>
            </a:extLst>
          </p:cNvPr>
          <p:cNvSpPr>
            <a:spLocks noGrp="1"/>
          </p:cNvSpPr>
          <p:nvPr>
            <p:ph type="body" orient="vert" idx="1"/>
          </p:nvPr>
        </p:nvSpPr>
        <p:spPr/>
        <p:txBody>
          <a:bodyPr vert="eaVert"/>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3902C0FA-EFFA-8E88-C662-7A906A6570DE}"/>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4714032A-B5D9-DFC4-128D-4961B2CCA0B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3CAE489-BB55-61E7-A97A-47844CF35084}"/>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0" name="AutoShape 3">
            <a:extLst>
              <a:ext uri="{FF2B5EF4-FFF2-40B4-BE49-F238E27FC236}">
                <a16:creationId xmlns:a16="http://schemas.microsoft.com/office/drawing/2014/main" id="{3B8517C7-A6FC-F8E9-3918-9B0DCDFECDBA}"/>
              </a:ext>
            </a:extLst>
          </p:cNvPr>
          <p:cNvSpPr/>
          <p:nvPr userDrawn="1"/>
        </p:nvSpPr>
        <p:spPr>
          <a:xfrm rot="-5400000">
            <a:off x="14101101" y="3457859"/>
            <a:ext cx="6915717" cy="0"/>
          </a:xfrm>
          <a:prstGeom prst="line">
            <a:avLst/>
          </a:prstGeom>
          <a:ln w="9525" cap="rnd">
            <a:solidFill>
              <a:srgbClr val="6B6363"/>
            </a:solidFill>
            <a:prstDash val="solid"/>
            <a:headEnd type="none" w="sm" len="sm"/>
            <a:tailEnd type="none" w="sm" len="sm"/>
          </a:ln>
        </p:spPr>
      </p:sp>
      <p:pic>
        <p:nvPicPr>
          <p:cNvPr id="16" name="Picture 11">
            <a:extLst>
              <a:ext uri="{FF2B5EF4-FFF2-40B4-BE49-F238E27FC236}">
                <a16:creationId xmlns:a16="http://schemas.microsoft.com/office/drawing/2014/main" id="{FBF92F87-AA8A-60E2-78C1-3F9AE464CEE3}"/>
              </a:ext>
            </a:extLst>
          </p:cNvPr>
          <p:cNvPicPr>
            <a:picLocks noChangeAspect="1"/>
          </p:cNvPicPr>
          <p:nvPr userDrawn="1"/>
        </p:nvPicPr>
        <p:blipFill rotWithShape="1">
          <a:blip r:embed="rId2"/>
          <a:srcRect l="11187" t="33875" r="16423" b="28682"/>
          <a:stretch/>
        </p:blipFill>
        <p:spPr>
          <a:xfrm rot="5400000">
            <a:off x="15867770" y="7620769"/>
            <a:ext cx="3514580" cy="1817885"/>
          </a:xfrm>
          <a:prstGeom prst="rect">
            <a:avLst/>
          </a:prstGeom>
        </p:spPr>
      </p:pic>
      <p:pic>
        <p:nvPicPr>
          <p:cNvPr id="19" name="Picture 8">
            <a:extLst>
              <a:ext uri="{FF2B5EF4-FFF2-40B4-BE49-F238E27FC236}">
                <a16:creationId xmlns:a16="http://schemas.microsoft.com/office/drawing/2014/main" id="{A820429A-EEDB-035A-0454-9A48FB0379C6}"/>
              </a:ext>
            </a:extLst>
          </p:cNvPr>
          <p:cNvPicPr>
            <a:picLocks noChangeAspect="1"/>
          </p:cNvPicPr>
          <p:nvPr userDrawn="1"/>
        </p:nvPicPr>
        <p:blipFill>
          <a:blip r:embed="rId3"/>
          <a:srcRect/>
          <a:stretch>
            <a:fillRect/>
          </a:stretch>
        </p:blipFill>
        <p:spPr>
          <a:xfrm rot="5400000">
            <a:off x="247347" y="4441097"/>
            <a:ext cx="1870305" cy="1348139"/>
          </a:xfrm>
          <a:prstGeom prst="rect">
            <a:avLst/>
          </a:prstGeom>
        </p:spPr>
      </p:pic>
      <p:sp>
        <p:nvSpPr>
          <p:cNvPr id="20" name="TextBox 13">
            <a:extLst>
              <a:ext uri="{FF2B5EF4-FFF2-40B4-BE49-F238E27FC236}">
                <a16:creationId xmlns:a16="http://schemas.microsoft.com/office/drawing/2014/main" id="{29255C53-E063-39CA-8A24-69A28D03225B}"/>
              </a:ext>
            </a:extLst>
          </p:cNvPr>
          <p:cNvSpPr txBox="1"/>
          <p:nvPr userDrawn="1"/>
        </p:nvSpPr>
        <p:spPr>
          <a:xfrm rot="5400000">
            <a:off x="-1890581" y="4930180"/>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66247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F074A-BB4E-2301-A836-4BE015452281}"/>
              </a:ext>
            </a:extLst>
          </p:cNvPr>
          <p:cNvSpPr>
            <a:spLocks noGrp="1"/>
          </p:cNvSpPr>
          <p:nvPr>
            <p:ph type="title" orient="vert" hasCustomPrompt="1"/>
          </p:nvPr>
        </p:nvSpPr>
        <p:spPr>
          <a:xfrm>
            <a:off x="13087350" y="547688"/>
            <a:ext cx="3943350" cy="8717757"/>
          </a:xfrm>
        </p:spPr>
        <p:txBody>
          <a:bodyPr vert="eaVert"/>
          <a:lstStyle>
            <a:lvl1pPr>
              <a:defRPr/>
            </a:lvl1pPr>
          </a:lstStyle>
          <a:p>
            <a:r>
              <a:rPr lang="en-US" dirty="0"/>
              <a:t>TITLE</a:t>
            </a:r>
            <a:endParaRPr lang="nl-NL" dirty="0"/>
          </a:p>
        </p:txBody>
      </p:sp>
      <p:sp>
        <p:nvSpPr>
          <p:cNvPr id="3" name="Vertical Text Placeholder 2">
            <a:extLst>
              <a:ext uri="{FF2B5EF4-FFF2-40B4-BE49-F238E27FC236}">
                <a16:creationId xmlns:a16="http://schemas.microsoft.com/office/drawing/2014/main" id="{83B204E2-4270-2F0F-E639-73585E116785}"/>
              </a:ext>
            </a:extLst>
          </p:cNvPr>
          <p:cNvSpPr>
            <a:spLocks noGrp="1"/>
          </p:cNvSpPr>
          <p:nvPr>
            <p:ph type="body" orient="vert" idx="1"/>
          </p:nvPr>
        </p:nvSpPr>
        <p:spPr>
          <a:xfrm>
            <a:off x="1257300" y="547688"/>
            <a:ext cx="11601450" cy="8717757"/>
          </a:xfrm>
        </p:spPr>
        <p:txBody>
          <a:bodyPr vert="eaVert"/>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5ACE0895-406C-9143-CC89-863D9F09D03C}"/>
              </a:ext>
            </a:extLst>
          </p:cNvPr>
          <p:cNvSpPr>
            <a:spLocks noGrp="1"/>
          </p:cNvSpPr>
          <p:nvPr>
            <p:ph type="dt" sz="half" idx="10"/>
          </p:nvPr>
        </p:nvSpPr>
        <p:spPr/>
        <p:txBody>
          <a:body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5FCC5729-BBE6-19B3-EF99-B5D28DEA9FA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664BD50-108A-4E0C-3EAB-6618C042422E}"/>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1" name="TextBox 6">
            <a:extLst>
              <a:ext uri="{FF2B5EF4-FFF2-40B4-BE49-F238E27FC236}">
                <a16:creationId xmlns:a16="http://schemas.microsoft.com/office/drawing/2014/main" id="{1E59271B-6839-80EF-C568-804C5D6F37E3}"/>
              </a:ext>
            </a:extLst>
          </p:cNvPr>
          <p:cNvSpPr txBox="1"/>
          <p:nvPr/>
        </p:nvSpPr>
        <p:spPr>
          <a:xfrm>
            <a:off x="0" y="1380306"/>
            <a:ext cx="4629150" cy="4791891"/>
          </a:xfrm>
          <a:prstGeom prst="rect">
            <a:avLst/>
          </a:prstGeom>
        </p:spPr>
        <p:txBody>
          <a:bodyPr lIns="76200" tIns="76200" rIns="76200" bIns="76200" rtlCol="0" anchor="ctr"/>
          <a:lstStyle/>
          <a:p>
            <a:pPr algn="ctr">
              <a:lnSpc>
                <a:spcPts val="3780"/>
              </a:lnSpc>
            </a:pPr>
            <a:endParaRPr sz="2700"/>
          </a:p>
        </p:txBody>
      </p:sp>
      <p:grpSp>
        <p:nvGrpSpPr>
          <p:cNvPr id="12" name="Group 11">
            <a:extLst>
              <a:ext uri="{FF2B5EF4-FFF2-40B4-BE49-F238E27FC236}">
                <a16:creationId xmlns:a16="http://schemas.microsoft.com/office/drawing/2014/main" id="{5A1F4342-8D78-063A-CB4D-3025C5BF9A8E}"/>
              </a:ext>
            </a:extLst>
          </p:cNvPr>
          <p:cNvGrpSpPr/>
          <p:nvPr userDrawn="1"/>
        </p:nvGrpSpPr>
        <p:grpSpPr>
          <a:xfrm rot="5400000">
            <a:off x="-3451440" y="3409326"/>
            <a:ext cx="10287003" cy="3468345"/>
            <a:chOff x="-2" y="1028700"/>
            <a:chExt cx="16299413" cy="4665770"/>
          </a:xfrm>
        </p:grpSpPr>
        <p:pic>
          <p:nvPicPr>
            <p:cNvPr id="13" name="Picture 2">
              <a:extLst>
                <a:ext uri="{FF2B5EF4-FFF2-40B4-BE49-F238E27FC236}">
                  <a16:creationId xmlns:a16="http://schemas.microsoft.com/office/drawing/2014/main" id="{80C0EB90-E371-AC1E-F435-353B32FBF0ED}"/>
                </a:ext>
              </a:extLst>
            </p:cNvPr>
            <p:cNvPicPr>
              <a:picLocks noChangeAspect="1"/>
            </p:cNvPicPr>
            <p:nvPr/>
          </p:nvPicPr>
          <p:blipFill>
            <a:blip r:embed="rId2"/>
            <a:srcRect t="35745" b="35745"/>
            <a:stretch>
              <a:fillRect/>
            </a:stretch>
          </p:blipFill>
          <p:spPr>
            <a:xfrm>
              <a:off x="0" y="1028700"/>
              <a:ext cx="16299411" cy="4646720"/>
            </a:xfrm>
            <a:prstGeom prst="rect">
              <a:avLst/>
            </a:prstGeom>
          </p:spPr>
        </p:pic>
        <p:grpSp>
          <p:nvGrpSpPr>
            <p:cNvPr id="14" name="Group 4">
              <a:extLst>
                <a:ext uri="{FF2B5EF4-FFF2-40B4-BE49-F238E27FC236}">
                  <a16:creationId xmlns:a16="http://schemas.microsoft.com/office/drawing/2014/main" id="{31A244B4-B761-E9D0-4298-9E6860F37CEB}"/>
                </a:ext>
              </a:extLst>
            </p:cNvPr>
            <p:cNvGrpSpPr/>
            <p:nvPr/>
          </p:nvGrpSpPr>
          <p:grpSpPr>
            <a:xfrm>
              <a:off x="-2" y="1047750"/>
              <a:ext cx="16299411" cy="4646720"/>
              <a:chOff x="-111981" y="-327684"/>
              <a:chExt cx="4292849" cy="1223828"/>
            </a:xfrm>
          </p:grpSpPr>
          <p:sp>
            <p:nvSpPr>
              <p:cNvPr id="15" name="Freeform 5">
                <a:extLst>
                  <a:ext uri="{FF2B5EF4-FFF2-40B4-BE49-F238E27FC236}">
                    <a16:creationId xmlns:a16="http://schemas.microsoft.com/office/drawing/2014/main" id="{318F6E10-DA86-6B34-2BF3-3DEF655769BD}"/>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16" name="TextBox 6">
                <a:extLst>
                  <a:ext uri="{FF2B5EF4-FFF2-40B4-BE49-F238E27FC236}">
                    <a16:creationId xmlns:a16="http://schemas.microsoft.com/office/drawing/2014/main" id="{F0685184-7389-64D5-F3C0-C0BB0D501153}"/>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sp>
        <p:nvSpPr>
          <p:cNvPr id="21" name="AutoShape 3">
            <a:extLst>
              <a:ext uri="{FF2B5EF4-FFF2-40B4-BE49-F238E27FC236}">
                <a16:creationId xmlns:a16="http://schemas.microsoft.com/office/drawing/2014/main" id="{6FBFCFE3-A258-FCD6-8E0B-7C3EBC3534E2}"/>
              </a:ext>
            </a:extLst>
          </p:cNvPr>
          <p:cNvSpPr/>
          <p:nvPr userDrawn="1"/>
        </p:nvSpPr>
        <p:spPr>
          <a:xfrm rot="-5400000">
            <a:off x="14101101" y="3457859"/>
            <a:ext cx="6915717" cy="0"/>
          </a:xfrm>
          <a:prstGeom prst="line">
            <a:avLst/>
          </a:prstGeom>
          <a:ln w="9525" cap="rnd">
            <a:solidFill>
              <a:srgbClr val="6B6363"/>
            </a:solidFill>
            <a:prstDash val="solid"/>
            <a:headEnd type="none" w="sm" len="sm"/>
            <a:tailEnd type="none" w="sm" len="sm"/>
          </a:ln>
        </p:spPr>
      </p:sp>
      <p:pic>
        <p:nvPicPr>
          <p:cNvPr id="22" name="Picture 11">
            <a:extLst>
              <a:ext uri="{FF2B5EF4-FFF2-40B4-BE49-F238E27FC236}">
                <a16:creationId xmlns:a16="http://schemas.microsoft.com/office/drawing/2014/main" id="{5A6ECDED-5329-E7C2-C1F7-FBF1322C654D}"/>
              </a:ext>
            </a:extLst>
          </p:cNvPr>
          <p:cNvPicPr>
            <a:picLocks noChangeAspect="1"/>
          </p:cNvPicPr>
          <p:nvPr userDrawn="1"/>
        </p:nvPicPr>
        <p:blipFill rotWithShape="1">
          <a:blip r:embed="rId3"/>
          <a:srcRect l="11187" t="33875" r="16423" b="28682"/>
          <a:stretch/>
        </p:blipFill>
        <p:spPr>
          <a:xfrm rot="5400000">
            <a:off x="15867770" y="7620769"/>
            <a:ext cx="3514580" cy="1817885"/>
          </a:xfrm>
          <a:prstGeom prst="rect">
            <a:avLst/>
          </a:prstGeom>
        </p:spPr>
      </p:pic>
      <p:pic>
        <p:nvPicPr>
          <p:cNvPr id="23" name="Picture 8">
            <a:extLst>
              <a:ext uri="{FF2B5EF4-FFF2-40B4-BE49-F238E27FC236}">
                <a16:creationId xmlns:a16="http://schemas.microsoft.com/office/drawing/2014/main" id="{F5292F13-CB73-C1ED-1410-B1B614EE88B9}"/>
              </a:ext>
            </a:extLst>
          </p:cNvPr>
          <p:cNvPicPr>
            <a:picLocks noChangeAspect="1"/>
          </p:cNvPicPr>
          <p:nvPr userDrawn="1"/>
        </p:nvPicPr>
        <p:blipFill>
          <a:blip r:embed="rId4"/>
          <a:srcRect/>
          <a:stretch>
            <a:fillRect/>
          </a:stretch>
        </p:blipFill>
        <p:spPr>
          <a:xfrm rot="5400000">
            <a:off x="247347" y="4441097"/>
            <a:ext cx="1870305" cy="1348139"/>
          </a:xfrm>
          <a:prstGeom prst="rect">
            <a:avLst/>
          </a:prstGeom>
        </p:spPr>
      </p:pic>
      <p:sp>
        <p:nvSpPr>
          <p:cNvPr id="24" name="TextBox 13">
            <a:extLst>
              <a:ext uri="{FF2B5EF4-FFF2-40B4-BE49-F238E27FC236}">
                <a16:creationId xmlns:a16="http://schemas.microsoft.com/office/drawing/2014/main" id="{A21519A5-C72A-1D7E-0BC5-8673886CA78E}"/>
              </a:ext>
            </a:extLst>
          </p:cNvPr>
          <p:cNvSpPr txBox="1"/>
          <p:nvPr userDrawn="1"/>
        </p:nvSpPr>
        <p:spPr>
          <a:xfrm rot="5400000">
            <a:off x="-1890581" y="4930180"/>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3400318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pic>
        <p:nvPicPr>
          <p:cNvPr id="17" name="bg object 17"/>
          <p:cNvPicPr/>
          <p:nvPr/>
        </p:nvPicPr>
        <p:blipFill>
          <a:blip r:embed="rId2" cstate="print"/>
          <a:stretch>
            <a:fillRect/>
          </a:stretch>
        </p:blipFill>
        <p:spPr>
          <a:xfrm>
            <a:off x="15754859" y="461492"/>
            <a:ext cx="1728294" cy="677332"/>
          </a:xfrm>
          <a:prstGeom prst="rect">
            <a:avLst/>
          </a:prstGeom>
        </p:spPr>
      </p:pic>
      <p:pic>
        <p:nvPicPr>
          <p:cNvPr id="18" name="bg object 18"/>
          <p:cNvPicPr/>
          <p:nvPr/>
        </p:nvPicPr>
        <p:blipFill>
          <a:blip r:embed="rId3" cstate="print"/>
          <a:stretch>
            <a:fillRect/>
          </a:stretch>
        </p:blipFill>
        <p:spPr>
          <a:xfrm>
            <a:off x="5243264" y="1820725"/>
            <a:ext cx="8681028" cy="7736642"/>
          </a:xfrm>
          <a:prstGeom prst="rect">
            <a:avLst/>
          </a:prstGeom>
        </p:spPr>
      </p:pic>
      <p:sp>
        <p:nvSpPr>
          <p:cNvPr id="2" name="Holder 2"/>
          <p:cNvSpPr>
            <a:spLocks noGrp="1"/>
          </p:cNvSpPr>
          <p:nvPr>
            <p:ph type="ctrTitle"/>
          </p:nvPr>
        </p:nvSpPr>
        <p:spPr>
          <a:xfrm>
            <a:off x="10371835" y="474370"/>
            <a:ext cx="4405630" cy="615553"/>
          </a:xfrm>
          <a:prstGeom prst="rect">
            <a:avLst/>
          </a:prstGeom>
        </p:spPr>
        <p:txBody>
          <a:bodyPr wrap="square" lIns="0" tIns="0" rIns="0" bIns="0">
            <a:spAutoFit/>
          </a:bodyPr>
          <a:lstStyle>
            <a:lvl1pPr>
              <a:defRPr sz="4000" b="0" i="0">
                <a:solidFill>
                  <a:schemeClr val="tx1"/>
                </a:solidFill>
                <a:latin typeface="Tahoma"/>
                <a:cs typeface="Tahoma"/>
              </a:defRPr>
            </a:lvl1pPr>
          </a:lstStyle>
          <a:p>
            <a:endParaRPr/>
          </a:p>
        </p:txBody>
      </p:sp>
      <p:sp>
        <p:nvSpPr>
          <p:cNvPr id="3" name="Holder 3"/>
          <p:cNvSpPr>
            <a:spLocks noGrp="1"/>
          </p:cNvSpPr>
          <p:nvPr>
            <p:ph type="subTitle" idx="4"/>
          </p:nvPr>
        </p:nvSpPr>
        <p:spPr>
          <a:xfrm>
            <a:off x="2743200" y="5760721"/>
            <a:ext cx="12801600" cy="615553"/>
          </a:xfrm>
          <a:prstGeom prst="rect">
            <a:avLst/>
          </a:prstGeom>
        </p:spPr>
        <p:txBody>
          <a:bodyPr wrap="square" lIns="0" tIns="0" rIns="0" bIns="0">
            <a:spAutoFit/>
          </a:bodyPr>
          <a:lstStyle>
            <a:lvl1pPr>
              <a:defRPr sz="40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427734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4845" y="474370"/>
            <a:ext cx="11161266" cy="615553"/>
          </a:xfrm>
        </p:spPr>
        <p:txBody>
          <a:bodyPr lIns="0" tIns="0" rIns="0" bIns="0"/>
          <a:lstStyle>
            <a:lvl1pPr>
              <a:defRPr sz="4000" b="0" i="0">
                <a:solidFill>
                  <a:schemeClr val="tx1"/>
                </a:solidFill>
                <a:latin typeface="Tahoma"/>
                <a:cs typeface="Tahoma"/>
              </a:defRPr>
            </a:lvl1pPr>
          </a:lstStyle>
          <a:p>
            <a:endParaRPr/>
          </a:p>
        </p:txBody>
      </p:sp>
      <p:sp>
        <p:nvSpPr>
          <p:cNvPr id="3" name="Holder 3"/>
          <p:cNvSpPr>
            <a:spLocks noGrp="1"/>
          </p:cNvSpPr>
          <p:nvPr>
            <p:ph type="body" idx="1"/>
          </p:nvPr>
        </p:nvSpPr>
        <p:spPr>
          <a:xfrm>
            <a:off x="981863" y="3244246"/>
            <a:ext cx="16324274" cy="615553"/>
          </a:xfrm>
        </p:spPr>
        <p:txBody>
          <a:bodyPr lIns="0" tIns="0" rIns="0" bIns="0"/>
          <a:lstStyle>
            <a:lvl1pPr>
              <a:defRPr sz="40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333046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4845" y="474370"/>
            <a:ext cx="11161266" cy="615553"/>
          </a:xfrm>
        </p:spPr>
        <p:txBody>
          <a:bodyPr lIns="0" tIns="0" rIns="0" bIns="0"/>
          <a:lstStyle>
            <a:lvl1pPr>
              <a:defRPr sz="4000" b="0" i="0">
                <a:solidFill>
                  <a:schemeClr val="tx1"/>
                </a:solidFill>
                <a:latin typeface="Tahoma"/>
                <a:cs typeface="Tahoma"/>
              </a:defRPr>
            </a:lvl1pPr>
          </a:lstStyle>
          <a:p>
            <a:endParaRPr/>
          </a:p>
        </p:txBody>
      </p:sp>
      <p:sp>
        <p:nvSpPr>
          <p:cNvPr id="3" name="Holder 3"/>
          <p:cNvSpPr>
            <a:spLocks noGrp="1"/>
          </p:cNvSpPr>
          <p:nvPr>
            <p:ph sz="half" idx="2"/>
          </p:nvPr>
        </p:nvSpPr>
        <p:spPr>
          <a:xfrm>
            <a:off x="914400" y="2366010"/>
            <a:ext cx="79552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7" name="Holder 7"/>
          <p:cNvSpPr>
            <a:spLocks noGrp="1"/>
          </p:cNvSpPr>
          <p:nvPr>
            <p:ph type="sldNum" sz="quarter" idx="7"/>
          </p:nvPr>
        </p:nvSpPr>
        <p:spPr/>
        <p:txBody>
          <a:bodyPr lIns="0" tIns="0" rIns="0" bIns="0"/>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243104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04845" y="474370"/>
            <a:ext cx="11161266" cy="615553"/>
          </a:xfrm>
        </p:spPr>
        <p:txBody>
          <a:bodyPr lIns="0" tIns="0" rIns="0" bIns="0"/>
          <a:lstStyle>
            <a:lvl1pPr>
              <a:defRPr sz="4000"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5" name="Holder 5"/>
          <p:cNvSpPr>
            <a:spLocks noGrp="1"/>
          </p:cNvSpPr>
          <p:nvPr>
            <p:ph type="sldNum" sz="quarter" idx="7"/>
          </p:nvPr>
        </p:nvSpPr>
        <p:spPr/>
        <p:txBody>
          <a:bodyPr lIns="0" tIns="0" rIns="0" bIns="0"/>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45924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4" name="Holder 4"/>
          <p:cNvSpPr>
            <a:spLocks noGrp="1"/>
          </p:cNvSpPr>
          <p:nvPr>
            <p:ph type="sldNum" sz="quarter" idx="7"/>
          </p:nvPr>
        </p:nvSpPr>
        <p:spPr/>
        <p:txBody>
          <a:bodyPr lIns="0" tIns="0" rIns="0" bIns="0"/>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1914897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398B04F-E9A7-4576-BBD8-1115E1C4B261}"/>
              </a:ext>
            </a:extLst>
          </p:cNvPr>
          <p:cNvSpPr/>
          <p:nvPr userDrawn="1"/>
        </p:nvSpPr>
        <p:spPr>
          <a:xfrm>
            <a:off x="0" y="1"/>
            <a:ext cx="18288000" cy="10286999"/>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4" name="Obrázek 3">
            <a:extLst>
              <a:ext uri="{FF2B5EF4-FFF2-40B4-BE49-F238E27FC236}">
                <a16:creationId xmlns:a16="http://schemas.microsoft.com/office/drawing/2014/main" id="{DD7E1956-CC84-4AE9-B5F5-925C2A1A35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570"/>
            <a:ext cx="18288000" cy="10281860"/>
          </a:xfrm>
          <a:prstGeom prst="rect">
            <a:avLst/>
          </a:prstGeom>
        </p:spPr>
      </p:pic>
      <p:sp>
        <p:nvSpPr>
          <p:cNvPr id="3" name="Subtitle 2"/>
          <p:cNvSpPr>
            <a:spLocks noGrp="1"/>
          </p:cNvSpPr>
          <p:nvPr>
            <p:ph type="subTitle" idx="1" hasCustomPrompt="1"/>
          </p:nvPr>
        </p:nvSpPr>
        <p:spPr>
          <a:xfrm>
            <a:off x="2393158" y="8323121"/>
            <a:ext cx="15070157" cy="1823534"/>
          </a:xfrm>
        </p:spPr>
        <p:txBody>
          <a:bodyPr anchor="t"/>
          <a:lstStyle>
            <a:lvl1pPr marL="0" indent="0" algn="l">
              <a:lnSpc>
                <a:spcPct val="100000"/>
              </a:lnSpc>
              <a:spcBef>
                <a:spcPts val="0"/>
              </a:spcBef>
              <a:buNone/>
              <a:defRPr lang="cs-CZ" sz="3600" b="1" i="0" u="none" strike="noStrike" kern="2800" baseline="0" smtClean="0">
                <a:solidFill>
                  <a:schemeClr val="bg1"/>
                </a:solidFill>
                <a:latin typeface="+mj-lt"/>
              </a:defRPr>
            </a:lvl1pPr>
            <a:lvl2pPr marL="685767" indent="0" algn="ctr">
              <a:buNone/>
              <a:defRPr sz="3000"/>
            </a:lvl2pPr>
            <a:lvl3pPr marL="1371531" indent="0" algn="ctr">
              <a:buNone/>
              <a:defRPr sz="2700"/>
            </a:lvl3pPr>
            <a:lvl4pPr marL="2057298" indent="0" algn="ctr">
              <a:buNone/>
              <a:defRPr sz="2400"/>
            </a:lvl4pPr>
            <a:lvl5pPr marL="2743064" indent="0" algn="ctr">
              <a:buNone/>
              <a:defRPr sz="2400"/>
            </a:lvl5pPr>
            <a:lvl6pPr marL="3428829" indent="0" algn="ctr">
              <a:buNone/>
              <a:defRPr sz="2400"/>
            </a:lvl6pPr>
            <a:lvl7pPr marL="4114593" indent="0" algn="ctr">
              <a:buNone/>
              <a:defRPr sz="2400"/>
            </a:lvl7pPr>
            <a:lvl8pPr marL="4800360" indent="0" algn="ctr">
              <a:buNone/>
              <a:defRPr sz="2400"/>
            </a:lvl8pPr>
            <a:lvl9pPr marL="5486127" indent="0" algn="ctr">
              <a:buNone/>
              <a:defRPr sz="2400"/>
            </a:lvl9pPr>
          </a:lstStyle>
          <a:p>
            <a:r>
              <a:rPr lang="cs-CZ"/>
              <a:t>NÁZEV FAKULTY A PRACOVIŠTĚ</a:t>
            </a:r>
            <a:br>
              <a:rPr lang="en-US"/>
            </a:br>
            <a:r>
              <a:rPr lang="cs-CZ"/>
              <a:t>AUTOR/TITUL JMÉNO PŘÍJMENÍ</a:t>
            </a:r>
            <a:br>
              <a:rPr lang="en-US"/>
            </a:br>
            <a:r>
              <a:rPr lang="cs-CZ"/>
              <a:t>DATUM</a:t>
            </a:r>
          </a:p>
        </p:txBody>
      </p:sp>
      <p:sp>
        <p:nvSpPr>
          <p:cNvPr id="12" name="Title 1">
            <a:extLst>
              <a:ext uri="{FF2B5EF4-FFF2-40B4-BE49-F238E27FC236}">
                <a16:creationId xmlns:a16="http://schemas.microsoft.com/office/drawing/2014/main" id="{4791AF67-5E38-45F1-A94F-D3160D85C985}"/>
              </a:ext>
            </a:extLst>
          </p:cNvPr>
          <p:cNvSpPr>
            <a:spLocks noGrp="1"/>
          </p:cNvSpPr>
          <p:nvPr>
            <p:ph type="ctrTitle" hasCustomPrompt="1"/>
          </p:nvPr>
        </p:nvSpPr>
        <p:spPr>
          <a:xfrm>
            <a:off x="2393157" y="1057761"/>
            <a:ext cx="15070158" cy="7260222"/>
          </a:xfrm>
        </p:spPr>
        <p:txBody>
          <a:bodyPr anchor="b"/>
          <a:lstStyle>
            <a:lvl1pPr algn="l">
              <a:defRPr lang="cs-CZ" sz="7200" b="1" i="0" u="none" strike="noStrike" kern="4800" baseline="0" smtClean="0">
                <a:solidFill>
                  <a:schemeClr val="bg1"/>
                </a:solidFill>
                <a:latin typeface="Arial Black" panose="020B0A04020102020204" pitchFamily="34" charset="0"/>
              </a:defRPr>
            </a:lvl1pPr>
          </a:lstStyle>
          <a:p>
            <a:r>
              <a:rPr lang="cs-CZ" sz="7200" b="1" i="0" u="none" strike="noStrike" baseline="0">
                <a:latin typeface="Technika-Bold" panose="00000600000000000000" pitchFamily="50" charset="-18"/>
              </a:rPr>
              <a:t>název prezentace</a:t>
            </a:r>
            <a:endParaRPr lang="en-US"/>
          </a:p>
        </p:txBody>
      </p:sp>
    </p:spTree>
    <p:extLst>
      <p:ext uri="{BB962C8B-B14F-4D97-AF65-F5344CB8AC3E}">
        <p14:creationId xmlns:p14="http://schemas.microsoft.com/office/powerpoint/2010/main" val="285398240"/>
      </p:ext>
    </p:extLst>
  </p:cSld>
  <p:clrMapOvr>
    <a:masterClrMapping/>
  </p:clrMapOvr>
  <p:extLst>
    <p:ext uri="{DCECCB84-F9BA-43D5-87BE-67443E8EF086}">
      <p15:sldGuideLst xmlns:p15="http://schemas.microsoft.com/office/powerpoint/2012/main">
        <p15:guide id="1" pos="100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dtitul">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398B04F-E9A7-4576-BBD8-1115E1C4B261}"/>
              </a:ext>
            </a:extLst>
          </p:cNvPr>
          <p:cNvSpPr/>
          <p:nvPr userDrawn="1"/>
        </p:nvSpPr>
        <p:spPr>
          <a:xfrm>
            <a:off x="0" y="1"/>
            <a:ext cx="18288000" cy="10286999"/>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4" name="Obrázek 3">
            <a:extLst>
              <a:ext uri="{FF2B5EF4-FFF2-40B4-BE49-F238E27FC236}">
                <a16:creationId xmlns:a16="http://schemas.microsoft.com/office/drawing/2014/main" id="{DFF006D0-526B-4460-A47E-17F71E6C40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570"/>
            <a:ext cx="18288000" cy="10281860"/>
          </a:xfrm>
          <a:prstGeom prst="rect">
            <a:avLst/>
          </a:prstGeom>
        </p:spPr>
      </p:pic>
      <p:sp>
        <p:nvSpPr>
          <p:cNvPr id="2" name="Title 1"/>
          <p:cNvSpPr>
            <a:spLocks noGrp="1"/>
          </p:cNvSpPr>
          <p:nvPr>
            <p:ph type="ctrTitle" hasCustomPrompt="1"/>
          </p:nvPr>
        </p:nvSpPr>
        <p:spPr>
          <a:xfrm>
            <a:off x="2393156" y="1824927"/>
            <a:ext cx="15070158" cy="6498195"/>
          </a:xfrm>
        </p:spPr>
        <p:txBody>
          <a:bodyPr anchor="b"/>
          <a:lstStyle>
            <a:lvl1pPr algn="l">
              <a:defRPr lang="cs-CZ" sz="7200" b="1" i="0" u="none" strike="noStrike" kern="4800" baseline="0" smtClean="0">
                <a:solidFill>
                  <a:schemeClr val="bg1"/>
                </a:solidFill>
                <a:latin typeface="Arial Black" panose="020B0A04020102020204" pitchFamily="34" charset="0"/>
              </a:defRPr>
            </a:lvl1pPr>
          </a:lstStyle>
          <a:p>
            <a:r>
              <a:rPr lang="cs-CZ" sz="7200" b="1" i="0" u="none" strike="noStrike" baseline="0">
                <a:latin typeface="Technika-Bold" panose="00000600000000000000" pitchFamily="50" charset="-18"/>
              </a:rPr>
              <a:t>podtitul, podnadpis…</a:t>
            </a:r>
            <a:endParaRPr lang="en-US"/>
          </a:p>
        </p:txBody>
      </p:sp>
    </p:spTree>
    <p:extLst>
      <p:ext uri="{BB962C8B-B14F-4D97-AF65-F5344CB8AC3E}">
        <p14:creationId xmlns:p14="http://schemas.microsoft.com/office/powerpoint/2010/main" val="1622597926"/>
      </p:ext>
    </p:extLst>
  </p:cSld>
  <p:clrMapOvr>
    <a:masterClrMapping/>
  </p:clrMapOvr>
  <p:extLst>
    <p:ext uri="{DCECCB84-F9BA-43D5-87BE-67443E8EF086}">
      <p15:sldGuideLst xmlns:p15="http://schemas.microsoft.com/office/powerpoint/2012/main">
        <p15:guide id="1" pos="1005">
          <p15:clr>
            <a:srgbClr val="FBAE40"/>
          </p15:clr>
        </p15:guide>
        <p15:guide id="2" orient="horz" pos="349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brázek s popise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0"/>
            <a:ext cx="18288000" cy="10287000"/>
          </a:xfrm>
        </p:spPr>
        <p:txBody>
          <a:bodyPr>
            <a:normAutofit/>
          </a:bodyPr>
          <a:lstStyle>
            <a:lvl1pPr marL="0" indent="0">
              <a:buFont typeface="Wingdings" panose="05000000000000000000" pitchFamily="2" charset="2"/>
              <a:buNone/>
              <a:defRPr sz="2700" kern="3000" baseline="0">
                <a:latin typeface="+mn-lt"/>
                <a:cs typeface="Arial" panose="020B0604020202020204" pitchFamily="34" charset="0"/>
              </a:defRPr>
            </a:lvl1pPr>
          </a:lstStyle>
          <a:p>
            <a:pPr lvl="0"/>
            <a:r>
              <a:rPr lang="cs-CZ"/>
              <a:t>VLOŽIT OBRÁZEK</a:t>
            </a:r>
            <a:endParaRPr lang="en-US"/>
          </a:p>
        </p:txBody>
      </p:sp>
      <p:sp>
        <p:nvSpPr>
          <p:cNvPr id="8" name="Subtitle 2">
            <a:extLst>
              <a:ext uri="{FF2B5EF4-FFF2-40B4-BE49-F238E27FC236}">
                <a16:creationId xmlns:a16="http://schemas.microsoft.com/office/drawing/2014/main" id="{D4450A6D-7086-4A95-BD08-3D51A7B87271}"/>
              </a:ext>
            </a:extLst>
          </p:cNvPr>
          <p:cNvSpPr>
            <a:spLocks noGrp="1"/>
          </p:cNvSpPr>
          <p:nvPr>
            <p:ph type="subTitle" idx="10"/>
          </p:nvPr>
        </p:nvSpPr>
        <p:spPr>
          <a:xfrm>
            <a:off x="2393156" y="9329738"/>
            <a:ext cx="15513839" cy="601478"/>
          </a:xfrm>
          <a:solidFill>
            <a:srgbClr val="0065BC">
              <a:alpha val="90000"/>
            </a:srgbClr>
          </a:solidFill>
          <a:ln>
            <a:noFill/>
            <a:miter lim="800000"/>
          </a:ln>
        </p:spPr>
        <p:txBody>
          <a:bodyPr anchor="b"/>
          <a:lstStyle>
            <a:lvl1pPr marL="0" indent="0" algn="l">
              <a:lnSpc>
                <a:spcPct val="100000"/>
              </a:lnSpc>
              <a:spcBef>
                <a:spcPts val="0"/>
              </a:spcBef>
              <a:buNone/>
              <a:defRPr lang="cs-CZ" sz="3600" b="0" i="0" u="none" strike="noStrike" kern="2800" baseline="0" smtClean="0">
                <a:solidFill>
                  <a:schemeClr val="bg1"/>
                </a:solidFill>
                <a:latin typeface="+mn-lt"/>
              </a:defRPr>
            </a:lvl1pPr>
            <a:lvl2pPr marL="685767" indent="0" algn="ctr">
              <a:buNone/>
              <a:defRPr sz="3000"/>
            </a:lvl2pPr>
            <a:lvl3pPr marL="1371531" indent="0" algn="ctr">
              <a:buNone/>
              <a:defRPr sz="2700"/>
            </a:lvl3pPr>
            <a:lvl4pPr marL="2057298" indent="0" algn="ctr">
              <a:buNone/>
              <a:defRPr sz="2400"/>
            </a:lvl4pPr>
            <a:lvl5pPr marL="2743064" indent="0" algn="ctr">
              <a:buNone/>
              <a:defRPr sz="2400"/>
            </a:lvl5pPr>
            <a:lvl6pPr marL="3428829" indent="0" algn="ctr">
              <a:buNone/>
              <a:defRPr sz="2400"/>
            </a:lvl6pPr>
            <a:lvl7pPr marL="4114593" indent="0" algn="ctr">
              <a:buNone/>
              <a:defRPr sz="2400"/>
            </a:lvl7pPr>
            <a:lvl8pPr marL="4800360" indent="0" algn="ctr">
              <a:buNone/>
              <a:defRPr sz="2400"/>
            </a:lvl8pPr>
            <a:lvl9pPr marL="5486127" indent="0" algn="ctr">
              <a:buNone/>
              <a:defRPr sz="2400"/>
            </a:lvl9pPr>
          </a:lstStyle>
          <a:p>
            <a:endParaRPr lang="cs-CZ"/>
          </a:p>
        </p:txBody>
      </p:sp>
    </p:spTree>
    <p:extLst>
      <p:ext uri="{BB962C8B-B14F-4D97-AF65-F5344CB8AC3E}">
        <p14:creationId xmlns:p14="http://schemas.microsoft.com/office/powerpoint/2010/main" val="3293891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rázky">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19E7F5AA-5034-421E-8265-034174FB52D2}"/>
              </a:ext>
            </a:extLst>
          </p:cNvPr>
          <p:cNvSpPr>
            <a:spLocks noGrp="1" noChangeAspect="1"/>
          </p:cNvSpPr>
          <p:nvPr>
            <p:ph type="pic" sz="quarter" idx="10"/>
          </p:nvPr>
        </p:nvSpPr>
        <p:spPr>
          <a:xfrm>
            <a:off x="2393156" y="-681"/>
            <a:ext cx="7654500" cy="5103000"/>
          </a:xfrm>
        </p:spPr>
        <p:txBody>
          <a:bodyPr/>
          <a:lstStyle>
            <a:lvl1pPr marL="0" indent="0">
              <a:buNone/>
              <a:tabLst>
                <a:tab pos="673895" algn="l"/>
              </a:tabLst>
              <a:defRPr/>
            </a:lvl1pPr>
          </a:lstStyle>
          <a:p>
            <a:endParaRPr lang="cs-CZ"/>
          </a:p>
        </p:txBody>
      </p:sp>
      <p:sp>
        <p:nvSpPr>
          <p:cNvPr id="10" name="Zástupný symbol obrázku 4">
            <a:extLst>
              <a:ext uri="{FF2B5EF4-FFF2-40B4-BE49-F238E27FC236}">
                <a16:creationId xmlns:a16="http://schemas.microsoft.com/office/drawing/2014/main" id="{7D381E0F-5468-435D-BB75-31E1A4E39EE7}"/>
              </a:ext>
            </a:extLst>
          </p:cNvPr>
          <p:cNvSpPr>
            <a:spLocks noGrp="1" noChangeAspect="1"/>
          </p:cNvSpPr>
          <p:nvPr>
            <p:ph type="pic" sz="quarter" idx="11"/>
          </p:nvPr>
        </p:nvSpPr>
        <p:spPr>
          <a:xfrm>
            <a:off x="2393156" y="5184683"/>
            <a:ext cx="7654500" cy="5103000"/>
          </a:xfrm>
        </p:spPr>
        <p:txBody>
          <a:bodyPr/>
          <a:lstStyle>
            <a:lvl1pPr marL="0" indent="0">
              <a:buNone/>
              <a:tabLst>
                <a:tab pos="673895" algn="l"/>
              </a:tabLst>
              <a:defRPr/>
            </a:lvl1pPr>
          </a:lstStyle>
          <a:p>
            <a:endParaRPr lang="cs-CZ"/>
          </a:p>
        </p:txBody>
      </p:sp>
      <p:sp>
        <p:nvSpPr>
          <p:cNvPr id="11" name="Zástupný symbol obrázku 4">
            <a:extLst>
              <a:ext uri="{FF2B5EF4-FFF2-40B4-BE49-F238E27FC236}">
                <a16:creationId xmlns:a16="http://schemas.microsoft.com/office/drawing/2014/main" id="{231DD022-7F71-457E-B6AB-3ACD2680A241}"/>
              </a:ext>
            </a:extLst>
          </p:cNvPr>
          <p:cNvSpPr>
            <a:spLocks noGrp="1" noChangeAspect="1"/>
          </p:cNvSpPr>
          <p:nvPr>
            <p:ph type="pic" sz="quarter" idx="12"/>
          </p:nvPr>
        </p:nvSpPr>
        <p:spPr>
          <a:xfrm>
            <a:off x="10135800" y="-1364"/>
            <a:ext cx="7654500" cy="5103000"/>
          </a:xfrm>
        </p:spPr>
        <p:txBody>
          <a:bodyPr/>
          <a:lstStyle>
            <a:lvl1pPr marL="0" indent="0">
              <a:buNone/>
              <a:tabLst>
                <a:tab pos="673895" algn="l"/>
              </a:tabLst>
              <a:defRPr/>
            </a:lvl1pPr>
          </a:lstStyle>
          <a:p>
            <a:endParaRPr lang="cs-CZ"/>
          </a:p>
        </p:txBody>
      </p:sp>
      <p:sp>
        <p:nvSpPr>
          <p:cNvPr id="12" name="Zástupný symbol obrázku 4">
            <a:extLst>
              <a:ext uri="{FF2B5EF4-FFF2-40B4-BE49-F238E27FC236}">
                <a16:creationId xmlns:a16="http://schemas.microsoft.com/office/drawing/2014/main" id="{7CBB4081-BFB5-4DAC-BC24-0A6074B70A06}"/>
              </a:ext>
            </a:extLst>
          </p:cNvPr>
          <p:cNvSpPr>
            <a:spLocks noGrp="1" noChangeAspect="1"/>
          </p:cNvSpPr>
          <p:nvPr>
            <p:ph type="pic" sz="quarter" idx="13"/>
          </p:nvPr>
        </p:nvSpPr>
        <p:spPr>
          <a:xfrm>
            <a:off x="10135800" y="5184000"/>
            <a:ext cx="7654500" cy="5103000"/>
          </a:xfrm>
        </p:spPr>
        <p:txBody>
          <a:bodyPr/>
          <a:lstStyle>
            <a:lvl1pPr marL="0" indent="0">
              <a:buNone/>
              <a:tabLst>
                <a:tab pos="673895" algn="l"/>
              </a:tabLst>
              <a:defRPr/>
            </a:lvl1pPr>
          </a:lstStyle>
          <a:p>
            <a:endParaRPr lang="cs-CZ"/>
          </a:p>
        </p:txBody>
      </p:sp>
      <p:sp>
        <p:nvSpPr>
          <p:cNvPr id="13" name="Obdélník 12">
            <a:extLst>
              <a:ext uri="{FF2B5EF4-FFF2-40B4-BE49-F238E27FC236}">
                <a16:creationId xmlns:a16="http://schemas.microsoft.com/office/drawing/2014/main" id="{49F781A8-3B4A-416F-95B3-08D0A061BB7D}"/>
              </a:ext>
            </a:extLst>
          </p:cNvPr>
          <p:cNvSpPr/>
          <p:nvPr userDrawn="1"/>
        </p:nvSpPr>
        <p:spPr>
          <a:xfrm>
            <a:off x="17878444" y="-1363"/>
            <a:ext cx="409556" cy="10288364"/>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spTree>
    <p:extLst>
      <p:ext uri="{BB962C8B-B14F-4D97-AF65-F5344CB8AC3E}">
        <p14:creationId xmlns:p14="http://schemas.microsoft.com/office/powerpoint/2010/main" val="45444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obrázků">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19E7F5AA-5034-421E-8265-034174FB52D2}"/>
              </a:ext>
            </a:extLst>
          </p:cNvPr>
          <p:cNvSpPr>
            <a:spLocks noGrp="1"/>
          </p:cNvSpPr>
          <p:nvPr>
            <p:ph type="pic" sz="quarter" idx="10"/>
          </p:nvPr>
        </p:nvSpPr>
        <p:spPr>
          <a:xfrm>
            <a:off x="2393156" y="-681"/>
            <a:ext cx="5103000" cy="5103000"/>
          </a:xfrm>
        </p:spPr>
        <p:txBody>
          <a:bodyPr/>
          <a:lstStyle>
            <a:lvl1pPr marL="0" indent="0">
              <a:buNone/>
              <a:tabLst>
                <a:tab pos="673895" algn="l"/>
              </a:tabLst>
              <a:defRPr/>
            </a:lvl1pPr>
          </a:lstStyle>
          <a:p>
            <a:endParaRPr lang="cs-CZ"/>
          </a:p>
        </p:txBody>
      </p:sp>
      <p:sp>
        <p:nvSpPr>
          <p:cNvPr id="10" name="Zástupný symbol obrázku 4">
            <a:extLst>
              <a:ext uri="{FF2B5EF4-FFF2-40B4-BE49-F238E27FC236}">
                <a16:creationId xmlns:a16="http://schemas.microsoft.com/office/drawing/2014/main" id="{7D381E0F-5468-435D-BB75-31E1A4E39EE7}"/>
              </a:ext>
            </a:extLst>
          </p:cNvPr>
          <p:cNvSpPr>
            <a:spLocks noGrp="1"/>
          </p:cNvSpPr>
          <p:nvPr>
            <p:ph type="pic" sz="quarter" idx="11"/>
          </p:nvPr>
        </p:nvSpPr>
        <p:spPr>
          <a:xfrm>
            <a:off x="2393156" y="5184683"/>
            <a:ext cx="5103000" cy="5103000"/>
          </a:xfrm>
        </p:spPr>
        <p:txBody>
          <a:bodyPr/>
          <a:lstStyle>
            <a:lvl1pPr marL="0" indent="0">
              <a:buNone/>
              <a:tabLst>
                <a:tab pos="673895" algn="l"/>
              </a:tabLst>
              <a:defRPr/>
            </a:lvl1pPr>
          </a:lstStyle>
          <a:p>
            <a:endParaRPr lang="cs-CZ"/>
          </a:p>
        </p:txBody>
      </p:sp>
      <p:sp>
        <p:nvSpPr>
          <p:cNvPr id="13" name="Obdélník 12">
            <a:extLst>
              <a:ext uri="{FF2B5EF4-FFF2-40B4-BE49-F238E27FC236}">
                <a16:creationId xmlns:a16="http://schemas.microsoft.com/office/drawing/2014/main" id="{49F781A8-3B4A-416F-95B3-08D0A061BB7D}"/>
              </a:ext>
            </a:extLst>
          </p:cNvPr>
          <p:cNvSpPr/>
          <p:nvPr userDrawn="1"/>
        </p:nvSpPr>
        <p:spPr>
          <a:xfrm flipH="1">
            <a:off x="17958489" y="-1363"/>
            <a:ext cx="329511" cy="10288364"/>
          </a:xfrm>
          <a:prstGeom prst="rect">
            <a:avLst/>
          </a:prstGeom>
          <a:solidFill>
            <a:srgbClr val="006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sp>
        <p:nvSpPr>
          <p:cNvPr id="9" name="Zástupný symbol obrázku 4">
            <a:extLst>
              <a:ext uri="{FF2B5EF4-FFF2-40B4-BE49-F238E27FC236}">
                <a16:creationId xmlns:a16="http://schemas.microsoft.com/office/drawing/2014/main" id="{62FF600D-F261-4860-9EAA-84B00EB43DC4}"/>
              </a:ext>
            </a:extLst>
          </p:cNvPr>
          <p:cNvSpPr>
            <a:spLocks noGrp="1"/>
          </p:cNvSpPr>
          <p:nvPr>
            <p:ph type="pic" sz="quarter" idx="12"/>
          </p:nvPr>
        </p:nvSpPr>
        <p:spPr>
          <a:xfrm>
            <a:off x="7581600" y="-681"/>
            <a:ext cx="5103000" cy="5103000"/>
          </a:xfrm>
        </p:spPr>
        <p:txBody>
          <a:bodyPr/>
          <a:lstStyle>
            <a:lvl1pPr marL="0" indent="0">
              <a:buNone/>
              <a:tabLst>
                <a:tab pos="673895" algn="l"/>
              </a:tabLst>
              <a:defRPr/>
            </a:lvl1pPr>
          </a:lstStyle>
          <a:p>
            <a:endParaRPr lang="cs-CZ"/>
          </a:p>
        </p:txBody>
      </p:sp>
      <p:sp>
        <p:nvSpPr>
          <p:cNvPr id="14" name="Zástupný symbol obrázku 4">
            <a:extLst>
              <a:ext uri="{FF2B5EF4-FFF2-40B4-BE49-F238E27FC236}">
                <a16:creationId xmlns:a16="http://schemas.microsoft.com/office/drawing/2014/main" id="{6A7D37CF-49E8-421E-9285-31038386D151}"/>
              </a:ext>
            </a:extLst>
          </p:cNvPr>
          <p:cNvSpPr>
            <a:spLocks noGrp="1"/>
          </p:cNvSpPr>
          <p:nvPr>
            <p:ph type="pic" sz="quarter" idx="13"/>
          </p:nvPr>
        </p:nvSpPr>
        <p:spPr>
          <a:xfrm>
            <a:off x="7581600" y="5184683"/>
            <a:ext cx="5103000" cy="5103000"/>
          </a:xfrm>
        </p:spPr>
        <p:txBody>
          <a:bodyPr/>
          <a:lstStyle>
            <a:lvl1pPr marL="0" indent="0">
              <a:buNone/>
              <a:tabLst>
                <a:tab pos="673895" algn="l"/>
              </a:tabLst>
              <a:defRPr/>
            </a:lvl1pPr>
          </a:lstStyle>
          <a:p>
            <a:endParaRPr lang="cs-CZ"/>
          </a:p>
        </p:txBody>
      </p:sp>
      <p:sp>
        <p:nvSpPr>
          <p:cNvPr id="15" name="Zástupný symbol obrázku 4">
            <a:extLst>
              <a:ext uri="{FF2B5EF4-FFF2-40B4-BE49-F238E27FC236}">
                <a16:creationId xmlns:a16="http://schemas.microsoft.com/office/drawing/2014/main" id="{D76223BC-5184-480F-BA7F-308E4858E48C}"/>
              </a:ext>
            </a:extLst>
          </p:cNvPr>
          <p:cNvSpPr>
            <a:spLocks noGrp="1"/>
          </p:cNvSpPr>
          <p:nvPr>
            <p:ph type="pic" sz="quarter" idx="14"/>
          </p:nvPr>
        </p:nvSpPr>
        <p:spPr>
          <a:xfrm>
            <a:off x="12770045" y="-681"/>
            <a:ext cx="5103000" cy="5103000"/>
          </a:xfrm>
        </p:spPr>
        <p:txBody>
          <a:bodyPr/>
          <a:lstStyle>
            <a:lvl1pPr marL="0" indent="0">
              <a:buNone/>
              <a:tabLst>
                <a:tab pos="673895" algn="l"/>
              </a:tabLst>
              <a:defRPr/>
            </a:lvl1pPr>
          </a:lstStyle>
          <a:p>
            <a:endParaRPr lang="cs-CZ"/>
          </a:p>
        </p:txBody>
      </p:sp>
      <p:sp>
        <p:nvSpPr>
          <p:cNvPr id="16" name="Zástupný symbol obrázku 4">
            <a:extLst>
              <a:ext uri="{FF2B5EF4-FFF2-40B4-BE49-F238E27FC236}">
                <a16:creationId xmlns:a16="http://schemas.microsoft.com/office/drawing/2014/main" id="{F9437B90-7D1E-435A-BC01-F7552CA0E375}"/>
              </a:ext>
            </a:extLst>
          </p:cNvPr>
          <p:cNvSpPr>
            <a:spLocks noGrp="1"/>
          </p:cNvSpPr>
          <p:nvPr>
            <p:ph type="pic" sz="quarter" idx="15"/>
          </p:nvPr>
        </p:nvSpPr>
        <p:spPr>
          <a:xfrm>
            <a:off x="12770045" y="5184683"/>
            <a:ext cx="5103000" cy="5103000"/>
          </a:xfrm>
        </p:spPr>
        <p:txBody>
          <a:bodyPr/>
          <a:lstStyle>
            <a:lvl1pPr marL="0" indent="0">
              <a:buNone/>
              <a:tabLst>
                <a:tab pos="673895" algn="l"/>
              </a:tabLst>
              <a:defRPr/>
            </a:lvl1pPr>
          </a:lstStyle>
          <a:p>
            <a:endParaRPr lang="cs-CZ"/>
          </a:p>
        </p:txBody>
      </p:sp>
    </p:spTree>
    <p:extLst>
      <p:ext uri="{BB962C8B-B14F-4D97-AF65-F5344CB8AC3E}">
        <p14:creationId xmlns:p14="http://schemas.microsoft.com/office/powerpoint/2010/main" val="1679105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 po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157" y="373262"/>
            <a:ext cx="15566229" cy="1747838"/>
          </a:xfrm>
        </p:spPr>
        <p:txBody>
          <a:bodyPr anchor="b">
            <a:normAutofit/>
          </a:bodyPr>
          <a:lstStyle>
            <a:lvl1pPr>
              <a:defRPr sz="4800" kern="2800" baseline="0">
                <a:solidFill>
                  <a:schemeClr val="tx1"/>
                </a:solidFill>
                <a:latin typeface="+mj-lt"/>
              </a:defRPr>
            </a:lvl1pPr>
          </a:lstStyle>
          <a:p>
            <a:r>
              <a:rPr lang="cs-CZ"/>
              <a:t>NADPIS</a:t>
            </a:r>
            <a:endParaRPr lang="en-US"/>
          </a:p>
        </p:txBody>
      </p:sp>
      <p:sp>
        <p:nvSpPr>
          <p:cNvPr id="3" name="Content Placeholder 2"/>
          <p:cNvSpPr>
            <a:spLocks noGrp="1"/>
          </p:cNvSpPr>
          <p:nvPr>
            <p:ph idx="1" hasCustomPrompt="1"/>
          </p:nvPr>
        </p:nvSpPr>
        <p:spPr>
          <a:xfrm>
            <a:off x="2393157" y="2131220"/>
            <a:ext cx="7776000"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
        <p:nvSpPr>
          <p:cNvPr id="4" name="Content Placeholder 2">
            <a:extLst>
              <a:ext uri="{FF2B5EF4-FFF2-40B4-BE49-F238E27FC236}">
                <a16:creationId xmlns:a16="http://schemas.microsoft.com/office/drawing/2014/main" id="{AEE1E367-2934-4869-B509-AB8303A24EAE}"/>
              </a:ext>
            </a:extLst>
          </p:cNvPr>
          <p:cNvSpPr>
            <a:spLocks noGrp="1"/>
          </p:cNvSpPr>
          <p:nvPr>
            <p:ph idx="10" hasCustomPrompt="1"/>
          </p:nvPr>
        </p:nvSpPr>
        <p:spPr>
          <a:xfrm>
            <a:off x="10183386" y="2131220"/>
            <a:ext cx="7776000"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Tree>
    <p:extLst>
      <p:ext uri="{BB962C8B-B14F-4D97-AF65-F5344CB8AC3E}">
        <p14:creationId xmlns:p14="http://schemas.microsoft.com/office/powerpoint/2010/main" val="816316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ormáln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157" y="373262"/>
            <a:ext cx="15566229" cy="1747838"/>
          </a:xfrm>
        </p:spPr>
        <p:txBody>
          <a:bodyPr anchor="b">
            <a:normAutofit/>
          </a:bodyPr>
          <a:lstStyle>
            <a:lvl1pPr>
              <a:defRPr sz="4800" kern="2800" baseline="0">
                <a:solidFill>
                  <a:schemeClr val="tx1"/>
                </a:solidFill>
                <a:latin typeface="+mj-lt"/>
              </a:defRPr>
            </a:lvl1pPr>
          </a:lstStyle>
          <a:p>
            <a:r>
              <a:rPr lang="cs-CZ"/>
              <a:t>NADPIS</a:t>
            </a:r>
            <a:endParaRPr lang="en-US"/>
          </a:p>
        </p:txBody>
      </p:sp>
      <p:sp>
        <p:nvSpPr>
          <p:cNvPr id="3" name="Content Placeholder 2"/>
          <p:cNvSpPr>
            <a:spLocks noGrp="1"/>
          </p:cNvSpPr>
          <p:nvPr>
            <p:ph idx="1" hasCustomPrompt="1"/>
          </p:nvPr>
        </p:nvSpPr>
        <p:spPr>
          <a:xfrm>
            <a:off x="2393157" y="2131220"/>
            <a:ext cx="15566229" cy="7782518"/>
          </a:xfrm>
        </p:spPr>
        <p:txBody>
          <a:bodyPr>
            <a:normAutofit/>
          </a:bodyPr>
          <a:lstStyle>
            <a:lvl1pPr marL="685800" indent="-685800">
              <a:buFont typeface="Wingdings" panose="05000000000000000000" pitchFamily="2" charset="2"/>
              <a:buChar char="§"/>
              <a:defRPr sz="2700" kern="3000" baseline="0">
                <a:latin typeface="+mn-lt"/>
                <a:cs typeface="Arial" panose="020B0604020202020204" pitchFamily="34" charset="0"/>
              </a:defRPr>
            </a:lvl1pPr>
          </a:lstStyle>
          <a:p>
            <a:pPr lvl="0"/>
            <a:r>
              <a:rPr lang="cs-CZ"/>
              <a:t>VLOŽIT TEXT</a:t>
            </a:r>
            <a:endParaRPr lang="en-US"/>
          </a:p>
        </p:txBody>
      </p:sp>
    </p:spTree>
    <p:extLst>
      <p:ext uri="{BB962C8B-B14F-4D97-AF65-F5344CB8AC3E}">
        <p14:creationId xmlns:p14="http://schemas.microsoft.com/office/powerpoint/2010/main" val="326682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ity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B04B7C9-45CF-E599-90CE-7006BA4B1FAE}"/>
              </a:ext>
            </a:extLst>
          </p:cNvPr>
          <p:cNvSpPr>
            <a:spLocks noGrp="1"/>
          </p:cNvSpPr>
          <p:nvPr>
            <p:ph type="pic" sz="quarter" idx="10" hasCustomPrompt="1"/>
          </p:nvPr>
        </p:nvSpPr>
        <p:spPr>
          <a:xfrm>
            <a:off x="2888671" y="1595008"/>
            <a:ext cx="13341929" cy="8691992"/>
          </a:xfrm>
          <a:prstGeom prst="rect">
            <a:avLst/>
          </a:prstGeom>
        </p:spPr>
        <p:txBody>
          <a:bodyPr anchor="ctr"/>
          <a:lstStyle>
            <a:lvl1pPr marL="0" indent="0" algn="ctr">
              <a:buNone/>
              <a:defRPr sz="3600" b="0">
                <a:solidFill>
                  <a:srgbClr val="929699"/>
                </a:solidFill>
                <a:latin typeface="Verdana" panose="020B0604030504040204" pitchFamily="34" charset="0"/>
                <a:ea typeface="Verdana" panose="020B0604030504040204" pitchFamily="34" charset="0"/>
              </a:defRPr>
            </a:lvl1pPr>
          </a:lstStyle>
          <a:p>
            <a:r>
              <a:rPr lang="en-US"/>
              <a:t>Click icon to add picture</a:t>
            </a:r>
            <a:r>
              <a:rPr lang="sk-SK"/>
              <a:t> of your city</a:t>
            </a:r>
            <a:endParaRPr lang="en-US"/>
          </a:p>
        </p:txBody>
      </p:sp>
      <p:sp>
        <p:nvSpPr>
          <p:cNvPr id="5" name="Title Placeholder 13">
            <a:extLst>
              <a:ext uri="{FF2B5EF4-FFF2-40B4-BE49-F238E27FC236}">
                <a16:creationId xmlns:a16="http://schemas.microsoft.com/office/drawing/2014/main" id="{B5913E87-E827-A1D9-217D-ACD1CFCCFBF9}"/>
              </a:ext>
            </a:extLst>
          </p:cNvPr>
          <p:cNvSpPr>
            <a:spLocks noGrp="1"/>
          </p:cNvSpPr>
          <p:nvPr>
            <p:ph type="title" hasCustomPrompt="1"/>
          </p:nvPr>
        </p:nvSpPr>
        <p:spPr>
          <a:xfrm>
            <a:off x="2888673" y="207818"/>
            <a:ext cx="13341927" cy="1068092"/>
          </a:xfrm>
          <a:prstGeom prst="rect">
            <a:avLst/>
          </a:prstGeom>
        </p:spPr>
        <p:txBody>
          <a:bodyPr vert="horz" lIns="91440" tIns="45720" rIns="91440" bIns="45720" rtlCol="0" anchor="b">
            <a:normAutofit/>
          </a:bodyPr>
          <a:lstStyle>
            <a:lvl1pPr>
              <a:defRPr sz="4200">
                <a:solidFill>
                  <a:srgbClr val="000000"/>
                </a:solidFill>
              </a:defRPr>
            </a:lvl1pPr>
          </a:lstStyle>
          <a:p>
            <a:r>
              <a:rPr lang="sk-SK"/>
              <a:t>City slide</a:t>
            </a:r>
            <a:endParaRPr lang="en-US"/>
          </a:p>
        </p:txBody>
      </p:sp>
    </p:spTree>
    <p:extLst>
      <p:ext uri="{BB962C8B-B14F-4D97-AF65-F5344CB8AC3E}">
        <p14:creationId xmlns:p14="http://schemas.microsoft.com/office/powerpoint/2010/main" val="1846710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ormal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0000" y="1369774"/>
            <a:ext cx="15554325" cy="840230"/>
          </a:xfrm>
        </p:spPr>
        <p:txBody>
          <a:bodyPr wrap="square" anchor="b">
            <a:spAutoFit/>
          </a:bodyPr>
          <a:lstStyle>
            <a:lvl1pPr>
              <a:defRPr sz="5400" kern="2800" baseline="0">
                <a:solidFill>
                  <a:srgbClr val="0064BE"/>
                </a:solidFill>
                <a:latin typeface="+mj-lt"/>
              </a:defRPr>
            </a:lvl1pPr>
          </a:lstStyle>
          <a:p>
            <a:r>
              <a:rPr lang="en-GB" noProof="0"/>
              <a:t>title</a:t>
            </a:r>
          </a:p>
        </p:txBody>
      </p:sp>
      <p:sp>
        <p:nvSpPr>
          <p:cNvPr id="4" name="Zástupný obsah 3">
            <a:extLst>
              <a:ext uri="{FF2B5EF4-FFF2-40B4-BE49-F238E27FC236}">
                <a16:creationId xmlns:a16="http://schemas.microsoft.com/office/drawing/2014/main" id="{89C16D6A-31D0-402D-8292-5350C1E34057}"/>
              </a:ext>
            </a:extLst>
          </p:cNvPr>
          <p:cNvSpPr>
            <a:spLocks noGrp="1"/>
          </p:cNvSpPr>
          <p:nvPr>
            <p:ph sz="quarter" idx="22" hasCustomPrompt="1"/>
          </p:nvPr>
        </p:nvSpPr>
        <p:spPr>
          <a:xfrm>
            <a:off x="2430000" y="3186000"/>
            <a:ext cx="15566232" cy="6777150"/>
          </a:xfrm>
        </p:spPr>
        <p:txBody>
          <a:bodyPr/>
          <a:lstStyle>
            <a:lvl1pPr marL="0" indent="0">
              <a:lnSpc>
                <a:spcPct val="100000"/>
              </a:lnSpc>
              <a:spcBef>
                <a:spcPts val="0"/>
              </a:spcBef>
              <a:buFont typeface="Wingdings" panose="05000000000000000000" pitchFamily="2" charset="2"/>
              <a:buNone/>
              <a:defRPr/>
            </a:lvl1pPr>
            <a:lvl2pPr marL="685766" indent="0">
              <a:lnSpc>
                <a:spcPct val="100000"/>
              </a:lnSpc>
              <a:buNone/>
              <a:defRPr/>
            </a:lvl2pPr>
            <a:lvl3pPr marL="1371530" indent="0">
              <a:lnSpc>
                <a:spcPct val="100000"/>
              </a:lnSpc>
              <a:buNone/>
              <a:defRPr/>
            </a:lvl3pPr>
            <a:lvl4pPr marL="2057297" indent="0">
              <a:lnSpc>
                <a:spcPct val="100000"/>
              </a:lnSpc>
              <a:buNone/>
              <a:defRPr/>
            </a:lvl4pPr>
            <a:lvl5pPr marL="2743064" indent="0">
              <a:lnSpc>
                <a:spcPct val="100000"/>
              </a:lnSpc>
              <a:buNone/>
              <a:defRPr/>
            </a:lvl5pPr>
          </a:lstStyle>
          <a:p>
            <a:pPr lvl="0"/>
            <a:r>
              <a:rPr lang="cs-CZ"/>
              <a:t>Po kliknutí můžete upravovat styly textu v předloze.</a:t>
            </a:r>
          </a:p>
          <a:p>
            <a:pPr lvl="0"/>
            <a:endParaRPr lang="en-GB"/>
          </a:p>
        </p:txBody>
      </p:sp>
      <p:sp>
        <p:nvSpPr>
          <p:cNvPr id="25" name="Zástupný text 49">
            <a:extLst>
              <a:ext uri="{FF2B5EF4-FFF2-40B4-BE49-F238E27FC236}">
                <a16:creationId xmlns:a16="http://schemas.microsoft.com/office/drawing/2014/main" id="{B5C0EE6E-30A8-4274-944C-C924A606752F}"/>
              </a:ext>
            </a:extLst>
          </p:cNvPr>
          <p:cNvSpPr>
            <a:spLocks noGrp="1"/>
          </p:cNvSpPr>
          <p:nvPr>
            <p:ph type="body" sz="quarter" idx="23" hasCustomPrompt="1"/>
          </p:nvPr>
        </p:nvSpPr>
        <p:spPr>
          <a:xfrm>
            <a:off x="2430000" y="2118569"/>
            <a:ext cx="15554325" cy="971550"/>
          </a:xfrm>
        </p:spPr>
        <p:txBody>
          <a:bodyPr>
            <a:noAutofit/>
          </a:bodyPr>
          <a:lstStyle>
            <a:lvl1pPr marL="0" indent="0">
              <a:lnSpc>
                <a:spcPct val="100000"/>
              </a:lnSpc>
              <a:spcBef>
                <a:spcPts val="0"/>
              </a:spcBef>
              <a:buNone/>
              <a:defRPr sz="4050" cap="all" baseline="0">
                <a:latin typeface="+mj-lt"/>
              </a:defRPr>
            </a:lvl1pPr>
          </a:lstStyle>
          <a:p>
            <a:pPr lvl="0"/>
            <a:r>
              <a:rPr lang="en-US"/>
              <a:t>subtitle</a:t>
            </a:r>
          </a:p>
        </p:txBody>
      </p:sp>
    </p:spTree>
    <p:extLst>
      <p:ext uri="{BB962C8B-B14F-4D97-AF65-F5344CB8AC3E}">
        <p14:creationId xmlns:p14="http://schemas.microsoft.com/office/powerpoint/2010/main" val="961971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0771E8B-6CA5-40B2-8038-0E112F3DAC1C}" type="datetimeFigureOut">
              <a:rPr lang="es-ES" smtClean="0"/>
              <a:t>20/03/2025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4023104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20/03/2025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110596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771E8B-6CA5-40B2-8038-0E112F3DAC1C}" type="datetimeFigureOut">
              <a:rPr lang="es-ES" smtClean="0"/>
              <a:t>20/03/2025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064370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771E8B-6CA5-40B2-8038-0E112F3DAC1C}" type="datetimeFigureOut">
              <a:rPr lang="es-ES" smtClean="0"/>
              <a:t>20/03/2025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053541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771E8B-6CA5-40B2-8038-0E112F3DAC1C}" type="datetimeFigureOut">
              <a:rPr lang="es-ES" smtClean="0"/>
              <a:t>20/03/2025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9888603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771E8B-6CA5-40B2-8038-0E112F3DAC1C}" type="datetimeFigureOut">
              <a:rPr lang="es-ES" smtClean="0"/>
              <a:t>20/03/2025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610079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71E8B-6CA5-40B2-8038-0E112F3DAC1C}" type="datetimeFigureOut">
              <a:rPr lang="es-ES" smtClean="0"/>
              <a:t>20/03/2025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77703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0771E8B-6CA5-40B2-8038-0E112F3DAC1C}" type="datetimeFigureOut">
              <a:rPr lang="es-ES" smtClean="0"/>
              <a:t>20/03/2025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26166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0771E8B-6CA5-40B2-8038-0E112F3DAC1C}" type="datetimeFigureOut">
              <a:rPr lang="es-ES" smtClean="0"/>
              <a:t>20/03/2025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4035896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20/03/2025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960057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771E8B-6CA5-40B2-8038-0E112F3DAC1C}" type="datetimeFigureOut">
              <a:rPr lang="es-ES" smtClean="0"/>
              <a:t>20/03/2025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890441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ront red">
    <p:spTree>
      <p:nvGrpSpPr>
        <p:cNvPr id="1" name=""/>
        <p:cNvGrpSpPr/>
        <p:nvPr/>
      </p:nvGrpSpPr>
      <p:grpSpPr>
        <a:xfrm>
          <a:off x="0" y="0"/>
          <a:ext cx="0" cy="0"/>
          <a:chOff x="0" y="0"/>
          <a:chExt cx="0" cy="0"/>
        </a:xfrm>
      </p:grpSpPr>
      <p:pic>
        <p:nvPicPr>
          <p:cNvPr id="20" name="Afbeelding 19" descr="Afbeelding met pijl&#10;&#10;Automatisch gegenereerde beschrijving">
            <a:extLst>
              <a:ext uri="{FF2B5EF4-FFF2-40B4-BE49-F238E27FC236}">
                <a16:creationId xmlns:a16="http://schemas.microsoft.com/office/drawing/2014/main" id="{85C15E02-F1A1-4DE5-BBFD-4EEA4E759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74563" y="4034885"/>
            <a:ext cx="5529366" cy="8294051"/>
          </a:xfrm>
          <a:prstGeom prst="rect">
            <a:avLst/>
          </a:prstGeom>
        </p:spPr>
      </p:pic>
      <p:sp>
        <p:nvSpPr>
          <p:cNvPr id="8" name="Rechthoek: afgeronde hoeken 7">
            <a:extLst>
              <a:ext uri="{FF2B5EF4-FFF2-40B4-BE49-F238E27FC236}">
                <a16:creationId xmlns:a16="http://schemas.microsoft.com/office/drawing/2014/main" id="{E82D40D1-7E5E-4D81-ACDF-D8B9CAA6E04D}"/>
              </a:ext>
            </a:extLst>
          </p:cNvPr>
          <p:cNvSpPr/>
          <p:nvPr userDrawn="1"/>
        </p:nvSpPr>
        <p:spPr>
          <a:xfrm>
            <a:off x="5472546" y="753470"/>
            <a:ext cx="7287489" cy="5365260"/>
          </a:xfrm>
          <a:prstGeom prst="roundRect">
            <a:avLst>
              <a:gd name="adj" fmla="val 52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700"/>
          </a:p>
        </p:txBody>
      </p:sp>
      <p:pic>
        <p:nvPicPr>
          <p:cNvPr id="10" name="Afbeelding 9">
            <a:extLst>
              <a:ext uri="{FF2B5EF4-FFF2-40B4-BE49-F238E27FC236}">
                <a16:creationId xmlns:a16="http://schemas.microsoft.com/office/drawing/2014/main" id="{F0B6FDAE-1D2A-465F-899A-D23AB45827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72546" y="753141"/>
            <a:ext cx="7315200" cy="5365260"/>
          </a:xfrm>
          <a:prstGeom prst="rect">
            <a:avLst/>
          </a:prstGeom>
        </p:spPr>
      </p:pic>
      <p:sp>
        <p:nvSpPr>
          <p:cNvPr id="12" name="Titel 1">
            <a:extLst>
              <a:ext uri="{FF2B5EF4-FFF2-40B4-BE49-F238E27FC236}">
                <a16:creationId xmlns:a16="http://schemas.microsoft.com/office/drawing/2014/main" id="{69DCCD4D-AC0F-49A0-9CAD-4B8EEF6B4F67}"/>
              </a:ext>
            </a:extLst>
          </p:cNvPr>
          <p:cNvSpPr>
            <a:spLocks noGrp="1"/>
          </p:cNvSpPr>
          <p:nvPr>
            <p:ph type="title" hasCustomPrompt="1"/>
          </p:nvPr>
        </p:nvSpPr>
        <p:spPr>
          <a:xfrm>
            <a:off x="1257300" y="6359083"/>
            <a:ext cx="15773400" cy="1307306"/>
          </a:xfrm>
        </p:spPr>
        <p:txBody>
          <a:bodyPr/>
          <a:lstStyle>
            <a:lvl1pPr algn="ctr">
              <a:defRPr b="1">
                <a:solidFill>
                  <a:schemeClr val="bg1"/>
                </a:solidFill>
                <a:latin typeface="Myriad Pro" panose="020B0503030403020204" pitchFamily="34" charset="0"/>
              </a:defRPr>
            </a:lvl1pPr>
          </a:lstStyle>
          <a:p>
            <a:r>
              <a:rPr lang="nl-NL"/>
              <a:t>Title of presentation</a:t>
            </a:r>
          </a:p>
        </p:txBody>
      </p:sp>
      <p:sp>
        <p:nvSpPr>
          <p:cNvPr id="5" name="Tijdelijke aanduiding voor tekst 4">
            <a:extLst>
              <a:ext uri="{FF2B5EF4-FFF2-40B4-BE49-F238E27FC236}">
                <a16:creationId xmlns:a16="http://schemas.microsoft.com/office/drawing/2014/main" id="{38D679F4-BDFE-4D2F-85A8-D07BDC4ABBFE}"/>
              </a:ext>
            </a:extLst>
          </p:cNvPr>
          <p:cNvSpPr>
            <a:spLocks noGrp="1"/>
          </p:cNvSpPr>
          <p:nvPr>
            <p:ph type="body" sz="quarter" idx="10" hasCustomPrompt="1"/>
          </p:nvPr>
        </p:nvSpPr>
        <p:spPr>
          <a:xfrm>
            <a:off x="1257300" y="7666388"/>
            <a:ext cx="15773400" cy="1620972"/>
          </a:xfrm>
        </p:spPr>
        <p:txBody>
          <a:bodyPr>
            <a:normAutofit/>
          </a:bodyPr>
          <a:lstStyle>
            <a:lvl1pPr marL="0" indent="0" algn="ctr">
              <a:buNone/>
              <a:defRPr sz="5550" i="1">
                <a:solidFill>
                  <a:schemeClr val="bg1"/>
                </a:solidFill>
                <a:latin typeface="Myriad Pro" panose="020B0503030403020204" pitchFamily="34" charset="0"/>
              </a:defRPr>
            </a:lvl1pPr>
            <a:lvl2pPr>
              <a:defRPr i="1">
                <a:solidFill>
                  <a:schemeClr val="bg1"/>
                </a:solidFill>
                <a:latin typeface="Myriad Pro" panose="020B0503030403020204" pitchFamily="34" charset="0"/>
              </a:defRPr>
            </a:lvl2pPr>
            <a:lvl3pPr>
              <a:defRPr i="1">
                <a:solidFill>
                  <a:schemeClr val="bg1"/>
                </a:solidFill>
                <a:latin typeface="Myriad Pro" panose="020B0503030403020204" pitchFamily="34" charset="0"/>
              </a:defRPr>
            </a:lvl3pPr>
            <a:lvl4pPr>
              <a:defRPr i="1">
                <a:solidFill>
                  <a:schemeClr val="bg1"/>
                </a:solidFill>
                <a:latin typeface="Myriad Pro" panose="020B0503030403020204" pitchFamily="34" charset="0"/>
              </a:defRPr>
            </a:lvl4pPr>
            <a:lvl5pPr>
              <a:defRPr i="1">
                <a:solidFill>
                  <a:schemeClr val="bg1"/>
                </a:solidFill>
                <a:latin typeface="Myriad Pro" panose="020B0503030403020204" pitchFamily="34" charset="0"/>
              </a:defRPr>
            </a:lvl5pPr>
          </a:lstStyle>
          <a:p>
            <a:pPr lvl="0"/>
            <a:r>
              <a:rPr lang="nl-NL"/>
              <a:t>Subtitle or author</a:t>
            </a:r>
          </a:p>
        </p:txBody>
      </p:sp>
      <p:pic>
        <p:nvPicPr>
          <p:cNvPr id="9" name="Graphic 8">
            <a:extLst>
              <a:ext uri="{FF2B5EF4-FFF2-40B4-BE49-F238E27FC236}">
                <a16:creationId xmlns:a16="http://schemas.microsoft.com/office/drawing/2014/main" id="{BC5036BB-D5B5-44D1-959D-6EA9ECFE4B0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7300" y="9573584"/>
            <a:ext cx="556002" cy="417002"/>
          </a:xfrm>
          <a:prstGeom prst="rect">
            <a:avLst/>
          </a:prstGeom>
        </p:spPr>
      </p:pic>
      <p:sp>
        <p:nvSpPr>
          <p:cNvPr id="16" name="Tekstvak 15">
            <a:extLst>
              <a:ext uri="{FF2B5EF4-FFF2-40B4-BE49-F238E27FC236}">
                <a16:creationId xmlns:a16="http://schemas.microsoft.com/office/drawing/2014/main" id="{59C879B5-459C-4C5C-83F4-CCD87E25B7C3}"/>
              </a:ext>
            </a:extLst>
          </p:cNvPr>
          <p:cNvSpPr txBox="1"/>
          <p:nvPr userDrawn="1"/>
        </p:nvSpPr>
        <p:spPr>
          <a:xfrm>
            <a:off x="1813302" y="9574203"/>
            <a:ext cx="5323668" cy="416382"/>
          </a:xfrm>
          <a:prstGeom prst="rect">
            <a:avLst/>
          </a:prstGeom>
        </p:spPr>
        <p:txBody>
          <a:bodyPr vert="horz" wrap="square" lIns="137160" tIns="68580" rIns="137160" bIns="68580" rtlCol="0" anchor="ctr">
            <a:normAutofit fontScale="77500" lnSpcReduction="20000"/>
          </a:bodyPr>
          <a:lstStyle/>
          <a:p>
            <a:pPr algn="l"/>
            <a:r>
              <a:rPr lang="nl-NL" sz="1350" i="0">
                <a:solidFill>
                  <a:schemeClr val="bg1"/>
                </a:solidFill>
                <a:latin typeface="Poppins" panose="00000500000000000000" pitchFamily="50" charset="0"/>
                <a:cs typeface="Poppins" panose="00000500000000000000" pitchFamily="50" charset="0"/>
              </a:rPr>
              <a:t>The BuildUPspeed project has received funding from the LIFE programme of the European Unition under Grant Agreement no. 101075843.</a:t>
            </a:r>
          </a:p>
        </p:txBody>
      </p:sp>
    </p:spTree>
    <p:extLst>
      <p:ext uri="{BB962C8B-B14F-4D97-AF65-F5344CB8AC3E}">
        <p14:creationId xmlns:p14="http://schemas.microsoft.com/office/powerpoint/2010/main" val="1886428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ulka">
    <p:bg>
      <p:bgRef idx="1001">
        <a:schemeClr val="bg1"/>
      </p:bgRef>
    </p:bg>
    <p:spTree>
      <p:nvGrpSpPr>
        <p:cNvPr id="1" name=""/>
        <p:cNvGrpSpPr/>
        <p:nvPr/>
      </p:nvGrpSpPr>
      <p:grpSpPr>
        <a:xfrm>
          <a:off x="0" y="0"/>
          <a:ext cx="0" cy="0"/>
          <a:chOff x="0" y="0"/>
          <a:chExt cx="0" cy="0"/>
        </a:xfrm>
      </p:grpSpPr>
      <p:pic>
        <p:nvPicPr>
          <p:cNvPr id="9" name="Obrázek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71" t="19931" r="25394" b="24463"/>
          <a:stretch/>
        </p:blipFill>
        <p:spPr>
          <a:xfrm>
            <a:off x="1475148" y="715008"/>
            <a:ext cx="2728302" cy="2376264"/>
          </a:xfrm>
          <a:prstGeom prst="rect">
            <a:avLst/>
          </a:prstGeom>
        </p:spPr>
      </p:pic>
      <p:sp>
        <p:nvSpPr>
          <p:cNvPr id="4" name="Nadpis 1"/>
          <p:cNvSpPr>
            <a:spLocks noGrp="1"/>
          </p:cNvSpPr>
          <p:nvPr>
            <p:ph type="ctrTitle" hasCustomPrompt="1"/>
          </p:nvPr>
        </p:nvSpPr>
        <p:spPr>
          <a:xfrm>
            <a:off x="1475148" y="4025654"/>
            <a:ext cx="15229692" cy="2197968"/>
          </a:xfrm>
        </p:spPr>
        <p:txBody>
          <a:bodyPr/>
          <a:lstStyle>
            <a:lvl1pPr>
              <a:defRPr b="1">
                <a:solidFill>
                  <a:srgbClr val="003AA9"/>
                </a:solidFill>
              </a:defRPr>
            </a:lvl1pPr>
          </a:lstStyle>
          <a:p>
            <a:r>
              <a:rPr lang="cs-CZ" dirty="0"/>
              <a:t>Toto je pouze slepý název prezentace</a:t>
            </a:r>
          </a:p>
        </p:txBody>
      </p:sp>
      <p:sp>
        <p:nvSpPr>
          <p:cNvPr id="5" name="Podnadpis 2"/>
          <p:cNvSpPr>
            <a:spLocks noGrp="1"/>
          </p:cNvSpPr>
          <p:nvPr>
            <p:ph type="subTitle" idx="1" hasCustomPrompt="1"/>
          </p:nvPr>
        </p:nvSpPr>
        <p:spPr>
          <a:xfrm>
            <a:off x="1475148" y="7541832"/>
            <a:ext cx="15229692" cy="1690464"/>
          </a:xfrm>
        </p:spPr>
        <p:txBody>
          <a:bodyPr>
            <a:normAutofit/>
          </a:bodyPr>
          <a:lstStyle>
            <a:lvl1pPr marL="0" indent="0" algn="l">
              <a:buNone/>
              <a:defRPr sz="3000" b="0" baseline="0">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dirty="0"/>
              <a:t>Jméno Příjmení</a:t>
            </a:r>
          </a:p>
          <a:p>
            <a:r>
              <a:rPr lang="cs-CZ" dirty="0"/>
              <a:t>oddělení, odbor</a:t>
            </a:r>
          </a:p>
          <a:p>
            <a:r>
              <a:rPr lang="cs-CZ" dirty="0"/>
              <a:t>Státní fond životního prostředí ČR</a:t>
            </a:r>
          </a:p>
        </p:txBody>
      </p:sp>
      <p:pic>
        <p:nvPicPr>
          <p:cNvPr id="6" name="Obrázek 5"/>
          <p:cNvPicPr>
            <a:picLocks noChangeAspect="1"/>
          </p:cNvPicPr>
          <p:nvPr userDrawn="1"/>
        </p:nvPicPr>
        <p:blipFill rotWithShape="1">
          <a:blip r:embed="rId3" cstate="print">
            <a:extLst>
              <a:ext uri="{28A0092B-C50C-407E-A947-70E740481C1C}">
                <a14:useLocalDpi xmlns:a14="http://schemas.microsoft.com/office/drawing/2010/main" val="0"/>
              </a:ext>
            </a:extLst>
          </a:blip>
          <a:srcRect r="41430"/>
          <a:stretch/>
        </p:blipFill>
        <p:spPr>
          <a:xfrm>
            <a:off x="6526928" y="994800"/>
            <a:ext cx="10471160" cy="1448400"/>
          </a:xfrm>
          <a:prstGeom prst="rect">
            <a:avLst/>
          </a:prstGeom>
        </p:spPr>
      </p:pic>
    </p:spTree>
    <p:extLst>
      <p:ext uri="{BB962C8B-B14F-4D97-AF65-F5344CB8AC3E}">
        <p14:creationId xmlns:p14="http://schemas.microsoft.com/office/powerpoint/2010/main" val="138480440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7" name="Obrázek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50"/>
          <a:stretch/>
        </p:blipFill>
        <p:spPr>
          <a:xfrm>
            <a:off x="0" y="1486308"/>
            <a:ext cx="18288000" cy="8800692"/>
          </a:xfrm>
          <a:prstGeom prst="rect">
            <a:avLst/>
          </a:prstGeom>
        </p:spPr>
      </p:pic>
      <p:sp>
        <p:nvSpPr>
          <p:cNvPr id="2" name="Nadpis 1"/>
          <p:cNvSpPr>
            <a:spLocks noGrp="1"/>
          </p:cNvSpPr>
          <p:nvPr>
            <p:ph type="ctrTitle"/>
          </p:nvPr>
        </p:nvSpPr>
        <p:spPr>
          <a:xfrm>
            <a:off x="1371600" y="2983261"/>
            <a:ext cx="15544800" cy="2417417"/>
          </a:xfrm>
        </p:spPr>
        <p:txBody>
          <a:bodyPr>
            <a:noAutofit/>
          </a:bodyPr>
          <a:lstStyle>
            <a:lvl1pPr>
              <a:defRPr b="1"/>
            </a:lvl1pPr>
          </a:lstStyle>
          <a:p>
            <a:r>
              <a:rPr lang="cs-CZ"/>
              <a:t>Kliknutím lze upravit styl.</a:t>
            </a:r>
            <a:endParaRPr lang="cs-CZ" dirty="0"/>
          </a:p>
        </p:txBody>
      </p:sp>
      <p:sp>
        <p:nvSpPr>
          <p:cNvPr id="3" name="Podnadpis 2"/>
          <p:cNvSpPr>
            <a:spLocks noGrp="1"/>
          </p:cNvSpPr>
          <p:nvPr>
            <p:ph type="subTitle" idx="1"/>
          </p:nvPr>
        </p:nvSpPr>
        <p:spPr>
          <a:xfrm>
            <a:off x="1371600" y="6223620"/>
            <a:ext cx="15544800" cy="2234580"/>
          </a:xfrm>
        </p:spPr>
        <p:txBody>
          <a:bodyPr>
            <a:noAutofit/>
          </a:bodyPr>
          <a:lstStyle>
            <a:lvl1pPr marL="0" indent="0" algn="l">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
        <p:nvSpPr>
          <p:cNvPr id="6" name="Zástupný symbol pro číslo snímku 5"/>
          <p:cNvSpPr>
            <a:spLocks noGrp="1"/>
          </p:cNvSpPr>
          <p:nvPr>
            <p:ph type="sldNum" sz="quarter" idx="12"/>
          </p:nvPr>
        </p:nvSpPr>
        <p:spPr/>
        <p:txBody>
          <a:bodyPr/>
          <a:lstStyle/>
          <a:p>
            <a:fld id="{BB350F47-9465-40D6-8E60-5BA15C0A02FA}" type="slidenum">
              <a:rPr lang="cs-CZ" smtClean="0"/>
              <a:t>‹#›</a:t>
            </a:fld>
            <a:endParaRPr lang="cs-CZ"/>
          </a:p>
        </p:txBody>
      </p:sp>
      <p:pic>
        <p:nvPicPr>
          <p:cNvPr id="8" name="Obráze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471092"/>
            <a:ext cx="18306000" cy="38138"/>
          </a:xfrm>
          <a:prstGeom prst="rect">
            <a:avLst/>
          </a:prstGeom>
        </p:spPr>
      </p:pic>
    </p:spTree>
    <p:extLst>
      <p:ext uri="{BB962C8B-B14F-4D97-AF65-F5344CB8AC3E}">
        <p14:creationId xmlns:p14="http://schemas.microsoft.com/office/powerpoint/2010/main" val="476928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BB350F47-9465-40D6-8E60-5BA15C0A02FA}" type="slidenum">
              <a:rPr lang="cs-CZ" smtClean="0"/>
              <a:t>‹#›</a:t>
            </a:fld>
            <a:endParaRPr lang="cs-CZ"/>
          </a:p>
        </p:txBody>
      </p:sp>
      <p:sp>
        <p:nvSpPr>
          <p:cNvPr id="9" name="Zástupný symbol pro nadpis 1"/>
          <p:cNvSpPr>
            <a:spLocks noGrp="1"/>
          </p:cNvSpPr>
          <p:nvPr>
            <p:ph type="title"/>
          </p:nvPr>
        </p:nvSpPr>
        <p:spPr>
          <a:xfrm>
            <a:off x="1151112" y="1911644"/>
            <a:ext cx="15776076" cy="1179629"/>
          </a:xfrm>
          <a:prstGeom prst="rect">
            <a:avLst/>
          </a:prstGeom>
        </p:spPr>
        <p:txBody>
          <a:bodyPr vert="horz" lIns="91440" tIns="45720" rIns="91440" bIns="45720" rtlCol="0" anchor="t" anchorCtr="0">
            <a:normAutofit/>
          </a:bodyPr>
          <a:lstStyle/>
          <a:p>
            <a:r>
              <a:rPr lang="cs-CZ"/>
              <a:t>Kliknutím lze upravit styl.</a:t>
            </a:r>
            <a:endParaRPr lang="cs-CZ" dirty="0"/>
          </a:p>
        </p:txBody>
      </p:sp>
      <p:sp>
        <p:nvSpPr>
          <p:cNvPr id="4" name="Zástupný symbol pro text 3"/>
          <p:cNvSpPr>
            <a:spLocks noGrp="1"/>
          </p:cNvSpPr>
          <p:nvPr>
            <p:ph type="body" sz="quarter" idx="13"/>
          </p:nvPr>
        </p:nvSpPr>
        <p:spPr>
          <a:xfrm>
            <a:off x="1150145" y="3524251"/>
            <a:ext cx="15778163" cy="56149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200965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151112" y="1903140"/>
            <a:ext cx="15985776" cy="1080120"/>
          </a:xfrm>
        </p:spPr>
        <p:txBody>
          <a:bodyPr anchor="t" anchorCtr="0"/>
          <a:lstStyle/>
          <a:p>
            <a:r>
              <a:rPr lang="cs-CZ"/>
              <a:t>Kliknutím lze upravit styl.</a:t>
            </a:r>
            <a:endParaRPr lang="cs-CZ" dirty="0"/>
          </a:p>
        </p:txBody>
      </p:sp>
      <p:sp>
        <p:nvSpPr>
          <p:cNvPr id="3" name="Zástupný symbol pro obsah 2"/>
          <p:cNvSpPr>
            <a:spLocks noGrp="1"/>
          </p:cNvSpPr>
          <p:nvPr>
            <p:ph sz="half" idx="1"/>
          </p:nvPr>
        </p:nvSpPr>
        <p:spPr>
          <a:xfrm>
            <a:off x="1151112" y="3474020"/>
            <a:ext cx="8077200"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9296400" y="3474020"/>
            <a:ext cx="7840488"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a:p>
        </p:txBody>
      </p:sp>
    </p:spTree>
    <p:extLst>
      <p:ext uri="{BB962C8B-B14F-4D97-AF65-F5344CB8AC3E}">
        <p14:creationId xmlns:p14="http://schemas.microsoft.com/office/powerpoint/2010/main" val="4085458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4114"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4" name="Zástupný symbol pro obsah 3"/>
          <p:cNvSpPr>
            <a:spLocks noGrp="1"/>
          </p:cNvSpPr>
          <p:nvPr>
            <p:ph sz="half" idx="2"/>
          </p:nvPr>
        </p:nvSpPr>
        <p:spPr>
          <a:xfrm>
            <a:off x="1154114"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Zástupný symbol pro číslo snímku 8"/>
          <p:cNvSpPr>
            <a:spLocks noGrp="1"/>
          </p:cNvSpPr>
          <p:nvPr>
            <p:ph type="sldNum" sz="quarter" idx="12"/>
          </p:nvPr>
        </p:nvSpPr>
        <p:spPr/>
        <p:txBody>
          <a:bodyPr/>
          <a:lstStyle/>
          <a:p>
            <a:fld id="{BB350F47-9465-40D6-8E60-5BA15C0A02FA}" type="slidenum">
              <a:rPr lang="cs-CZ" smtClean="0"/>
              <a:t>‹#›</a:t>
            </a:fld>
            <a:endParaRPr lang="cs-CZ"/>
          </a:p>
        </p:txBody>
      </p:sp>
      <p:sp>
        <p:nvSpPr>
          <p:cNvPr id="8" name="Nadpis 1"/>
          <p:cNvSpPr>
            <a:spLocks noGrp="1"/>
          </p:cNvSpPr>
          <p:nvPr>
            <p:ph type="title"/>
          </p:nvPr>
        </p:nvSpPr>
        <p:spPr>
          <a:xfrm>
            <a:off x="1151112" y="1903140"/>
            <a:ext cx="15985776" cy="1080120"/>
          </a:xfrm>
        </p:spPr>
        <p:txBody>
          <a:bodyPr anchor="t" anchorCtr="0"/>
          <a:lstStyle/>
          <a:p>
            <a:r>
              <a:rPr lang="cs-CZ"/>
              <a:t>Kliknutím lze upravit styl.</a:t>
            </a:r>
            <a:endParaRPr lang="cs-CZ" dirty="0"/>
          </a:p>
        </p:txBody>
      </p:sp>
      <p:sp>
        <p:nvSpPr>
          <p:cNvPr id="10" name="Zástupný symbol pro text 2"/>
          <p:cNvSpPr>
            <a:spLocks noGrp="1"/>
          </p:cNvSpPr>
          <p:nvPr>
            <p:ph type="body" idx="13"/>
          </p:nvPr>
        </p:nvSpPr>
        <p:spPr>
          <a:xfrm>
            <a:off x="9471038"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11" name="Zástupný symbol pro obsah 3"/>
          <p:cNvSpPr>
            <a:spLocks noGrp="1"/>
          </p:cNvSpPr>
          <p:nvPr>
            <p:ph sz="half" idx="14"/>
          </p:nvPr>
        </p:nvSpPr>
        <p:spPr>
          <a:xfrm>
            <a:off x="9471038"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087306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307796" y="9247957"/>
            <a:ext cx="4267200" cy="547688"/>
          </a:xfrm>
        </p:spPr>
        <p:txBody>
          <a:bodyPr/>
          <a:lstStyle/>
          <a:p>
            <a:fld id="{BB350F47-9465-40D6-8E60-5BA15C0A02FA}" type="slidenum">
              <a:rPr lang="cs-CZ" smtClean="0"/>
              <a:t>‹#›</a:t>
            </a:fld>
            <a:endParaRPr lang="cs-CZ"/>
          </a:p>
        </p:txBody>
      </p:sp>
    </p:spTree>
    <p:extLst>
      <p:ext uri="{BB962C8B-B14F-4D97-AF65-F5344CB8AC3E}">
        <p14:creationId xmlns:p14="http://schemas.microsoft.com/office/powerpoint/2010/main" val="191451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ul-podtitul-text/graf">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BB350F47-9465-40D6-8E60-5BA15C0A02FA}" type="slidenum">
              <a:rPr lang="cs-CZ" smtClean="0"/>
              <a:pPr/>
              <a:t>‹#›</a:t>
            </a:fld>
            <a:endParaRPr lang="cs-CZ"/>
          </a:p>
        </p:txBody>
      </p:sp>
      <p:sp>
        <p:nvSpPr>
          <p:cNvPr id="4" name="Nadpis 1">
            <a:extLst>
              <a:ext uri="{FF2B5EF4-FFF2-40B4-BE49-F238E27FC236}">
                <a16:creationId xmlns:a16="http://schemas.microsoft.com/office/drawing/2014/main" id="{7AB400B1-FCCB-6F45-87B1-2798311ED5D0}"/>
              </a:ext>
            </a:extLst>
          </p:cNvPr>
          <p:cNvSpPr>
            <a:spLocks noGrp="1"/>
          </p:cNvSpPr>
          <p:nvPr>
            <p:ph type="title"/>
          </p:nvPr>
        </p:nvSpPr>
        <p:spPr>
          <a:xfrm>
            <a:off x="1259125" y="2011152"/>
            <a:ext cx="15805757" cy="928083"/>
          </a:xfrm>
        </p:spPr>
        <p:txBody>
          <a:bodyPr lIns="0" tIns="0" rIns="0" bIns="0"/>
          <a:lstStyle>
            <a:lvl1pPr>
              <a:defRPr>
                <a:solidFill>
                  <a:schemeClr val="tx1"/>
                </a:solidFill>
              </a:defRPr>
            </a:lvl1pPr>
          </a:lstStyle>
          <a:p>
            <a:r>
              <a:rPr lang="cs-CZ"/>
              <a:t>Kliknutím lze upravit styl.</a:t>
            </a:r>
            <a:endParaRPr lang="cs-CZ" dirty="0"/>
          </a:p>
        </p:txBody>
      </p:sp>
      <p:sp>
        <p:nvSpPr>
          <p:cNvPr id="5" name="Plassholder for tekst 8"/>
          <p:cNvSpPr>
            <a:spLocks noGrp="1"/>
          </p:cNvSpPr>
          <p:nvPr>
            <p:ph type="body" sz="quarter" idx="11" hasCustomPrompt="1"/>
          </p:nvPr>
        </p:nvSpPr>
        <p:spPr>
          <a:xfrm>
            <a:off x="1218719" y="3313895"/>
            <a:ext cx="15846162" cy="553998"/>
          </a:xfrm>
          <a:prstGeom prst="rect">
            <a:avLst/>
          </a:prstGeom>
        </p:spPr>
        <p:txBody>
          <a:bodyPr wrap="square" lIns="0" tIns="0" rIns="0" bIns="0">
            <a:spAutoFit/>
          </a:bodyPr>
          <a:lstStyle>
            <a:lvl1pPr marL="0" indent="0">
              <a:buNone/>
              <a:defRPr sz="3600" b="1">
                <a:solidFill>
                  <a:schemeClr val="tx1"/>
                </a:solidFill>
              </a:defRPr>
            </a:lvl1pPr>
          </a:lstStyle>
          <a:p>
            <a:pPr lvl="0"/>
            <a:r>
              <a:rPr lang="cs-CZ" dirty="0"/>
              <a:t>Podtitulek</a:t>
            </a:r>
            <a:endParaRPr lang="en-GB" dirty="0"/>
          </a:p>
        </p:txBody>
      </p:sp>
      <p:sp>
        <p:nvSpPr>
          <p:cNvPr id="6" name="Zástupný symbol pro obsah 2">
            <a:extLst>
              <a:ext uri="{FF2B5EF4-FFF2-40B4-BE49-F238E27FC236}">
                <a16:creationId xmlns:a16="http://schemas.microsoft.com/office/drawing/2014/main" id="{798EB1DC-2262-9F44-9653-18C9E7076411}"/>
              </a:ext>
            </a:extLst>
          </p:cNvPr>
          <p:cNvSpPr>
            <a:spLocks noGrp="1"/>
          </p:cNvSpPr>
          <p:nvPr>
            <p:ph idx="1" hasCustomPrompt="1"/>
          </p:nvPr>
        </p:nvSpPr>
        <p:spPr>
          <a:xfrm>
            <a:off x="1259125" y="4353351"/>
            <a:ext cx="15805757" cy="5810781"/>
          </a:xfrm>
          <a:prstGeom prst="rect">
            <a:avLst/>
          </a:prstGeom>
        </p:spPr>
        <p:txBody>
          <a:bodyPr lIns="0" tIns="0" rIns="0" bIns="0"/>
          <a:lstStyle>
            <a:lvl1pPr marL="0" indent="0">
              <a:buNone/>
              <a:defRPr sz="3600" baseline="0"/>
            </a:lvl1pPr>
          </a:lstStyle>
          <a:p>
            <a:r>
              <a:rPr lang="cs-CZ" dirty="0"/>
              <a:t>Toto je pouze slepý text</a:t>
            </a:r>
          </a:p>
        </p:txBody>
      </p:sp>
    </p:spTree>
    <p:extLst>
      <p:ext uri="{BB962C8B-B14F-4D97-AF65-F5344CB8AC3E}">
        <p14:creationId xmlns:p14="http://schemas.microsoft.com/office/powerpoint/2010/main" val="12204615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2" y="1903140"/>
            <a:ext cx="6016626" cy="1419039"/>
          </a:xfrm>
        </p:spPr>
        <p:txBody>
          <a:bodyPr anchor="b">
            <a:normAutofit/>
          </a:bodyPr>
          <a:lstStyle>
            <a:lvl1pPr algn="l">
              <a:defRPr sz="3600" b="1"/>
            </a:lvl1pPr>
          </a:lstStyle>
          <a:p>
            <a:r>
              <a:rPr lang="cs-CZ"/>
              <a:t>Kliknutím lze upravit styl.</a:t>
            </a:r>
            <a:endParaRPr lang="cs-CZ" dirty="0"/>
          </a:p>
        </p:txBody>
      </p:sp>
      <p:sp>
        <p:nvSpPr>
          <p:cNvPr id="3" name="Zástupný symbol pro obsah 2"/>
          <p:cNvSpPr>
            <a:spLocks noGrp="1"/>
          </p:cNvSpPr>
          <p:nvPr>
            <p:ph idx="1"/>
          </p:nvPr>
        </p:nvSpPr>
        <p:spPr>
          <a:xfrm>
            <a:off x="7150100" y="1903139"/>
            <a:ext cx="10223501" cy="734481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text 3"/>
          <p:cNvSpPr>
            <a:spLocks noGrp="1"/>
          </p:cNvSpPr>
          <p:nvPr>
            <p:ph type="body" sz="half" idx="2"/>
          </p:nvPr>
        </p:nvSpPr>
        <p:spPr>
          <a:xfrm>
            <a:off x="914402" y="3523321"/>
            <a:ext cx="6016626" cy="5665925"/>
          </a:xfrm>
        </p:spPr>
        <p:txBody>
          <a:bodyPr>
            <a:normAutofit/>
          </a:bodyPr>
          <a:lstStyle>
            <a:lvl1pPr marL="0" indent="0">
              <a:buNone/>
              <a:defRPr sz="30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a:p>
        </p:txBody>
      </p:sp>
    </p:spTree>
    <p:extLst>
      <p:ext uri="{BB962C8B-B14F-4D97-AF65-F5344CB8AC3E}">
        <p14:creationId xmlns:p14="http://schemas.microsoft.com/office/powerpoint/2010/main" val="3972651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14091" y="7627776"/>
            <a:ext cx="10972800" cy="850107"/>
          </a:xfrm>
        </p:spPr>
        <p:txBody>
          <a:bodyPr anchor="b"/>
          <a:lstStyle>
            <a:lvl1pPr algn="l">
              <a:defRPr sz="3000" b="1"/>
            </a:lvl1pPr>
          </a:lstStyle>
          <a:p>
            <a:r>
              <a:rPr lang="cs-CZ"/>
              <a:t>Kliknutím lze upravit styl.</a:t>
            </a:r>
            <a:endParaRPr lang="cs-CZ" dirty="0"/>
          </a:p>
        </p:txBody>
      </p:sp>
      <p:sp>
        <p:nvSpPr>
          <p:cNvPr id="3" name="Zástupný symbol pro obrázek 2"/>
          <p:cNvSpPr>
            <a:spLocks noGrp="1"/>
          </p:cNvSpPr>
          <p:nvPr>
            <p:ph type="pic" idx="1"/>
          </p:nvPr>
        </p:nvSpPr>
        <p:spPr>
          <a:xfrm>
            <a:off x="1114091" y="1916680"/>
            <a:ext cx="15913769" cy="5512259"/>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a:t>Kliknutím na ikonu přidáte obrázek.</a:t>
            </a:r>
            <a:endParaRPr lang="cs-CZ" dirty="0"/>
          </a:p>
        </p:txBody>
      </p:sp>
      <p:sp>
        <p:nvSpPr>
          <p:cNvPr id="4" name="Zástupný symbol pro text 3"/>
          <p:cNvSpPr>
            <a:spLocks noGrp="1"/>
          </p:cNvSpPr>
          <p:nvPr>
            <p:ph type="body" sz="half" idx="2"/>
          </p:nvPr>
        </p:nvSpPr>
        <p:spPr>
          <a:xfrm>
            <a:off x="1114091" y="8477883"/>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a:p>
        </p:txBody>
      </p:sp>
    </p:spTree>
    <p:extLst>
      <p:ext uri="{BB962C8B-B14F-4D97-AF65-F5344CB8AC3E}">
        <p14:creationId xmlns:p14="http://schemas.microsoft.com/office/powerpoint/2010/main" val="672400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oslední strana">
    <p:spTree>
      <p:nvGrpSpPr>
        <p:cNvPr id="1" name=""/>
        <p:cNvGrpSpPr/>
        <p:nvPr/>
      </p:nvGrpSpPr>
      <p:grpSpPr>
        <a:xfrm>
          <a:off x="0" y="0"/>
          <a:ext cx="0" cy="0"/>
          <a:chOff x="0" y="0"/>
          <a:chExt cx="0" cy="0"/>
        </a:xfrm>
      </p:grpSpPr>
      <p:sp>
        <p:nvSpPr>
          <p:cNvPr id="14" name="Rectangle 2"/>
          <p:cNvSpPr txBox="1">
            <a:spLocks noChangeArrowheads="1"/>
          </p:cNvSpPr>
          <p:nvPr userDrawn="1"/>
        </p:nvSpPr>
        <p:spPr>
          <a:xfrm>
            <a:off x="935088" y="5393813"/>
            <a:ext cx="12642327" cy="2169528"/>
          </a:xfrm>
          <a:prstGeom prst="rect">
            <a:avLst/>
          </a:prstGeom>
        </p:spPr>
        <p:txBody>
          <a:bodyPr vert="horz" lIns="137160" tIns="68580" rIns="137160" bIns="6858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62000" algn="l">
              <a:lnSpc>
                <a:spcPct val="100000"/>
              </a:lnSpc>
            </a:pPr>
            <a:r>
              <a:rPr lang="cs-CZ" sz="4200" b="0" dirty="0">
                <a:solidFill>
                  <a:schemeClr val="tx1"/>
                </a:solidFill>
                <a:latin typeface="+mn-lt"/>
              </a:rPr>
              <a:t>e-mail: </a:t>
            </a:r>
            <a:r>
              <a:rPr lang="cs-CZ" sz="4200" b="1" dirty="0">
                <a:solidFill>
                  <a:schemeClr val="tx1"/>
                </a:solidFill>
                <a:latin typeface="+mn-lt"/>
              </a:rPr>
              <a:t>info@sfzp.cz</a:t>
            </a:r>
            <a:endParaRPr lang="cs-CZ" sz="4200" b="0" dirty="0">
              <a:solidFill>
                <a:schemeClr val="tx1"/>
              </a:solidFill>
              <a:latin typeface="+mn-lt"/>
            </a:endParaRPr>
          </a:p>
          <a:p>
            <a:pPr marL="162000" algn="l">
              <a:lnSpc>
                <a:spcPct val="100000"/>
              </a:lnSpc>
            </a:pPr>
            <a:r>
              <a:rPr lang="cs-CZ" sz="4200" b="0" dirty="0">
                <a:solidFill>
                  <a:schemeClr val="tx1"/>
                </a:solidFill>
                <a:latin typeface="+mn-lt"/>
              </a:rPr>
              <a:t>zelená linka: </a:t>
            </a:r>
            <a:r>
              <a:rPr lang="cs-CZ" sz="4200" b="1" dirty="0">
                <a:solidFill>
                  <a:schemeClr val="tx1"/>
                </a:solidFill>
                <a:latin typeface="+mn-lt"/>
              </a:rPr>
              <a:t>800 260 500</a:t>
            </a:r>
          </a:p>
          <a:p>
            <a:pPr marL="162000" marR="0" lvl="0" indent="0" algn="l" defTabSz="1371600" rtl="0" eaLnBrk="1" fontAlgn="base" latinLnBrk="0" hangingPunct="1">
              <a:lnSpc>
                <a:spcPct val="100000"/>
              </a:lnSpc>
              <a:spcBef>
                <a:spcPct val="0"/>
              </a:spcBef>
              <a:spcAft>
                <a:spcPct val="0"/>
              </a:spcAft>
              <a:buClrTx/>
              <a:buSzTx/>
              <a:buFontTx/>
              <a:buNone/>
              <a:tabLst/>
              <a:defRPr/>
            </a:pPr>
            <a:r>
              <a:rPr lang="cs-CZ" sz="4200" b="1" kern="1200" dirty="0">
                <a:solidFill>
                  <a:srgbClr val="003AA9"/>
                </a:solidFill>
                <a:latin typeface="+mj-lt"/>
                <a:ea typeface="+mj-ea"/>
                <a:cs typeface="+mj-cs"/>
              </a:rPr>
              <a:t>www.</a:t>
            </a:r>
            <a:r>
              <a:rPr lang="cs-CZ" sz="4200" b="1" kern="1200" dirty="0">
                <a:solidFill>
                  <a:srgbClr val="3DA200"/>
                </a:solidFill>
                <a:latin typeface="+mj-lt"/>
                <a:ea typeface="+mj-ea"/>
                <a:cs typeface="+mj-cs"/>
              </a:rPr>
              <a:t>novazelena</a:t>
            </a:r>
            <a:r>
              <a:rPr lang="cs-CZ" sz="4200" b="1" kern="1200" dirty="0">
                <a:solidFill>
                  <a:srgbClr val="B3D200"/>
                </a:solidFill>
                <a:latin typeface="+mj-lt"/>
                <a:ea typeface="+mj-ea"/>
                <a:cs typeface="+mj-cs"/>
              </a:rPr>
              <a:t>usporam.cz</a:t>
            </a:r>
          </a:p>
          <a:p>
            <a:pPr marL="162000" algn="l">
              <a:lnSpc>
                <a:spcPct val="100000"/>
              </a:lnSpc>
            </a:pPr>
            <a:r>
              <a:rPr lang="cs-CZ" sz="4200" b="1" dirty="0">
                <a:solidFill>
                  <a:schemeClr val="tx1"/>
                </a:solidFill>
                <a:latin typeface="+mn-lt"/>
              </a:rPr>
              <a:t> </a:t>
            </a:r>
          </a:p>
        </p:txBody>
      </p:sp>
      <p:sp>
        <p:nvSpPr>
          <p:cNvPr id="18" name="Rectangle 2"/>
          <p:cNvSpPr txBox="1">
            <a:spLocks noChangeArrowheads="1"/>
          </p:cNvSpPr>
          <p:nvPr userDrawn="1"/>
        </p:nvSpPr>
        <p:spPr>
          <a:xfrm>
            <a:off x="1043100" y="3189071"/>
            <a:ext cx="9505056" cy="1276211"/>
          </a:xfrm>
          <a:prstGeom prst="rect">
            <a:avLst/>
          </a:prstGeom>
        </p:spPr>
        <p:txBody>
          <a:bodyPr vert="horz" lIns="137160" tIns="68580" rIns="137160" bIns="6858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6600" b="1" dirty="0">
                <a:solidFill>
                  <a:srgbClr val="003AA9"/>
                </a:solidFill>
                <a:latin typeface="+mn-lt"/>
              </a:rPr>
              <a:t>Děkuji za pozornost!</a:t>
            </a:r>
          </a:p>
        </p:txBody>
      </p:sp>
      <p:pic>
        <p:nvPicPr>
          <p:cNvPr id="8" name="Obráze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3061" y="8649170"/>
            <a:ext cx="3191979" cy="888966"/>
          </a:xfrm>
          <a:prstGeom prst="rect">
            <a:avLst/>
          </a:prstGeom>
        </p:spPr>
      </p:pic>
      <p:pic>
        <p:nvPicPr>
          <p:cNvPr id="9" name="Obrázek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140" t="39862" r="6802" b="40743"/>
          <a:stretch/>
        </p:blipFill>
        <p:spPr>
          <a:xfrm>
            <a:off x="10116109" y="8822746"/>
            <a:ext cx="3211133" cy="715391"/>
          </a:xfrm>
          <a:prstGeom prst="rect">
            <a:avLst/>
          </a:prstGeom>
        </p:spPr>
      </p:pic>
      <p:sp>
        <p:nvSpPr>
          <p:cNvPr id="10" name="Obdélník 9"/>
          <p:cNvSpPr/>
          <p:nvPr userDrawn="1"/>
        </p:nvSpPr>
        <p:spPr>
          <a:xfrm>
            <a:off x="9360024" y="174948"/>
            <a:ext cx="8316924" cy="1188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11" name="Obrázek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41430"/>
          <a:stretch/>
        </p:blipFill>
        <p:spPr>
          <a:xfrm>
            <a:off x="1082831" y="8383860"/>
            <a:ext cx="8334312" cy="1152825"/>
          </a:xfrm>
          <a:prstGeom prst="rect">
            <a:avLst/>
          </a:prstGeom>
        </p:spPr>
      </p:pic>
    </p:spTree>
    <p:extLst>
      <p:ext uri="{BB962C8B-B14F-4D97-AF65-F5344CB8AC3E}">
        <p14:creationId xmlns:p14="http://schemas.microsoft.com/office/powerpoint/2010/main" val="3024634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ext_odrazky">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559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uvod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10502421"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0E502E"/>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a:t>Kliknutím na ikonu přidáte obrázek.</a:t>
            </a:r>
            <a:endParaRPr lang="en-US"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hasCustomPrompt="1"/>
          </p:nvPr>
        </p:nvSpPr>
        <p:spPr>
          <a:xfrm>
            <a:off x="389384" y="6004463"/>
            <a:ext cx="9723050" cy="1348445"/>
          </a:xfrm>
        </p:spPr>
        <p:txBody>
          <a:bodyPr>
            <a:normAutofit/>
          </a:bodyPr>
          <a:lstStyle>
            <a:lvl1pPr marL="0" indent="0">
              <a:buNone/>
              <a:defRPr sz="6600" b="1">
                <a:solidFill>
                  <a:schemeClr val="bg1"/>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err="1"/>
              <a:t>Nadpis</a:t>
            </a:r>
            <a:endParaRPr lang="en-US" dirty="0"/>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pic>
        <p:nvPicPr>
          <p:cNvPr id="2" name="Obrázek 1"/>
          <p:cNvPicPr>
            <a:picLocks noChangeAspect="1"/>
          </p:cNvPicPr>
          <p:nvPr userDrawn="1"/>
        </p:nvPicPr>
        <p:blipFill>
          <a:blip r:embed="rId2"/>
          <a:stretch>
            <a:fillRect/>
          </a:stretch>
        </p:blipFill>
        <p:spPr>
          <a:xfrm>
            <a:off x="641957" y="728224"/>
            <a:ext cx="8879594" cy="978494"/>
          </a:xfrm>
          <a:prstGeom prst="rect">
            <a:avLst/>
          </a:prstGeom>
        </p:spPr>
      </p:pic>
    </p:spTree>
    <p:extLst>
      <p:ext uri="{BB962C8B-B14F-4D97-AF65-F5344CB8AC3E}">
        <p14:creationId xmlns:p14="http://schemas.microsoft.com/office/powerpoint/2010/main" val="3197437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ulka">
    <p:spTree>
      <p:nvGrpSpPr>
        <p:cNvPr id="1" name=""/>
        <p:cNvGrpSpPr/>
        <p:nvPr/>
      </p:nvGrpSpPr>
      <p:grpSpPr>
        <a:xfrm>
          <a:off x="0" y="0"/>
          <a:ext cx="0" cy="0"/>
          <a:chOff x="0" y="0"/>
          <a:chExt cx="0" cy="0"/>
        </a:xfrm>
      </p:grpSpPr>
      <p:pic>
        <p:nvPicPr>
          <p:cNvPr id="2" name="Obrázek 9">
            <a:extLst>
              <a:ext uri="{FF2B5EF4-FFF2-40B4-BE49-F238E27FC236}">
                <a16:creationId xmlns:a16="http://schemas.microsoft.com/office/drawing/2014/main" id="{E3E7495B-0AEC-7976-2CD2-AE08DDF63294}"/>
              </a:ext>
            </a:extLst>
          </p:cNvPr>
          <p:cNvPicPr>
            <a:picLocks noChangeAspect="1"/>
          </p:cNvPicPr>
          <p:nvPr userDrawn="1"/>
        </p:nvPicPr>
        <p:blipFill>
          <a:blip r:embed="rId2">
            <a:extLst>
              <a:ext uri="{28A0092B-C50C-407E-A947-70E740481C1C}">
                <a14:useLocalDpi xmlns:a14="http://schemas.microsoft.com/office/drawing/2010/main" val="0"/>
              </a:ext>
            </a:extLst>
          </a:blip>
          <a:srcRect l="29471" t="19931" r="25394" b="24463"/>
          <a:stretch>
            <a:fillRect/>
          </a:stretch>
        </p:blipFill>
        <p:spPr bwMode="auto">
          <a:xfrm>
            <a:off x="1473995" y="714376"/>
            <a:ext cx="27289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10">
            <a:extLst>
              <a:ext uri="{FF2B5EF4-FFF2-40B4-BE49-F238E27FC236}">
                <a16:creationId xmlns:a16="http://schemas.microsoft.com/office/drawing/2014/main" id="{A84D79D8-7857-415F-629E-3E56EFDFA504}"/>
              </a:ext>
            </a:extLst>
          </p:cNvPr>
          <p:cNvPicPr>
            <a:picLocks noChangeAspect="1"/>
          </p:cNvPicPr>
          <p:nvPr userDrawn="1"/>
        </p:nvPicPr>
        <p:blipFill>
          <a:blip r:embed="rId3">
            <a:extLst>
              <a:ext uri="{28A0092B-C50C-407E-A947-70E740481C1C}">
                <a14:useLocalDpi xmlns:a14="http://schemas.microsoft.com/office/drawing/2010/main" val="0"/>
              </a:ext>
            </a:extLst>
          </a:blip>
          <a:srcRect r="41431"/>
          <a:stretch>
            <a:fillRect/>
          </a:stretch>
        </p:blipFill>
        <p:spPr bwMode="auto">
          <a:xfrm>
            <a:off x="6527008" y="995363"/>
            <a:ext cx="1047035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1"/>
          <p:cNvSpPr>
            <a:spLocks noGrp="1"/>
          </p:cNvSpPr>
          <p:nvPr>
            <p:ph type="ctrTitle"/>
          </p:nvPr>
        </p:nvSpPr>
        <p:spPr>
          <a:xfrm>
            <a:off x="1475148" y="4025654"/>
            <a:ext cx="15229692" cy="2197968"/>
          </a:xfrm>
        </p:spPr>
        <p:txBody>
          <a:bodyPr/>
          <a:lstStyle>
            <a:lvl1pPr>
              <a:defRPr b="1">
                <a:solidFill>
                  <a:srgbClr val="003AA9"/>
                </a:solidFill>
              </a:defRPr>
            </a:lvl1pPr>
          </a:lstStyle>
          <a:p>
            <a:r>
              <a:rPr lang="cs-CZ"/>
              <a:t>Kliknutím lze upravit styl.</a:t>
            </a:r>
            <a:endParaRPr lang="cs-CZ" dirty="0"/>
          </a:p>
        </p:txBody>
      </p:sp>
      <p:sp>
        <p:nvSpPr>
          <p:cNvPr id="5" name="Podnadpis 2"/>
          <p:cNvSpPr>
            <a:spLocks noGrp="1"/>
          </p:cNvSpPr>
          <p:nvPr>
            <p:ph type="subTitle" idx="1"/>
          </p:nvPr>
        </p:nvSpPr>
        <p:spPr>
          <a:xfrm>
            <a:off x="1475148" y="7541832"/>
            <a:ext cx="15229692" cy="1690464"/>
          </a:xfrm>
        </p:spPr>
        <p:txBody>
          <a:bodyPr>
            <a:normAutofit/>
          </a:bodyPr>
          <a:lstStyle>
            <a:lvl1pPr marL="0" indent="0" algn="l">
              <a:buNone/>
              <a:defRPr sz="3000" b="0" baseline="0">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Tree>
    <p:extLst>
      <p:ext uri="{BB962C8B-B14F-4D97-AF65-F5344CB8AC3E}">
        <p14:creationId xmlns:p14="http://schemas.microsoft.com/office/powerpoint/2010/main" val="114071249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Obrázek 9">
            <a:extLst>
              <a:ext uri="{FF2B5EF4-FFF2-40B4-BE49-F238E27FC236}">
                <a16:creationId xmlns:a16="http://schemas.microsoft.com/office/drawing/2014/main" id="{DFE6DD60-9D08-DEAA-64B8-15B64B996F7E}"/>
              </a:ext>
            </a:extLst>
          </p:cNvPr>
          <p:cNvPicPr>
            <a:picLocks noChangeAspect="1"/>
          </p:cNvPicPr>
          <p:nvPr userDrawn="1"/>
        </p:nvPicPr>
        <p:blipFill>
          <a:blip r:embed="rId2">
            <a:extLst>
              <a:ext uri="{28A0092B-C50C-407E-A947-70E740481C1C}">
                <a14:useLocalDpi xmlns:a14="http://schemas.microsoft.com/office/drawing/2010/main" val="0"/>
              </a:ext>
            </a:extLst>
          </a:blip>
          <a:srcRect t="15350"/>
          <a:stretch>
            <a:fillRect/>
          </a:stretch>
        </p:blipFill>
        <p:spPr bwMode="auto">
          <a:xfrm>
            <a:off x="0" y="1485900"/>
            <a:ext cx="182880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a:extLst>
              <a:ext uri="{FF2B5EF4-FFF2-40B4-BE49-F238E27FC236}">
                <a16:creationId xmlns:a16="http://schemas.microsoft.com/office/drawing/2014/main" id="{0CE54AA3-CE8D-E0F0-367B-4F4918BE12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471613"/>
            <a:ext cx="183070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1371600" y="2983261"/>
            <a:ext cx="15544800" cy="2417417"/>
          </a:xfrm>
        </p:spPr>
        <p:txBody>
          <a:bodyPr>
            <a:noAutofit/>
          </a:bodyPr>
          <a:lstStyle>
            <a:lvl1pPr>
              <a:defRPr b="1"/>
            </a:lvl1pPr>
          </a:lstStyle>
          <a:p>
            <a:r>
              <a:rPr lang="cs-CZ"/>
              <a:t>Kliknutím lze upravit styl.</a:t>
            </a:r>
            <a:endParaRPr lang="cs-CZ" dirty="0"/>
          </a:p>
        </p:txBody>
      </p:sp>
      <p:sp>
        <p:nvSpPr>
          <p:cNvPr id="3" name="Podnadpis 2"/>
          <p:cNvSpPr>
            <a:spLocks noGrp="1"/>
          </p:cNvSpPr>
          <p:nvPr>
            <p:ph type="subTitle" idx="1"/>
          </p:nvPr>
        </p:nvSpPr>
        <p:spPr>
          <a:xfrm>
            <a:off x="1371600" y="6223620"/>
            <a:ext cx="15544800" cy="2234580"/>
          </a:xfrm>
        </p:spPr>
        <p:txBody>
          <a:bodyPr>
            <a:noAutofit/>
          </a:bodyPr>
          <a:lstStyle>
            <a:lvl1pPr marL="0" indent="0" algn="l">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
        <p:nvSpPr>
          <p:cNvPr id="6" name="Zástupný symbol pro číslo snímku 5">
            <a:extLst>
              <a:ext uri="{FF2B5EF4-FFF2-40B4-BE49-F238E27FC236}">
                <a16:creationId xmlns:a16="http://schemas.microsoft.com/office/drawing/2014/main" id="{7EBC99F1-CACE-3575-1C7D-BBF78A201E1F}"/>
              </a:ext>
            </a:extLst>
          </p:cNvPr>
          <p:cNvSpPr>
            <a:spLocks noGrp="1"/>
          </p:cNvSpPr>
          <p:nvPr>
            <p:ph type="sldNum" sz="quarter" idx="10"/>
          </p:nvPr>
        </p:nvSpPr>
        <p:spPr/>
        <p:txBody>
          <a:bodyPr/>
          <a:lstStyle>
            <a:lvl1pPr>
              <a:defRPr/>
            </a:lvl1pPr>
          </a:lstStyle>
          <a:p>
            <a:fld id="{32C49DA3-85DA-40E5-8FCB-011C78E2F85C}" type="slidenum">
              <a:rPr lang="cs-CZ" altLang="cs-CZ"/>
              <a:pPr/>
              <a:t>‹#›</a:t>
            </a:fld>
            <a:endParaRPr lang="cs-CZ" altLang="cs-CZ"/>
          </a:p>
        </p:txBody>
      </p:sp>
    </p:spTree>
    <p:extLst>
      <p:ext uri="{BB962C8B-B14F-4D97-AF65-F5344CB8AC3E}">
        <p14:creationId xmlns:p14="http://schemas.microsoft.com/office/powerpoint/2010/main" val="2980934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sp>
        <p:nvSpPr>
          <p:cNvPr id="9" name="Zástupný symbol pro nadpis 1"/>
          <p:cNvSpPr>
            <a:spLocks noGrp="1"/>
          </p:cNvSpPr>
          <p:nvPr>
            <p:ph type="title"/>
          </p:nvPr>
        </p:nvSpPr>
        <p:spPr>
          <a:xfrm>
            <a:off x="1151112" y="1911644"/>
            <a:ext cx="15776076" cy="1179629"/>
          </a:xfrm>
          <a:prstGeom prst="rect">
            <a:avLst/>
          </a:prstGeom>
        </p:spPr>
        <p:txBody>
          <a:bodyPr rtlCol="0">
            <a:normAutofit/>
          </a:bodyPr>
          <a:lstStyle/>
          <a:p>
            <a:r>
              <a:rPr lang="cs-CZ"/>
              <a:t>Kliknutím lze upravit styl.</a:t>
            </a:r>
            <a:endParaRPr lang="cs-CZ" dirty="0"/>
          </a:p>
        </p:txBody>
      </p:sp>
      <p:sp>
        <p:nvSpPr>
          <p:cNvPr id="4" name="Zástupný symbol pro text 3"/>
          <p:cNvSpPr>
            <a:spLocks noGrp="1"/>
          </p:cNvSpPr>
          <p:nvPr>
            <p:ph type="body" sz="quarter" idx="13"/>
          </p:nvPr>
        </p:nvSpPr>
        <p:spPr>
          <a:xfrm>
            <a:off x="1150145" y="3524251"/>
            <a:ext cx="15778163" cy="56149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2" name="Zástupný symbol pro číslo snímku 5">
            <a:extLst>
              <a:ext uri="{FF2B5EF4-FFF2-40B4-BE49-F238E27FC236}">
                <a16:creationId xmlns:a16="http://schemas.microsoft.com/office/drawing/2014/main" id="{748C5F27-9C8A-C1C7-DADC-FF4B854ACA71}"/>
              </a:ext>
            </a:extLst>
          </p:cNvPr>
          <p:cNvSpPr>
            <a:spLocks noGrp="1"/>
          </p:cNvSpPr>
          <p:nvPr>
            <p:ph type="sldNum" sz="quarter" idx="14"/>
          </p:nvPr>
        </p:nvSpPr>
        <p:spPr/>
        <p:txBody>
          <a:bodyPr/>
          <a:lstStyle>
            <a:lvl1pPr>
              <a:defRPr/>
            </a:lvl1pPr>
          </a:lstStyle>
          <a:p>
            <a:fld id="{9276B8FF-D132-48E6-9453-09DD27DF779A}" type="slidenum">
              <a:rPr lang="cs-CZ" altLang="cs-CZ"/>
              <a:pPr/>
              <a:t>‹#›</a:t>
            </a:fld>
            <a:endParaRPr lang="cs-CZ" altLang="cs-CZ"/>
          </a:p>
        </p:txBody>
      </p:sp>
    </p:spTree>
    <p:extLst>
      <p:ext uri="{BB962C8B-B14F-4D97-AF65-F5344CB8AC3E}">
        <p14:creationId xmlns:p14="http://schemas.microsoft.com/office/powerpoint/2010/main" val="4110341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151112" y="1903140"/>
            <a:ext cx="15985776" cy="1080120"/>
          </a:xfrm>
        </p:spPr>
        <p:txBody>
          <a:bodyPr/>
          <a:lstStyle/>
          <a:p>
            <a:r>
              <a:rPr lang="cs-CZ"/>
              <a:t>Kliknutím lze upravit styl.</a:t>
            </a:r>
            <a:endParaRPr lang="cs-CZ" dirty="0"/>
          </a:p>
        </p:txBody>
      </p:sp>
      <p:sp>
        <p:nvSpPr>
          <p:cNvPr id="3" name="Zástupný symbol pro obsah 2"/>
          <p:cNvSpPr>
            <a:spLocks noGrp="1"/>
          </p:cNvSpPr>
          <p:nvPr>
            <p:ph sz="half" idx="1"/>
          </p:nvPr>
        </p:nvSpPr>
        <p:spPr>
          <a:xfrm>
            <a:off x="1151112" y="3474020"/>
            <a:ext cx="8077200"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9296400" y="3474020"/>
            <a:ext cx="7840488"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číslo snímku 5">
            <a:extLst>
              <a:ext uri="{FF2B5EF4-FFF2-40B4-BE49-F238E27FC236}">
                <a16:creationId xmlns:a16="http://schemas.microsoft.com/office/drawing/2014/main" id="{752BC732-0962-C6B8-DB86-57DE4FD6577F}"/>
              </a:ext>
            </a:extLst>
          </p:cNvPr>
          <p:cNvSpPr>
            <a:spLocks noGrp="1"/>
          </p:cNvSpPr>
          <p:nvPr>
            <p:ph type="sldNum" sz="quarter" idx="10"/>
          </p:nvPr>
        </p:nvSpPr>
        <p:spPr/>
        <p:txBody>
          <a:bodyPr/>
          <a:lstStyle>
            <a:lvl1pPr>
              <a:defRPr/>
            </a:lvl1pPr>
          </a:lstStyle>
          <a:p>
            <a:fld id="{31D2D1C7-4E2D-43F6-B905-C24ABAF64F96}" type="slidenum">
              <a:rPr lang="cs-CZ" altLang="cs-CZ"/>
              <a:pPr/>
              <a:t>‹#›</a:t>
            </a:fld>
            <a:endParaRPr lang="cs-CZ" altLang="cs-CZ"/>
          </a:p>
        </p:txBody>
      </p:sp>
    </p:spTree>
    <p:extLst>
      <p:ext uri="{BB962C8B-B14F-4D97-AF65-F5344CB8AC3E}">
        <p14:creationId xmlns:p14="http://schemas.microsoft.com/office/powerpoint/2010/main" val="9758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4114"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4" name="Zástupný symbol pro obsah 3"/>
          <p:cNvSpPr>
            <a:spLocks noGrp="1"/>
          </p:cNvSpPr>
          <p:nvPr>
            <p:ph sz="half" idx="2"/>
          </p:nvPr>
        </p:nvSpPr>
        <p:spPr>
          <a:xfrm>
            <a:off x="1154114"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Nadpis 1"/>
          <p:cNvSpPr>
            <a:spLocks noGrp="1"/>
          </p:cNvSpPr>
          <p:nvPr>
            <p:ph type="title"/>
          </p:nvPr>
        </p:nvSpPr>
        <p:spPr>
          <a:xfrm>
            <a:off x="1151112" y="1903140"/>
            <a:ext cx="15985776" cy="1080120"/>
          </a:xfrm>
        </p:spPr>
        <p:txBody>
          <a:bodyPr/>
          <a:lstStyle/>
          <a:p>
            <a:r>
              <a:rPr lang="cs-CZ"/>
              <a:t>Kliknutím lze upravit styl.</a:t>
            </a:r>
            <a:endParaRPr lang="cs-CZ" dirty="0"/>
          </a:p>
        </p:txBody>
      </p:sp>
      <p:sp>
        <p:nvSpPr>
          <p:cNvPr id="10" name="Zástupný symbol pro text 2"/>
          <p:cNvSpPr>
            <a:spLocks noGrp="1"/>
          </p:cNvSpPr>
          <p:nvPr>
            <p:ph type="body" idx="13"/>
          </p:nvPr>
        </p:nvSpPr>
        <p:spPr>
          <a:xfrm>
            <a:off x="9471038"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11" name="Zástupný symbol pro obsah 3"/>
          <p:cNvSpPr>
            <a:spLocks noGrp="1"/>
          </p:cNvSpPr>
          <p:nvPr>
            <p:ph sz="half" idx="14"/>
          </p:nvPr>
        </p:nvSpPr>
        <p:spPr>
          <a:xfrm>
            <a:off x="9471038"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Zástupný symbol pro číslo snímku 5">
            <a:extLst>
              <a:ext uri="{FF2B5EF4-FFF2-40B4-BE49-F238E27FC236}">
                <a16:creationId xmlns:a16="http://schemas.microsoft.com/office/drawing/2014/main" id="{550210F7-55F5-85FD-1DB8-030B3B85147D}"/>
              </a:ext>
            </a:extLst>
          </p:cNvPr>
          <p:cNvSpPr>
            <a:spLocks noGrp="1"/>
          </p:cNvSpPr>
          <p:nvPr>
            <p:ph type="sldNum" sz="quarter" idx="15"/>
          </p:nvPr>
        </p:nvSpPr>
        <p:spPr/>
        <p:txBody>
          <a:bodyPr/>
          <a:lstStyle>
            <a:lvl1pPr>
              <a:defRPr/>
            </a:lvl1pPr>
          </a:lstStyle>
          <a:p>
            <a:fld id="{E56C3C80-9909-4EC7-9904-F498C5B376B0}" type="slidenum">
              <a:rPr lang="cs-CZ" altLang="cs-CZ"/>
              <a:pPr/>
              <a:t>‹#›</a:t>
            </a:fld>
            <a:endParaRPr lang="cs-CZ" altLang="cs-CZ"/>
          </a:p>
        </p:txBody>
      </p:sp>
    </p:spTree>
    <p:extLst>
      <p:ext uri="{BB962C8B-B14F-4D97-AF65-F5344CB8AC3E}">
        <p14:creationId xmlns:p14="http://schemas.microsoft.com/office/powerpoint/2010/main" val="1149301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3">
            <a:extLst>
              <a:ext uri="{FF2B5EF4-FFF2-40B4-BE49-F238E27FC236}">
                <a16:creationId xmlns:a16="http://schemas.microsoft.com/office/drawing/2014/main" id="{D630C572-C9F9-FCD7-C16D-145A3106A52A}"/>
              </a:ext>
            </a:extLst>
          </p:cNvPr>
          <p:cNvSpPr>
            <a:spLocks noGrp="1"/>
          </p:cNvSpPr>
          <p:nvPr>
            <p:ph type="sldNum" sz="quarter" idx="10"/>
          </p:nvPr>
        </p:nvSpPr>
        <p:spPr>
          <a:xfrm>
            <a:off x="7308057" y="9248776"/>
            <a:ext cx="4267200" cy="547688"/>
          </a:xfrm>
        </p:spPr>
        <p:txBody>
          <a:bodyPr/>
          <a:lstStyle>
            <a:lvl1pPr>
              <a:defRPr/>
            </a:lvl1pPr>
          </a:lstStyle>
          <a:p>
            <a:fld id="{70E80DCA-BB2B-4E77-B4C2-EBFF3C7A026A}" type="slidenum">
              <a:rPr lang="cs-CZ" altLang="cs-CZ"/>
              <a:pPr/>
              <a:t>‹#›</a:t>
            </a:fld>
            <a:endParaRPr lang="cs-CZ" altLang="cs-CZ"/>
          </a:p>
        </p:txBody>
      </p:sp>
    </p:spTree>
    <p:extLst>
      <p:ext uri="{BB962C8B-B14F-4D97-AF65-F5344CB8AC3E}">
        <p14:creationId xmlns:p14="http://schemas.microsoft.com/office/powerpoint/2010/main" val="14929040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ul-podtitul-text/graf">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7AB400B1-FCCB-6F45-87B1-2798311ED5D0}"/>
              </a:ext>
            </a:extLst>
          </p:cNvPr>
          <p:cNvSpPr>
            <a:spLocks noGrp="1"/>
          </p:cNvSpPr>
          <p:nvPr>
            <p:ph type="title"/>
          </p:nvPr>
        </p:nvSpPr>
        <p:spPr>
          <a:xfrm>
            <a:off x="1259125" y="2011152"/>
            <a:ext cx="15805757" cy="928083"/>
          </a:xfrm>
        </p:spPr>
        <p:txBody>
          <a:bodyPr lIns="0" tIns="0" rIns="0" bIns="0"/>
          <a:lstStyle>
            <a:lvl1pPr>
              <a:defRPr>
                <a:solidFill>
                  <a:schemeClr val="tx1"/>
                </a:solidFill>
              </a:defRPr>
            </a:lvl1pPr>
          </a:lstStyle>
          <a:p>
            <a:r>
              <a:rPr lang="cs-CZ"/>
              <a:t>Kliknutím lze upravit styl.</a:t>
            </a:r>
            <a:endParaRPr lang="cs-CZ" dirty="0"/>
          </a:p>
        </p:txBody>
      </p:sp>
      <p:sp>
        <p:nvSpPr>
          <p:cNvPr id="5" name="Plassholder for tekst 8"/>
          <p:cNvSpPr>
            <a:spLocks noGrp="1"/>
          </p:cNvSpPr>
          <p:nvPr>
            <p:ph type="body" sz="quarter" idx="11"/>
          </p:nvPr>
        </p:nvSpPr>
        <p:spPr>
          <a:xfrm>
            <a:off x="1218719" y="3313895"/>
            <a:ext cx="15846162" cy="553998"/>
          </a:xfrm>
          <a:prstGeom prst="rect">
            <a:avLst/>
          </a:prstGeom>
        </p:spPr>
        <p:txBody>
          <a:bodyPr lIns="0" tIns="0" rIns="0" bIns="0">
            <a:spAutoFit/>
          </a:bodyPr>
          <a:lstStyle>
            <a:lvl1pPr marL="0" indent="0">
              <a:buNone/>
              <a:defRPr sz="3600" b="1">
                <a:solidFill>
                  <a:schemeClr val="tx1"/>
                </a:solidFill>
              </a:defRPr>
            </a:lvl1pPr>
          </a:lstStyle>
          <a:p>
            <a:pPr lvl="0"/>
            <a:r>
              <a:rPr lang="cs-CZ"/>
              <a:t>Upravte styly předlohy textu.</a:t>
            </a:r>
          </a:p>
        </p:txBody>
      </p:sp>
      <p:sp>
        <p:nvSpPr>
          <p:cNvPr id="6" name="Zástupný symbol pro obsah 2">
            <a:extLst>
              <a:ext uri="{FF2B5EF4-FFF2-40B4-BE49-F238E27FC236}">
                <a16:creationId xmlns:a16="http://schemas.microsoft.com/office/drawing/2014/main" id="{798EB1DC-2262-9F44-9653-18C9E7076411}"/>
              </a:ext>
            </a:extLst>
          </p:cNvPr>
          <p:cNvSpPr>
            <a:spLocks noGrp="1"/>
          </p:cNvSpPr>
          <p:nvPr>
            <p:ph idx="1"/>
          </p:nvPr>
        </p:nvSpPr>
        <p:spPr>
          <a:xfrm>
            <a:off x="1259125" y="4353351"/>
            <a:ext cx="15805757" cy="5810781"/>
          </a:xfrm>
          <a:prstGeom prst="rect">
            <a:avLst/>
          </a:prstGeom>
        </p:spPr>
        <p:txBody>
          <a:bodyPr lIns="0" tIns="0" rIns="0" bIns="0"/>
          <a:lstStyle>
            <a:lvl1pPr marL="0" indent="0">
              <a:buNone/>
              <a:defRPr sz="3600" baseline="0"/>
            </a:lvl1pPr>
          </a:lstStyle>
          <a:p>
            <a:pPr lvl="0"/>
            <a:r>
              <a:rPr lang="cs-CZ"/>
              <a:t>Upravte styly předlohy textu.</a:t>
            </a:r>
          </a:p>
        </p:txBody>
      </p:sp>
      <p:sp>
        <p:nvSpPr>
          <p:cNvPr id="2" name="Zástupný symbol pro číslo snímku 5">
            <a:extLst>
              <a:ext uri="{FF2B5EF4-FFF2-40B4-BE49-F238E27FC236}">
                <a16:creationId xmlns:a16="http://schemas.microsoft.com/office/drawing/2014/main" id="{1CE64A82-3DB2-55F0-5177-698E2B9171C4}"/>
              </a:ext>
            </a:extLst>
          </p:cNvPr>
          <p:cNvSpPr>
            <a:spLocks noGrp="1"/>
          </p:cNvSpPr>
          <p:nvPr>
            <p:ph type="sldNum" sz="quarter" idx="12"/>
          </p:nvPr>
        </p:nvSpPr>
        <p:spPr/>
        <p:txBody>
          <a:bodyPr/>
          <a:lstStyle>
            <a:lvl1pPr>
              <a:defRPr/>
            </a:lvl1pPr>
          </a:lstStyle>
          <a:p>
            <a:fld id="{33C4040B-60F5-4CE7-8DE4-F57FA09B8A54}" type="slidenum">
              <a:rPr lang="cs-CZ" altLang="cs-CZ"/>
              <a:pPr/>
              <a:t>‹#›</a:t>
            </a:fld>
            <a:endParaRPr lang="cs-CZ" altLang="cs-CZ"/>
          </a:p>
        </p:txBody>
      </p:sp>
    </p:spTree>
    <p:extLst>
      <p:ext uri="{BB962C8B-B14F-4D97-AF65-F5344CB8AC3E}">
        <p14:creationId xmlns:p14="http://schemas.microsoft.com/office/powerpoint/2010/main" val="1432777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2" y="1903140"/>
            <a:ext cx="6016626" cy="1419039"/>
          </a:xfrm>
        </p:spPr>
        <p:txBody>
          <a:bodyPr anchor="b">
            <a:normAutofit/>
          </a:bodyPr>
          <a:lstStyle>
            <a:lvl1pPr algn="l">
              <a:defRPr sz="3600" b="1"/>
            </a:lvl1pPr>
          </a:lstStyle>
          <a:p>
            <a:r>
              <a:rPr lang="cs-CZ"/>
              <a:t>Kliknutím lze upravit styl.</a:t>
            </a:r>
            <a:endParaRPr lang="cs-CZ" dirty="0"/>
          </a:p>
        </p:txBody>
      </p:sp>
      <p:sp>
        <p:nvSpPr>
          <p:cNvPr id="3" name="Zástupný symbol pro obsah 2"/>
          <p:cNvSpPr>
            <a:spLocks noGrp="1"/>
          </p:cNvSpPr>
          <p:nvPr>
            <p:ph idx="1"/>
          </p:nvPr>
        </p:nvSpPr>
        <p:spPr>
          <a:xfrm>
            <a:off x="7150100" y="1903139"/>
            <a:ext cx="10223501" cy="734481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text 3"/>
          <p:cNvSpPr>
            <a:spLocks noGrp="1"/>
          </p:cNvSpPr>
          <p:nvPr>
            <p:ph type="body" sz="half" idx="2"/>
          </p:nvPr>
        </p:nvSpPr>
        <p:spPr>
          <a:xfrm>
            <a:off x="914402" y="3523321"/>
            <a:ext cx="6016626" cy="5665925"/>
          </a:xfrm>
        </p:spPr>
        <p:txBody>
          <a:bodyPr>
            <a:normAutofit/>
          </a:bodyPr>
          <a:lstStyle>
            <a:lvl1pPr marL="0" indent="0">
              <a:buNone/>
              <a:defRPr sz="30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5" name="Zástupný symbol pro číslo snímku 5">
            <a:extLst>
              <a:ext uri="{FF2B5EF4-FFF2-40B4-BE49-F238E27FC236}">
                <a16:creationId xmlns:a16="http://schemas.microsoft.com/office/drawing/2014/main" id="{8ED83FE4-15F2-7968-D763-E2CAE61843F5}"/>
              </a:ext>
            </a:extLst>
          </p:cNvPr>
          <p:cNvSpPr>
            <a:spLocks noGrp="1"/>
          </p:cNvSpPr>
          <p:nvPr>
            <p:ph type="sldNum" sz="quarter" idx="10"/>
          </p:nvPr>
        </p:nvSpPr>
        <p:spPr/>
        <p:txBody>
          <a:bodyPr/>
          <a:lstStyle>
            <a:lvl1pPr>
              <a:defRPr/>
            </a:lvl1pPr>
          </a:lstStyle>
          <a:p>
            <a:fld id="{6250BCFF-4636-43CC-9DB0-A26352ACE961}" type="slidenum">
              <a:rPr lang="cs-CZ" altLang="cs-CZ"/>
              <a:pPr/>
              <a:t>‹#›</a:t>
            </a:fld>
            <a:endParaRPr lang="cs-CZ" altLang="cs-CZ"/>
          </a:p>
        </p:txBody>
      </p:sp>
    </p:spTree>
    <p:extLst>
      <p:ext uri="{BB962C8B-B14F-4D97-AF65-F5344CB8AC3E}">
        <p14:creationId xmlns:p14="http://schemas.microsoft.com/office/powerpoint/2010/main" val="2441165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14091" y="7627776"/>
            <a:ext cx="10972800" cy="850107"/>
          </a:xfrm>
        </p:spPr>
        <p:txBody>
          <a:bodyPr anchor="b"/>
          <a:lstStyle>
            <a:lvl1pPr algn="l">
              <a:defRPr sz="3000" b="1"/>
            </a:lvl1pPr>
          </a:lstStyle>
          <a:p>
            <a:r>
              <a:rPr lang="cs-CZ"/>
              <a:t>Kliknutím lze upravit styl.</a:t>
            </a:r>
            <a:endParaRPr lang="cs-CZ" dirty="0"/>
          </a:p>
        </p:txBody>
      </p:sp>
      <p:sp>
        <p:nvSpPr>
          <p:cNvPr id="3" name="Zástupný symbol pro obrázek 2"/>
          <p:cNvSpPr>
            <a:spLocks noGrp="1"/>
          </p:cNvSpPr>
          <p:nvPr>
            <p:ph type="pic" idx="1"/>
          </p:nvPr>
        </p:nvSpPr>
        <p:spPr>
          <a:xfrm>
            <a:off x="1114091" y="1916680"/>
            <a:ext cx="15913769" cy="5512259"/>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1114091" y="8477883"/>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5" name="Zástupný symbol pro číslo snímku 5">
            <a:extLst>
              <a:ext uri="{FF2B5EF4-FFF2-40B4-BE49-F238E27FC236}">
                <a16:creationId xmlns:a16="http://schemas.microsoft.com/office/drawing/2014/main" id="{657FC954-208A-25A0-BAE3-C545F8794516}"/>
              </a:ext>
            </a:extLst>
          </p:cNvPr>
          <p:cNvSpPr>
            <a:spLocks noGrp="1"/>
          </p:cNvSpPr>
          <p:nvPr>
            <p:ph type="sldNum" sz="quarter" idx="10"/>
          </p:nvPr>
        </p:nvSpPr>
        <p:spPr/>
        <p:txBody>
          <a:bodyPr/>
          <a:lstStyle>
            <a:lvl1pPr>
              <a:defRPr/>
            </a:lvl1pPr>
          </a:lstStyle>
          <a:p>
            <a:fld id="{F088D4B2-5F85-4669-82F9-B3A572762994}" type="slidenum">
              <a:rPr lang="cs-CZ" altLang="cs-CZ"/>
              <a:pPr/>
              <a:t>‹#›</a:t>
            </a:fld>
            <a:endParaRPr lang="cs-CZ" altLang="cs-CZ"/>
          </a:p>
        </p:txBody>
      </p:sp>
    </p:spTree>
    <p:extLst>
      <p:ext uri="{BB962C8B-B14F-4D97-AF65-F5344CB8AC3E}">
        <p14:creationId xmlns:p14="http://schemas.microsoft.com/office/powerpoint/2010/main" val="1925367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slední strana">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EA50DC-6815-111D-E834-2B33788BA09C}"/>
              </a:ext>
            </a:extLst>
          </p:cNvPr>
          <p:cNvSpPr txBox="1">
            <a:spLocks noChangeArrowheads="1"/>
          </p:cNvSpPr>
          <p:nvPr userDrawn="1"/>
        </p:nvSpPr>
        <p:spPr>
          <a:xfrm>
            <a:off x="935833" y="5393532"/>
            <a:ext cx="12642056" cy="216931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62000" algn="l">
              <a:defRPr/>
            </a:pPr>
            <a:r>
              <a:rPr lang="cs-CZ" sz="4200" dirty="0">
                <a:latin typeface="+mn-lt"/>
              </a:rPr>
              <a:t>e-mail: </a:t>
            </a:r>
            <a:r>
              <a:rPr lang="cs-CZ" sz="4200" b="1" dirty="0">
                <a:latin typeface="+mn-lt"/>
              </a:rPr>
              <a:t>info@sfzp.cz</a:t>
            </a:r>
            <a:endParaRPr lang="cs-CZ" sz="4200" dirty="0">
              <a:latin typeface="+mn-lt"/>
            </a:endParaRPr>
          </a:p>
          <a:p>
            <a:pPr marL="162000" algn="l">
              <a:defRPr/>
            </a:pPr>
            <a:r>
              <a:rPr lang="cs-CZ" sz="4200" dirty="0">
                <a:latin typeface="+mn-lt"/>
              </a:rPr>
              <a:t>zelená linka: </a:t>
            </a:r>
            <a:r>
              <a:rPr lang="cs-CZ" sz="4200" b="1" dirty="0">
                <a:latin typeface="+mn-lt"/>
              </a:rPr>
              <a:t>800 260 500</a:t>
            </a:r>
          </a:p>
          <a:p>
            <a:pPr marL="162000" algn="l">
              <a:defRPr/>
            </a:pPr>
            <a:r>
              <a:rPr lang="cs-CZ" sz="4200" b="1" dirty="0">
                <a:solidFill>
                  <a:srgbClr val="003AA9"/>
                </a:solidFill>
              </a:rPr>
              <a:t>www.</a:t>
            </a:r>
            <a:r>
              <a:rPr lang="cs-CZ" sz="4200" b="1" dirty="0">
                <a:solidFill>
                  <a:srgbClr val="3DA200"/>
                </a:solidFill>
              </a:rPr>
              <a:t>novazelena</a:t>
            </a:r>
            <a:r>
              <a:rPr lang="cs-CZ" sz="4200" b="1" dirty="0">
                <a:solidFill>
                  <a:srgbClr val="B3D200"/>
                </a:solidFill>
              </a:rPr>
              <a:t>usporam.cz</a:t>
            </a:r>
          </a:p>
          <a:p>
            <a:pPr marL="162000" algn="l">
              <a:defRPr/>
            </a:pPr>
            <a:r>
              <a:rPr lang="cs-CZ" sz="4200" b="1" dirty="0">
                <a:latin typeface="+mn-lt"/>
              </a:rPr>
              <a:t> </a:t>
            </a:r>
          </a:p>
        </p:txBody>
      </p:sp>
      <p:sp>
        <p:nvSpPr>
          <p:cNvPr id="3" name="Rectangle 2">
            <a:extLst>
              <a:ext uri="{FF2B5EF4-FFF2-40B4-BE49-F238E27FC236}">
                <a16:creationId xmlns:a16="http://schemas.microsoft.com/office/drawing/2014/main" id="{A6660B2F-D501-0033-CB2A-8092545CD0E6}"/>
              </a:ext>
            </a:extLst>
          </p:cNvPr>
          <p:cNvSpPr txBox="1">
            <a:spLocks noChangeArrowheads="1"/>
          </p:cNvSpPr>
          <p:nvPr userDrawn="1"/>
        </p:nvSpPr>
        <p:spPr>
          <a:xfrm>
            <a:off x="1042988" y="3188495"/>
            <a:ext cx="9505950"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6600" b="1" dirty="0">
                <a:solidFill>
                  <a:srgbClr val="003AA9"/>
                </a:solidFill>
                <a:latin typeface="+mn-lt"/>
              </a:rPr>
              <a:t>Děkuji za pozornost!</a:t>
            </a:r>
          </a:p>
        </p:txBody>
      </p:sp>
      <p:pic>
        <p:nvPicPr>
          <p:cNvPr id="4" name="Obrázek 11">
            <a:extLst>
              <a:ext uri="{FF2B5EF4-FFF2-40B4-BE49-F238E27FC236}">
                <a16:creationId xmlns:a16="http://schemas.microsoft.com/office/drawing/2014/main" id="{0E7EA4E4-ABBB-356A-2F69-0897DEBFFC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873163" y="8648701"/>
            <a:ext cx="31908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2">
            <a:extLst>
              <a:ext uri="{FF2B5EF4-FFF2-40B4-BE49-F238E27FC236}">
                <a16:creationId xmlns:a16="http://schemas.microsoft.com/office/drawing/2014/main" id="{EF06D7E4-AED9-FCA6-2A92-A1FF6A4C32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140" t="39862" r="6802" b="40742"/>
          <a:stretch>
            <a:fillRect/>
          </a:stretch>
        </p:blipFill>
        <p:spPr bwMode="auto">
          <a:xfrm>
            <a:off x="10115550" y="8822533"/>
            <a:ext cx="3212307" cy="71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7B5C67D8-51CD-BF28-AE43-4E123E93416B}"/>
              </a:ext>
            </a:extLst>
          </p:cNvPr>
          <p:cNvSpPr/>
          <p:nvPr userDrawn="1"/>
        </p:nvSpPr>
        <p:spPr>
          <a:xfrm>
            <a:off x="9360695" y="173832"/>
            <a:ext cx="8315325" cy="1188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2700"/>
          </a:p>
        </p:txBody>
      </p:sp>
      <p:pic>
        <p:nvPicPr>
          <p:cNvPr id="7" name="Obrázek 14">
            <a:extLst>
              <a:ext uri="{FF2B5EF4-FFF2-40B4-BE49-F238E27FC236}">
                <a16:creationId xmlns:a16="http://schemas.microsoft.com/office/drawing/2014/main" id="{CEE3B1B8-9D01-187F-55D1-AA15B57995A9}"/>
              </a:ext>
            </a:extLst>
          </p:cNvPr>
          <p:cNvPicPr>
            <a:picLocks noChangeAspect="1"/>
          </p:cNvPicPr>
          <p:nvPr userDrawn="1"/>
        </p:nvPicPr>
        <p:blipFill>
          <a:blip r:embed="rId4">
            <a:extLst>
              <a:ext uri="{28A0092B-C50C-407E-A947-70E740481C1C}">
                <a14:useLocalDpi xmlns:a14="http://schemas.microsoft.com/office/drawing/2010/main" val="0"/>
              </a:ext>
            </a:extLst>
          </a:blip>
          <a:srcRect r="41431"/>
          <a:stretch>
            <a:fillRect/>
          </a:stretch>
        </p:blipFill>
        <p:spPr bwMode="auto">
          <a:xfrm>
            <a:off x="1083470" y="8384382"/>
            <a:ext cx="8334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4782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Závěrečný">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C5261A0-E5FD-37DC-4FD8-BF1EA560B483}"/>
              </a:ext>
            </a:extLst>
          </p:cNvPr>
          <p:cNvSpPr/>
          <p:nvPr userDrawn="1"/>
        </p:nvSpPr>
        <p:spPr>
          <a:xfrm>
            <a:off x="1" y="0"/>
            <a:ext cx="10501313"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700">
              <a:solidFill>
                <a:srgbClr val="0E502E"/>
              </a:solidFill>
            </a:endParaRPr>
          </a:p>
        </p:txBody>
      </p:sp>
      <p:grpSp>
        <p:nvGrpSpPr>
          <p:cNvPr id="4" name="Skupina 10">
            <a:extLst>
              <a:ext uri="{FF2B5EF4-FFF2-40B4-BE49-F238E27FC236}">
                <a16:creationId xmlns:a16="http://schemas.microsoft.com/office/drawing/2014/main" id="{F1A07AD4-3F86-DC58-A64B-6E922F1066ED}"/>
              </a:ext>
            </a:extLst>
          </p:cNvPr>
          <p:cNvGrpSpPr>
            <a:grpSpLocks/>
          </p:cNvGrpSpPr>
          <p:nvPr userDrawn="1"/>
        </p:nvGrpSpPr>
        <p:grpSpPr bwMode="auto">
          <a:xfrm>
            <a:off x="390525" y="497682"/>
            <a:ext cx="3888582" cy="1073943"/>
            <a:chOff x="259589" y="332508"/>
            <a:chExt cx="2592530" cy="714680"/>
          </a:xfrm>
        </p:grpSpPr>
        <p:pic>
          <p:nvPicPr>
            <p:cNvPr id="8" name="Obrázek 11">
              <a:extLst>
                <a:ext uri="{FF2B5EF4-FFF2-40B4-BE49-F238E27FC236}">
                  <a16:creationId xmlns:a16="http://schemas.microsoft.com/office/drawing/2014/main" id="{FF53A2C0-B36D-B027-B0BE-421FB582E7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72566"/>
            <a:stretch>
              <a:fillRect/>
            </a:stretch>
          </p:blipFill>
          <p:spPr bwMode="auto">
            <a:xfrm>
              <a:off x="259589" y="332508"/>
              <a:ext cx="712295" cy="71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2">
              <a:extLst>
                <a:ext uri="{FF2B5EF4-FFF2-40B4-BE49-F238E27FC236}">
                  <a16:creationId xmlns:a16="http://schemas.microsoft.com/office/drawing/2014/main" id="{30339CF0-3E67-69B0-85E5-4C81C5AD475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84609" y="455168"/>
              <a:ext cx="1667510" cy="47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rtlCol="0">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cs-CZ" noProof="0"/>
              <a:t>Kliknutím na ikonu přidáte obrázek.</a:t>
            </a:r>
            <a:endParaRPr lang="en-US" noProof="0"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p:nvPr>
        </p:nvSpPr>
        <p:spPr>
          <a:xfrm>
            <a:off x="389384" y="6004463"/>
            <a:ext cx="9723050" cy="1348445"/>
          </a:xfrm>
        </p:spPr>
        <p:txBody>
          <a:bodyPr>
            <a:normAutofit/>
          </a:bodyPr>
          <a:lstStyle>
            <a:lvl1pPr marL="0" indent="0">
              <a:buNone/>
              <a:defRPr sz="6600" b="1">
                <a:solidFill>
                  <a:schemeClr val="bg1"/>
                </a:solidFill>
              </a:defRPr>
            </a:lvl1pPr>
          </a:lstStyle>
          <a:p>
            <a:pPr lvl="0"/>
            <a:r>
              <a:rPr lang="cs-CZ"/>
              <a:t>Upravte styly předlohy textu.</a:t>
            </a:r>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spTree>
    <p:extLst>
      <p:ext uri="{BB962C8B-B14F-4D97-AF65-F5344CB8AC3E}">
        <p14:creationId xmlns:p14="http://schemas.microsoft.com/office/powerpoint/2010/main" val="1538879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ulka">
    <p:spTree>
      <p:nvGrpSpPr>
        <p:cNvPr id="1" name=""/>
        <p:cNvGrpSpPr/>
        <p:nvPr/>
      </p:nvGrpSpPr>
      <p:grpSpPr>
        <a:xfrm>
          <a:off x="0" y="0"/>
          <a:ext cx="0" cy="0"/>
          <a:chOff x="0" y="0"/>
          <a:chExt cx="0" cy="0"/>
        </a:xfrm>
      </p:grpSpPr>
      <p:pic>
        <p:nvPicPr>
          <p:cNvPr id="2" name="Obrázek 9">
            <a:extLst>
              <a:ext uri="{FF2B5EF4-FFF2-40B4-BE49-F238E27FC236}">
                <a16:creationId xmlns:a16="http://schemas.microsoft.com/office/drawing/2014/main" id="{E3E7495B-0AEC-7976-2CD2-AE08DDF632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73995" y="714376"/>
            <a:ext cx="27289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10">
            <a:extLst>
              <a:ext uri="{FF2B5EF4-FFF2-40B4-BE49-F238E27FC236}">
                <a16:creationId xmlns:a16="http://schemas.microsoft.com/office/drawing/2014/main" id="{A84D79D8-7857-415F-629E-3E56EFDFA50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527008" y="995363"/>
            <a:ext cx="1047035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1"/>
          <p:cNvSpPr>
            <a:spLocks noGrp="1"/>
          </p:cNvSpPr>
          <p:nvPr>
            <p:ph type="ctrTitle"/>
          </p:nvPr>
        </p:nvSpPr>
        <p:spPr>
          <a:xfrm>
            <a:off x="1475148" y="4025654"/>
            <a:ext cx="15229692" cy="2197968"/>
          </a:xfrm>
        </p:spPr>
        <p:txBody>
          <a:bodyPr/>
          <a:lstStyle>
            <a:lvl1pPr>
              <a:defRPr b="1">
                <a:solidFill>
                  <a:srgbClr val="003AA9"/>
                </a:solidFill>
              </a:defRPr>
            </a:lvl1pPr>
          </a:lstStyle>
          <a:p>
            <a:r>
              <a:rPr lang="cs-CZ"/>
              <a:t>Kliknutím lze upravit styl.</a:t>
            </a:r>
            <a:endParaRPr lang="cs-CZ" dirty="0"/>
          </a:p>
        </p:txBody>
      </p:sp>
      <p:sp>
        <p:nvSpPr>
          <p:cNvPr id="5" name="Podnadpis 2"/>
          <p:cNvSpPr>
            <a:spLocks noGrp="1"/>
          </p:cNvSpPr>
          <p:nvPr>
            <p:ph type="subTitle" idx="1"/>
          </p:nvPr>
        </p:nvSpPr>
        <p:spPr>
          <a:xfrm>
            <a:off x="1475148" y="7541832"/>
            <a:ext cx="15229692" cy="1690464"/>
          </a:xfrm>
        </p:spPr>
        <p:txBody>
          <a:bodyPr>
            <a:normAutofit/>
          </a:bodyPr>
          <a:lstStyle>
            <a:lvl1pPr marL="0" indent="0" algn="l">
              <a:buNone/>
              <a:defRPr sz="3000" b="0" baseline="0">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Tree>
    <p:extLst>
      <p:ext uri="{BB962C8B-B14F-4D97-AF65-F5344CB8AC3E}">
        <p14:creationId xmlns:p14="http://schemas.microsoft.com/office/powerpoint/2010/main" val="1883644246"/>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Obrázek 9">
            <a:extLst>
              <a:ext uri="{FF2B5EF4-FFF2-40B4-BE49-F238E27FC236}">
                <a16:creationId xmlns:a16="http://schemas.microsoft.com/office/drawing/2014/main" id="{DFE6DD60-9D08-DEAA-64B8-15B64B996F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85900"/>
            <a:ext cx="182880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0">
            <a:extLst>
              <a:ext uri="{FF2B5EF4-FFF2-40B4-BE49-F238E27FC236}">
                <a16:creationId xmlns:a16="http://schemas.microsoft.com/office/drawing/2014/main" id="{0CE54AA3-CE8D-E0F0-367B-4F4918BE125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471613"/>
            <a:ext cx="183070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1371600" y="2983261"/>
            <a:ext cx="15544800" cy="2417417"/>
          </a:xfrm>
        </p:spPr>
        <p:txBody>
          <a:bodyPr>
            <a:noAutofit/>
          </a:bodyPr>
          <a:lstStyle>
            <a:lvl1pPr>
              <a:defRPr b="1"/>
            </a:lvl1pPr>
          </a:lstStyle>
          <a:p>
            <a:r>
              <a:rPr lang="cs-CZ"/>
              <a:t>Kliknutím lze upravit styl.</a:t>
            </a:r>
            <a:endParaRPr lang="cs-CZ" dirty="0"/>
          </a:p>
        </p:txBody>
      </p:sp>
      <p:sp>
        <p:nvSpPr>
          <p:cNvPr id="3" name="Podnadpis 2"/>
          <p:cNvSpPr>
            <a:spLocks noGrp="1"/>
          </p:cNvSpPr>
          <p:nvPr>
            <p:ph type="subTitle" idx="1"/>
          </p:nvPr>
        </p:nvSpPr>
        <p:spPr>
          <a:xfrm>
            <a:off x="1371600" y="6223620"/>
            <a:ext cx="15544800" cy="2234580"/>
          </a:xfrm>
        </p:spPr>
        <p:txBody>
          <a:bodyPr>
            <a:noAutofit/>
          </a:bodyPr>
          <a:lstStyle>
            <a:lvl1pPr marL="0" indent="0" algn="l">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
        <p:nvSpPr>
          <p:cNvPr id="6" name="Zástupný symbol pro číslo snímku 5">
            <a:extLst>
              <a:ext uri="{FF2B5EF4-FFF2-40B4-BE49-F238E27FC236}">
                <a16:creationId xmlns:a16="http://schemas.microsoft.com/office/drawing/2014/main" id="{7EBC99F1-CACE-3575-1C7D-BBF78A201E1F}"/>
              </a:ext>
            </a:extLst>
          </p:cNvPr>
          <p:cNvSpPr>
            <a:spLocks noGrp="1"/>
          </p:cNvSpPr>
          <p:nvPr>
            <p:ph type="sldNum" sz="quarter" idx="10"/>
          </p:nvPr>
        </p:nvSpPr>
        <p:spPr/>
        <p:txBody>
          <a:bodyPr/>
          <a:lstStyle>
            <a:lvl1pPr>
              <a:defRPr/>
            </a:lvl1pPr>
          </a:lstStyle>
          <a:p>
            <a:fld id="{32C49DA3-85DA-40E5-8FCB-011C78E2F85C}" type="slidenum">
              <a:rPr lang="cs-CZ" altLang="cs-CZ"/>
              <a:pPr/>
              <a:t>‹#›</a:t>
            </a:fld>
            <a:endParaRPr lang="cs-CZ" altLang="cs-CZ" dirty="0"/>
          </a:p>
        </p:txBody>
      </p:sp>
    </p:spTree>
    <p:extLst>
      <p:ext uri="{BB962C8B-B14F-4D97-AF65-F5344CB8AC3E}">
        <p14:creationId xmlns:p14="http://schemas.microsoft.com/office/powerpoint/2010/main" val="3786400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sp>
        <p:nvSpPr>
          <p:cNvPr id="9" name="Zástupný symbol pro nadpis 1"/>
          <p:cNvSpPr>
            <a:spLocks noGrp="1"/>
          </p:cNvSpPr>
          <p:nvPr>
            <p:ph type="title"/>
          </p:nvPr>
        </p:nvSpPr>
        <p:spPr>
          <a:xfrm>
            <a:off x="1151112" y="1911644"/>
            <a:ext cx="15776076" cy="1179629"/>
          </a:xfrm>
          <a:prstGeom prst="rect">
            <a:avLst/>
          </a:prstGeom>
        </p:spPr>
        <p:txBody>
          <a:bodyPr rtlCol="0">
            <a:normAutofit/>
          </a:bodyPr>
          <a:lstStyle/>
          <a:p>
            <a:r>
              <a:rPr lang="cs-CZ"/>
              <a:t>Kliknutím lze upravit styl.</a:t>
            </a:r>
            <a:endParaRPr lang="cs-CZ" dirty="0"/>
          </a:p>
        </p:txBody>
      </p:sp>
      <p:sp>
        <p:nvSpPr>
          <p:cNvPr id="4" name="Zástupný symbol pro text 3"/>
          <p:cNvSpPr>
            <a:spLocks noGrp="1"/>
          </p:cNvSpPr>
          <p:nvPr>
            <p:ph type="body" sz="quarter" idx="13"/>
          </p:nvPr>
        </p:nvSpPr>
        <p:spPr>
          <a:xfrm>
            <a:off x="1150145" y="3524251"/>
            <a:ext cx="15778163" cy="56149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2" name="Zástupný symbol pro číslo snímku 5">
            <a:extLst>
              <a:ext uri="{FF2B5EF4-FFF2-40B4-BE49-F238E27FC236}">
                <a16:creationId xmlns:a16="http://schemas.microsoft.com/office/drawing/2014/main" id="{748C5F27-9C8A-C1C7-DADC-FF4B854ACA71}"/>
              </a:ext>
            </a:extLst>
          </p:cNvPr>
          <p:cNvSpPr>
            <a:spLocks noGrp="1"/>
          </p:cNvSpPr>
          <p:nvPr>
            <p:ph type="sldNum" sz="quarter" idx="14"/>
          </p:nvPr>
        </p:nvSpPr>
        <p:spPr/>
        <p:txBody>
          <a:bodyPr/>
          <a:lstStyle>
            <a:lvl1pPr>
              <a:defRPr/>
            </a:lvl1pPr>
          </a:lstStyle>
          <a:p>
            <a:fld id="{9276B8FF-D132-48E6-9453-09DD27DF779A}" type="slidenum">
              <a:rPr lang="cs-CZ" altLang="cs-CZ"/>
              <a:pPr/>
              <a:t>‹#›</a:t>
            </a:fld>
            <a:endParaRPr lang="cs-CZ" altLang="cs-CZ" dirty="0"/>
          </a:p>
        </p:txBody>
      </p:sp>
    </p:spTree>
    <p:extLst>
      <p:ext uri="{BB962C8B-B14F-4D97-AF65-F5344CB8AC3E}">
        <p14:creationId xmlns:p14="http://schemas.microsoft.com/office/powerpoint/2010/main" val="264066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151112" y="1903140"/>
            <a:ext cx="15985776" cy="1080120"/>
          </a:xfrm>
        </p:spPr>
        <p:txBody>
          <a:bodyPr/>
          <a:lstStyle/>
          <a:p>
            <a:r>
              <a:rPr lang="cs-CZ"/>
              <a:t>Kliknutím lze upravit styl.</a:t>
            </a:r>
            <a:endParaRPr lang="cs-CZ" dirty="0"/>
          </a:p>
        </p:txBody>
      </p:sp>
      <p:sp>
        <p:nvSpPr>
          <p:cNvPr id="3" name="Zástupný symbol pro obsah 2"/>
          <p:cNvSpPr>
            <a:spLocks noGrp="1"/>
          </p:cNvSpPr>
          <p:nvPr>
            <p:ph sz="half" idx="1"/>
          </p:nvPr>
        </p:nvSpPr>
        <p:spPr>
          <a:xfrm>
            <a:off x="1151112" y="3474020"/>
            <a:ext cx="8077200"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9296400" y="3474020"/>
            <a:ext cx="7840488"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číslo snímku 5">
            <a:extLst>
              <a:ext uri="{FF2B5EF4-FFF2-40B4-BE49-F238E27FC236}">
                <a16:creationId xmlns:a16="http://schemas.microsoft.com/office/drawing/2014/main" id="{752BC732-0962-C6B8-DB86-57DE4FD6577F}"/>
              </a:ext>
            </a:extLst>
          </p:cNvPr>
          <p:cNvSpPr>
            <a:spLocks noGrp="1"/>
          </p:cNvSpPr>
          <p:nvPr>
            <p:ph type="sldNum" sz="quarter" idx="10"/>
          </p:nvPr>
        </p:nvSpPr>
        <p:spPr/>
        <p:txBody>
          <a:bodyPr/>
          <a:lstStyle>
            <a:lvl1pPr>
              <a:defRPr/>
            </a:lvl1pPr>
          </a:lstStyle>
          <a:p>
            <a:fld id="{31D2D1C7-4E2D-43F6-B905-C24ABAF64F96}" type="slidenum">
              <a:rPr lang="cs-CZ" altLang="cs-CZ"/>
              <a:pPr/>
              <a:t>‹#›</a:t>
            </a:fld>
            <a:endParaRPr lang="cs-CZ" altLang="cs-CZ" dirty="0"/>
          </a:p>
        </p:txBody>
      </p:sp>
    </p:spTree>
    <p:extLst>
      <p:ext uri="{BB962C8B-B14F-4D97-AF65-F5344CB8AC3E}">
        <p14:creationId xmlns:p14="http://schemas.microsoft.com/office/powerpoint/2010/main" val="4201608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4114"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4" name="Zástupný symbol pro obsah 3"/>
          <p:cNvSpPr>
            <a:spLocks noGrp="1"/>
          </p:cNvSpPr>
          <p:nvPr>
            <p:ph sz="half" idx="2"/>
          </p:nvPr>
        </p:nvSpPr>
        <p:spPr>
          <a:xfrm>
            <a:off x="1154114"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Nadpis 1"/>
          <p:cNvSpPr>
            <a:spLocks noGrp="1"/>
          </p:cNvSpPr>
          <p:nvPr>
            <p:ph type="title"/>
          </p:nvPr>
        </p:nvSpPr>
        <p:spPr>
          <a:xfrm>
            <a:off x="1151112" y="1903140"/>
            <a:ext cx="15985776" cy="1080120"/>
          </a:xfrm>
        </p:spPr>
        <p:txBody>
          <a:bodyPr/>
          <a:lstStyle/>
          <a:p>
            <a:r>
              <a:rPr lang="cs-CZ"/>
              <a:t>Kliknutím lze upravit styl.</a:t>
            </a:r>
            <a:endParaRPr lang="cs-CZ" dirty="0"/>
          </a:p>
        </p:txBody>
      </p:sp>
      <p:sp>
        <p:nvSpPr>
          <p:cNvPr id="10" name="Zástupný symbol pro text 2"/>
          <p:cNvSpPr>
            <a:spLocks noGrp="1"/>
          </p:cNvSpPr>
          <p:nvPr>
            <p:ph type="body" idx="13"/>
          </p:nvPr>
        </p:nvSpPr>
        <p:spPr>
          <a:xfrm>
            <a:off x="9471038"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11" name="Zástupný symbol pro obsah 3"/>
          <p:cNvSpPr>
            <a:spLocks noGrp="1"/>
          </p:cNvSpPr>
          <p:nvPr>
            <p:ph sz="half" idx="14"/>
          </p:nvPr>
        </p:nvSpPr>
        <p:spPr>
          <a:xfrm>
            <a:off x="9471038"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Zástupný symbol pro číslo snímku 5">
            <a:extLst>
              <a:ext uri="{FF2B5EF4-FFF2-40B4-BE49-F238E27FC236}">
                <a16:creationId xmlns:a16="http://schemas.microsoft.com/office/drawing/2014/main" id="{550210F7-55F5-85FD-1DB8-030B3B85147D}"/>
              </a:ext>
            </a:extLst>
          </p:cNvPr>
          <p:cNvSpPr>
            <a:spLocks noGrp="1"/>
          </p:cNvSpPr>
          <p:nvPr>
            <p:ph type="sldNum" sz="quarter" idx="15"/>
          </p:nvPr>
        </p:nvSpPr>
        <p:spPr/>
        <p:txBody>
          <a:bodyPr/>
          <a:lstStyle>
            <a:lvl1pPr>
              <a:defRPr/>
            </a:lvl1pPr>
          </a:lstStyle>
          <a:p>
            <a:fld id="{E56C3C80-9909-4EC7-9904-F498C5B376B0}" type="slidenum">
              <a:rPr lang="cs-CZ" altLang="cs-CZ"/>
              <a:pPr/>
              <a:t>‹#›</a:t>
            </a:fld>
            <a:endParaRPr lang="cs-CZ" altLang="cs-CZ" dirty="0"/>
          </a:p>
        </p:txBody>
      </p:sp>
    </p:spTree>
    <p:extLst>
      <p:ext uri="{BB962C8B-B14F-4D97-AF65-F5344CB8AC3E}">
        <p14:creationId xmlns:p14="http://schemas.microsoft.com/office/powerpoint/2010/main" val="877163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3">
            <a:extLst>
              <a:ext uri="{FF2B5EF4-FFF2-40B4-BE49-F238E27FC236}">
                <a16:creationId xmlns:a16="http://schemas.microsoft.com/office/drawing/2014/main" id="{D630C572-C9F9-FCD7-C16D-145A3106A52A}"/>
              </a:ext>
            </a:extLst>
          </p:cNvPr>
          <p:cNvSpPr>
            <a:spLocks noGrp="1"/>
          </p:cNvSpPr>
          <p:nvPr>
            <p:ph type="sldNum" sz="quarter" idx="10"/>
          </p:nvPr>
        </p:nvSpPr>
        <p:spPr>
          <a:xfrm>
            <a:off x="7308057" y="9248776"/>
            <a:ext cx="4267200" cy="547688"/>
          </a:xfrm>
        </p:spPr>
        <p:txBody>
          <a:bodyPr/>
          <a:lstStyle>
            <a:lvl1pPr>
              <a:defRPr/>
            </a:lvl1pPr>
          </a:lstStyle>
          <a:p>
            <a:fld id="{70E80DCA-BB2B-4E77-B4C2-EBFF3C7A026A}" type="slidenum">
              <a:rPr lang="cs-CZ" altLang="cs-CZ"/>
              <a:pPr/>
              <a:t>‹#›</a:t>
            </a:fld>
            <a:endParaRPr lang="cs-CZ" altLang="cs-CZ" dirty="0"/>
          </a:p>
        </p:txBody>
      </p:sp>
    </p:spTree>
    <p:extLst>
      <p:ext uri="{BB962C8B-B14F-4D97-AF65-F5344CB8AC3E}">
        <p14:creationId xmlns:p14="http://schemas.microsoft.com/office/powerpoint/2010/main" val="297371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ul-podtitul-text/graf">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7AB400B1-FCCB-6F45-87B1-2798311ED5D0}"/>
              </a:ext>
            </a:extLst>
          </p:cNvPr>
          <p:cNvSpPr>
            <a:spLocks noGrp="1"/>
          </p:cNvSpPr>
          <p:nvPr>
            <p:ph type="title"/>
          </p:nvPr>
        </p:nvSpPr>
        <p:spPr>
          <a:xfrm>
            <a:off x="1259125" y="2011152"/>
            <a:ext cx="15805757" cy="928083"/>
          </a:xfrm>
        </p:spPr>
        <p:txBody>
          <a:bodyPr lIns="0" tIns="0" rIns="0" bIns="0"/>
          <a:lstStyle>
            <a:lvl1pPr>
              <a:defRPr>
                <a:solidFill>
                  <a:schemeClr val="tx1"/>
                </a:solidFill>
              </a:defRPr>
            </a:lvl1pPr>
          </a:lstStyle>
          <a:p>
            <a:r>
              <a:rPr lang="cs-CZ"/>
              <a:t>Kliknutím lze upravit styl.</a:t>
            </a:r>
            <a:endParaRPr lang="cs-CZ" dirty="0"/>
          </a:p>
        </p:txBody>
      </p:sp>
      <p:sp>
        <p:nvSpPr>
          <p:cNvPr id="5" name="Plassholder for tekst 8"/>
          <p:cNvSpPr>
            <a:spLocks noGrp="1"/>
          </p:cNvSpPr>
          <p:nvPr>
            <p:ph type="body" sz="quarter" idx="11"/>
          </p:nvPr>
        </p:nvSpPr>
        <p:spPr>
          <a:xfrm>
            <a:off x="1218719" y="3313895"/>
            <a:ext cx="15846162" cy="553998"/>
          </a:xfrm>
          <a:prstGeom prst="rect">
            <a:avLst/>
          </a:prstGeom>
        </p:spPr>
        <p:txBody>
          <a:bodyPr lIns="0" tIns="0" rIns="0" bIns="0">
            <a:spAutoFit/>
          </a:bodyPr>
          <a:lstStyle>
            <a:lvl1pPr marL="0" indent="0">
              <a:buNone/>
              <a:defRPr sz="3600" b="1">
                <a:solidFill>
                  <a:schemeClr val="tx1"/>
                </a:solidFill>
              </a:defRPr>
            </a:lvl1pPr>
          </a:lstStyle>
          <a:p>
            <a:pPr lvl="0"/>
            <a:r>
              <a:rPr lang="cs-CZ"/>
              <a:t>Upravte styly předlohy textu.</a:t>
            </a:r>
          </a:p>
        </p:txBody>
      </p:sp>
      <p:sp>
        <p:nvSpPr>
          <p:cNvPr id="6" name="Zástupný symbol pro obsah 2">
            <a:extLst>
              <a:ext uri="{FF2B5EF4-FFF2-40B4-BE49-F238E27FC236}">
                <a16:creationId xmlns:a16="http://schemas.microsoft.com/office/drawing/2014/main" id="{798EB1DC-2262-9F44-9653-18C9E7076411}"/>
              </a:ext>
            </a:extLst>
          </p:cNvPr>
          <p:cNvSpPr>
            <a:spLocks noGrp="1"/>
          </p:cNvSpPr>
          <p:nvPr>
            <p:ph idx="1"/>
          </p:nvPr>
        </p:nvSpPr>
        <p:spPr>
          <a:xfrm>
            <a:off x="1259125" y="4353351"/>
            <a:ext cx="15805757" cy="5810781"/>
          </a:xfrm>
          <a:prstGeom prst="rect">
            <a:avLst/>
          </a:prstGeom>
        </p:spPr>
        <p:txBody>
          <a:bodyPr lIns="0" tIns="0" rIns="0" bIns="0"/>
          <a:lstStyle>
            <a:lvl1pPr marL="0" indent="0">
              <a:buNone/>
              <a:defRPr sz="3600" baseline="0"/>
            </a:lvl1pPr>
          </a:lstStyle>
          <a:p>
            <a:pPr lvl="0"/>
            <a:r>
              <a:rPr lang="cs-CZ"/>
              <a:t>Upravte styly předlohy textu.</a:t>
            </a:r>
          </a:p>
        </p:txBody>
      </p:sp>
      <p:sp>
        <p:nvSpPr>
          <p:cNvPr id="2" name="Zástupný symbol pro číslo snímku 5">
            <a:extLst>
              <a:ext uri="{FF2B5EF4-FFF2-40B4-BE49-F238E27FC236}">
                <a16:creationId xmlns:a16="http://schemas.microsoft.com/office/drawing/2014/main" id="{1CE64A82-3DB2-55F0-5177-698E2B9171C4}"/>
              </a:ext>
            </a:extLst>
          </p:cNvPr>
          <p:cNvSpPr>
            <a:spLocks noGrp="1"/>
          </p:cNvSpPr>
          <p:nvPr>
            <p:ph type="sldNum" sz="quarter" idx="12"/>
          </p:nvPr>
        </p:nvSpPr>
        <p:spPr/>
        <p:txBody>
          <a:bodyPr/>
          <a:lstStyle>
            <a:lvl1pPr>
              <a:defRPr/>
            </a:lvl1pPr>
          </a:lstStyle>
          <a:p>
            <a:fld id="{33C4040B-60F5-4CE7-8DE4-F57FA09B8A54}" type="slidenum">
              <a:rPr lang="cs-CZ" altLang="cs-CZ"/>
              <a:pPr/>
              <a:t>‹#›</a:t>
            </a:fld>
            <a:endParaRPr lang="cs-CZ" altLang="cs-CZ" dirty="0"/>
          </a:p>
        </p:txBody>
      </p:sp>
    </p:spTree>
    <p:extLst>
      <p:ext uri="{BB962C8B-B14F-4D97-AF65-F5344CB8AC3E}">
        <p14:creationId xmlns:p14="http://schemas.microsoft.com/office/powerpoint/2010/main" val="907404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2" y="1903140"/>
            <a:ext cx="6016626" cy="1419039"/>
          </a:xfrm>
        </p:spPr>
        <p:txBody>
          <a:bodyPr anchor="b">
            <a:normAutofit/>
          </a:bodyPr>
          <a:lstStyle>
            <a:lvl1pPr algn="l">
              <a:defRPr sz="3600" b="1"/>
            </a:lvl1pPr>
          </a:lstStyle>
          <a:p>
            <a:r>
              <a:rPr lang="cs-CZ"/>
              <a:t>Kliknutím lze upravit styl.</a:t>
            </a:r>
            <a:endParaRPr lang="cs-CZ" dirty="0"/>
          </a:p>
        </p:txBody>
      </p:sp>
      <p:sp>
        <p:nvSpPr>
          <p:cNvPr id="3" name="Zástupný symbol pro obsah 2"/>
          <p:cNvSpPr>
            <a:spLocks noGrp="1"/>
          </p:cNvSpPr>
          <p:nvPr>
            <p:ph idx="1"/>
          </p:nvPr>
        </p:nvSpPr>
        <p:spPr>
          <a:xfrm>
            <a:off x="7150100" y="1903139"/>
            <a:ext cx="10223501" cy="734481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text 3"/>
          <p:cNvSpPr>
            <a:spLocks noGrp="1"/>
          </p:cNvSpPr>
          <p:nvPr>
            <p:ph type="body" sz="half" idx="2"/>
          </p:nvPr>
        </p:nvSpPr>
        <p:spPr>
          <a:xfrm>
            <a:off x="914402" y="3523321"/>
            <a:ext cx="6016626" cy="5665925"/>
          </a:xfrm>
        </p:spPr>
        <p:txBody>
          <a:bodyPr>
            <a:normAutofit/>
          </a:bodyPr>
          <a:lstStyle>
            <a:lvl1pPr marL="0" indent="0">
              <a:buNone/>
              <a:defRPr sz="30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5" name="Zástupný symbol pro číslo snímku 5">
            <a:extLst>
              <a:ext uri="{FF2B5EF4-FFF2-40B4-BE49-F238E27FC236}">
                <a16:creationId xmlns:a16="http://schemas.microsoft.com/office/drawing/2014/main" id="{8ED83FE4-15F2-7968-D763-E2CAE61843F5}"/>
              </a:ext>
            </a:extLst>
          </p:cNvPr>
          <p:cNvSpPr>
            <a:spLocks noGrp="1"/>
          </p:cNvSpPr>
          <p:nvPr>
            <p:ph type="sldNum" sz="quarter" idx="10"/>
          </p:nvPr>
        </p:nvSpPr>
        <p:spPr/>
        <p:txBody>
          <a:bodyPr/>
          <a:lstStyle>
            <a:lvl1pPr>
              <a:defRPr/>
            </a:lvl1pPr>
          </a:lstStyle>
          <a:p>
            <a:fld id="{6250BCFF-4636-43CC-9DB0-A26352ACE961}" type="slidenum">
              <a:rPr lang="cs-CZ" altLang="cs-CZ"/>
              <a:pPr/>
              <a:t>‹#›</a:t>
            </a:fld>
            <a:endParaRPr lang="cs-CZ" altLang="cs-CZ" dirty="0"/>
          </a:p>
        </p:txBody>
      </p:sp>
    </p:spTree>
    <p:extLst>
      <p:ext uri="{BB962C8B-B14F-4D97-AF65-F5344CB8AC3E}">
        <p14:creationId xmlns:p14="http://schemas.microsoft.com/office/powerpoint/2010/main" val="31462291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14091" y="7627776"/>
            <a:ext cx="10972800" cy="850107"/>
          </a:xfrm>
        </p:spPr>
        <p:txBody>
          <a:bodyPr anchor="b"/>
          <a:lstStyle>
            <a:lvl1pPr algn="l">
              <a:defRPr sz="3000" b="1"/>
            </a:lvl1pPr>
          </a:lstStyle>
          <a:p>
            <a:r>
              <a:rPr lang="cs-CZ"/>
              <a:t>Kliknutím lze upravit styl.</a:t>
            </a:r>
            <a:endParaRPr lang="cs-CZ" dirty="0"/>
          </a:p>
        </p:txBody>
      </p:sp>
      <p:sp>
        <p:nvSpPr>
          <p:cNvPr id="3" name="Zástupný symbol pro obrázek 2"/>
          <p:cNvSpPr>
            <a:spLocks noGrp="1"/>
          </p:cNvSpPr>
          <p:nvPr>
            <p:ph type="pic" idx="1"/>
          </p:nvPr>
        </p:nvSpPr>
        <p:spPr>
          <a:xfrm>
            <a:off x="1114091" y="1916680"/>
            <a:ext cx="15913769" cy="5512259"/>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cs-CZ" noProof="0" dirty="0"/>
              <a:t>Kliknutím na ikonu přidáte obrázek.</a:t>
            </a:r>
          </a:p>
        </p:txBody>
      </p:sp>
      <p:sp>
        <p:nvSpPr>
          <p:cNvPr id="4" name="Zástupný symbol pro text 3"/>
          <p:cNvSpPr>
            <a:spLocks noGrp="1"/>
          </p:cNvSpPr>
          <p:nvPr>
            <p:ph type="body" sz="half" idx="2"/>
          </p:nvPr>
        </p:nvSpPr>
        <p:spPr>
          <a:xfrm>
            <a:off x="1114091" y="8477883"/>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5" name="Zástupný symbol pro číslo snímku 5">
            <a:extLst>
              <a:ext uri="{FF2B5EF4-FFF2-40B4-BE49-F238E27FC236}">
                <a16:creationId xmlns:a16="http://schemas.microsoft.com/office/drawing/2014/main" id="{657FC954-208A-25A0-BAE3-C545F8794516}"/>
              </a:ext>
            </a:extLst>
          </p:cNvPr>
          <p:cNvSpPr>
            <a:spLocks noGrp="1"/>
          </p:cNvSpPr>
          <p:nvPr>
            <p:ph type="sldNum" sz="quarter" idx="10"/>
          </p:nvPr>
        </p:nvSpPr>
        <p:spPr/>
        <p:txBody>
          <a:bodyPr/>
          <a:lstStyle>
            <a:lvl1pPr>
              <a:defRPr/>
            </a:lvl1pPr>
          </a:lstStyle>
          <a:p>
            <a:fld id="{F088D4B2-5F85-4669-82F9-B3A572762994}" type="slidenum">
              <a:rPr lang="cs-CZ" altLang="cs-CZ"/>
              <a:pPr/>
              <a:t>‹#›</a:t>
            </a:fld>
            <a:endParaRPr lang="cs-CZ" altLang="cs-CZ" dirty="0"/>
          </a:p>
        </p:txBody>
      </p:sp>
    </p:spTree>
    <p:extLst>
      <p:ext uri="{BB962C8B-B14F-4D97-AF65-F5344CB8AC3E}">
        <p14:creationId xmlns:p14="http://schemas.microsoft.com/office/powerpoint/2010/main" val="192644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slední strana">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EA50DC-6815-111D-E834-2B33788BA09C}"/>
              </a:ext>
            </a:extLst>
          </p:cNvPr>
          <p:cNvSpPr txBox="1">
            <a:spLocks noChangeArrowheads="1"/>
          </p:cNvSpPr>
          <p:nvPr userDrawn="1"/>
        </p:nvSpPr>
        <p:spPr>
          <a:xfrm>
            <a:off x="935833" y="5393532"/>
            <a:ext cx="12642056" cy="216931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62000" algn="l">
              <a:defRPr/>
            </a:pPr>
            <a:r>
              <a:rPr lang="cs-CZ" sz="4200" dirty="0">
                <a:latin typeface="+mn-lt"/>
              </a:rPr>
              <a:t>e-mail: </a:t>
            </a:r>
            <a:r>
              <a:rPr lang="cs-CZ" sz="4200" b="1" dirty="0">
                <a:latin typeface="+mn-lt"/>
              </a:rPr>
              <a:t>info@sfzp.cz</a:t>
            </a:r>
            <a:endParaRPr lang="cs-CZ" sz="4200" dirty="0">
              <a:latin typeface="+mn-lt"/>
            </a:endParaRPr>
          </a:p>
          <a:p>
            <a:pPr marL="162000" algn="l">
              <a:defRPr/>
            </a:pPr>
            <a:r>
              <a:rPr lang="cs-CZ" sz="4200" dirty="0">
                <a:latin typeface="+mn-lt"/>
              </a:rPr>
              <a:t>zelená linka: </a:t>
            </a:r>
            <a:r>
              <a:rPr lang="cs-CZ" sz="4200" b="1" dirty="0">
                <a:latin typeface="+mn-lt"/>
              </a:rPr>
              <a:t>800 260 500</a:t>
            </a:r>
          </a:p>
          <a:p>
            <a:pPr marL="162000" algn="l">
              <a:defRPr/>
            </a:pPr>
            <a:r>
              <a:rPr lang="cs-CZ" sz="4200" b="1" dirty="0">
                <a:solidFill>
                  <a:srgbClr val="003AA9"/>
                </a:solidFill>
              </a:rPr>
              <a:t>www.</a:t>
            </a:r>
            <a:r>
              <a:rPr lang="cs-CZ" sz="4200" b="1" dirty="0">
                <a:solidFill>
                  <a:srgbClr val="3DA200"/>
                </a:solidFill>
              </a:rPr>
              <a:t>novazelena</a:t>
            </a:r>
            <a:r>
              <a:rPr lang="cs-CZ" sz="4200" b="1" dirty="0">
                <a:solidFill>
                  <a:srgbClr val="B3D200"/>
                </a:solidFill>
              </a:rPr>
              <a:t>usporam.cz</a:t>
            </a:r>
          </a:p>
          <a:p>
            <a:pPr marL="162000" algn="l">
              <a:defRPr/>
            </a:pPr>
            <a:r>
              <a:rPr lang="cs-CZ" sz="4200" b="1" dirty="0">
                <a:latin typeface="+mn-lt"/>
              </a:rPr>
              <a:t> </a:t>
            </a:r>
          </a:p>
        </p:txBody>
      </p:sp>
      <p:sp>
        <p:nvSpPr>
          <p:cNvPr id="3" name="Rectangle 2">
            <a:extLst>
              <a:ext uri="{FF2B5EF4-FFF2-40B4-BE49-F238E27FC236}">
                <a16:creationId xmlns:a16="http://schemas.microsoft.com/office/drawing/2014/main" id="{A6660B2F-D501-0033-CB2A-8092545CD0E6}"/>
              </a:ext>
            </a:extLst>
          </p:cNvPr>
          <p:cNvSpPr txBox="1">
            <a:spLocks noChangeArrowheads="1"/>
          </p:cNvSpPr>
          <p:nvPr userDrawn="1"/>
        </p:nvSpPr>
        <p:spPr>
          <a:xfrm>
            <a:off x="1042988" y="3188495"/>
            <a:ext cx="9505950" cy="1276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cs-CZ" sz="6600" b="1" dirty="0">
                <a:solidFill>
                  <a:srgbClr val="003AA9"/>
                </a:solidFill>
                <a:latin typeface="+mn-lt"/>
              </a:rPr>
              <a:t>Děkuji za pozornost!</a:t>
            </a:r>
          </a:p>
        </p:txBody>
      </p:sp>
      <p:pic>
        <p:nvPicPr>
          <p:cNvPr id="4" name="Obrázek 11">
            <a:extLst>
              <a:ext uri="{FF2B5EF4-FFF2-40B4-BE49-F238E27FC236}">
                <a16:creationId xmlns:a16="http://schemas.microsoft.com/office/drawing/2014/main" id="{0E7EA4E4-ABBB-356A-2F69-0897DEBFFC7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873163" y="8648701"/>
            <a:ext cx="31908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12">
            <a:extLst>
              <a:ext uri="{FF2B5EF4-FFF2-40B4-BE49-F238E27FC236}">
                <a16:creationId xmlns:a16="http://schemas.microsoft.com/office/drawing/2014/main" id="{EF06D7E4-AED9-FCA6-2A92-A1FF6A4C32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115550" y="8822533"/>
            <a:ext cx="3212307" cy="71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7B5C67D8-51CD-BF28-AE43-4E123E93416B}"/>
              </a:ext>
            </a:extLst>
          </p:cNvPr>
          <p:cNvSpPr/>
          <p:nvPr userDrawn="1"/>
        </p:nvSpPr>
        <p:spPr>
          <a:xfrm>
            <a:off x="9360695" y="173832"/>
            <a:ext cx="8315325" cy="1188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2700" dirty="0"/>
          </a:p>
        </p:txBody>
      </p:sp>
      <p:pic>
        <p:nvPicPr>
          <p:cNvPr id="7" name="Obrázek 14">
            <a:extLst>
              <a:ext uri="{FF2B5EF4-FFF2-40B4-BE49-F238E27FC236}">
                <a16:creationId xmlns:a16="http://schemas.microsoft.com/office/drawing/2014/main" id="{CEE3B1B8-9D01-187F-55D1-AA15B57995A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3470" y="8384382"/>
            <a:ext cx="8334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163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Závěrečný">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C5261A0-E5FD-37DC-4FD8-BF1EA560B483}"/>
              </a:ext>
            </a:extLst>
          </p:cNvPr>
          <p:cNvSpPr/>
          <p:nvPr userDrawn="1"/>
        </p:nvSpPr>
        <p:spPr>
          <a:xfrm>
            <a:off x="1" y="0"/>
            <a:ext cx="10501313"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700" dirty="0">
              <a:solidFill>
                <a:srgbClr val="0E502E"/>
              </a:solidFill>
            </a:endParaRPr>
          </a:p>
        </p:txBody>
      </p:sp>
      <p:grpSp>
        <p:nvGrpSpPr>
          <p:cNvPr id="4" name="Skupina 10">
            <a:extLst>
              <a:ext uri="{FF2B5EF4-FFF2-40B4-BE49-F238E27FC236}">
                <a16:creationId xmlns:a16="http://schemas.microsoft.com/office/drawing/2014/main" id="{F1A07AD4-3F86-DC58-A64B-6E922F1066ED}"/>
              </a:ext>
            </a:extLst>
          </p:cNvPr>
          <p:cNvGrpSpPr>
            <a:grpSpLocks/>
          </p:cNvGrpSpPr>
          <p:nvPr userDrawn="1"/>
        </p:nvGrpSpPr>
        <p:grpSpPr bwMode="auto">
          <a:xfrm>
            <a:off x="390525" y="497682"/>
            <a:ext cx="3888582" cy="1073943"/>
            <a:chOff x="259589" y="332508"/>
            <a:chExt cx="2592530" cy="714680"/>
          </a:xfrm>
        </p:grpSpPr>
        <p:pic>
          <p:nvPicPr>
            <p:cNvPr id="8" name="Obrázek 11">
              <a:extLst>
                <a:ext uri="{FF2B5EF4-FFF2-40B4-BE49-F238E27FC236}">
                  <a16:creationId xmlns:a16="http://schemas.microsoft.com/office/drawing/2014/main" id="{FF53A2C0-B36D-B027-B0BE-421FB582E7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72566"/>
            <a:stretch>
              <a:fillRect/>
            </a:stretch>
          </p:blipFill>
          <p:spPr bwMode="auto">
            <a:xfrm>
              <a:off x="259589" y="332508"/>
              <a:ext cx="712295" cy="71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12">
              <a:extLst>
                <a:ext uri="{FF2B5EF4-FFF2-40B4-BE49-F238E27FC236}">
                  <a16:creationId xmlns:a16="http://schemas.microsoft.com/office/drawing/2014/main" id="{30339CF0-3E67-69B0-85E5-4C81C5AD475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84609" y="455168"/>
              <a:ext cx="1667510" cy="47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rtlCol="0">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cs-CZ" noProof="0" dirty="0"/>
              <a:t>Kliknutím na ikonu přidáte obrázek.</a:t>
            </a:r>
            <a:endParaRPr lang="en-US" noProof="0"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p:nvPr>
        </p:nvSpPr>
        <p:spPr>
          <a:xfrm>
            <a:off x="389384" y="6004463"/>
            <a:ext cx="9723050" cy="1348445"/>
          </a:xfrm>
        </p:spPr>
        <p:txBody>
          <a:bodyPr>
            <a:normAutofit/>
          </a:bodyPr>
          <a:lstStyle>
            <a:lvl1pPr marL="0" indent="0">
              <a:buNone/>
              <a:defRPr sz="6600" b="1">
                <a:solidFill>
                  <a:schemeClr val="bg1"/>
                </a:solidFill>
              </a:defRPr>
            </a:lvl1pPr>
          </a:lstStyle>
          <a:p>
            <a:pPr lvl="0"/>
            <a:r>
              <a:rPr lang="cs-CZ"/>
              <a:t>Upravte styly předlohy textu.</a:t>
            </a:r>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spTree>
    <p:extLst>
      <p:ext uri="{BB962C8B-B14F-4D97-AF65-F5344CB8AC3E}">
        <p14:creationId xmlns:p14="http://schemas.microsoft.com/office/powerpoint/2010/main" val="1060778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ulka">
    <p:bg>
      <p:bgRef idx="1001">
        <a:schemeClr val="bg1"/>
      </p:bgRef>
    </p:bg>
    <p:spTree>
      <p:nvGrpSpPr>
        <p:cNvPr id="1" name=""/>
        <p:cNvGrpSpPr/>
        <p:nvPr/>
      </p:nvGrpSpPr>
      <p:grpSpPr>
        <a:xfrm>
          <a:off x="0" y="0"/>
          <a:ext cx="0" cy="0"/>
          <a:chOff x="0" y="0"/>
          <a:chExt cx="0" cy="0"/>
        </a:xfrm>
      </p:grpSpPr>
      <p:pic>
        <p:nvPicPr>
          <p:cNvPr id="9" name="Obrázek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75148" y="715008"/>
            <a:ext cx="2728302" cy="2376264"/>
          </a:xfrm>
          <a:prstGeom prst="rect">
            <a:avLst/>
          </a:prstGeom>
        </p:spPr>
      </p:pic>
      <p:sp>
        <p:nvSpPr>
          <p:cNvPr id="4" name="Nadpis 1"/>
          <p:cNvSpPr>
            <a:spLocks noGrp="1"/>
          </p:cNvSpPr>
          <p:nvPr>
            <p:ph type="ctrTitle" hasCustomPrompt="1"/>
          </p:nvPr>
        </p:nvSpPr>
        <p:spPr>
          <a:xfrm>
            <a:off x="1475148" y="4025654"/>
            <a:ext cx="15229692" cy="2197968"/>
          </a:xfrm>
        </p:spPr>
        <p:txBody>
          <a:bodyPr/>
          <a:lstStyle>
            <a:lvl1pPr>
              <a:defRPr b="1">
                <a:solidFill>
                  <a:srgbClr val="003AA9"/>
                </a:solidFill>
              </a:defRPr>
            </a:lvl1pPr>
          </a:lstStyle>
          <a:p>
            <a:r>
              <a:rPr lang="cs-CZ" dirty="0"/>
              <a:t>Toto je pouze slepý název prezentace</a:t>
            </a:r>
          </a:p>
        </p:txBody>
      </p:sp>
      <p:sp>
        <p:nvSpPr>
          <p:cNvPr id="5" name="Podnadpis 2"/>
          <p:cNvSpPr>
            <a:spLocks noGrp="1"/>
          </p:cNvSpPr>
          <p:nvPr>
            <p:ph type="subTitle" idx="1" hasCustomPrompt="1"/>
          </p:nvPr>
        </p:nvSpPr>
        <p:spPr>
          <a:xfrm>
            <a:off x="1475148" y="7541832"/>
            <a:ext cx="15229692" cy="1690464"/>
          </a:xfrm>
        </p:spPr>
        <p:txBody>
          <a:bodyPr>
            <a:normAutofit/>
          </a:bodyPr>
          <a:lstStyle>
            <a:lvl1pPr marL="0" indent="0" algn="l">
              <a:buNone/>
              <a:defRPr sz="3000" b="0" baseline="0">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dirty="0"/>
              <a:t>Jméno Příjmení</a:t>
            </a:r>
          </a:p>
          <a:p>
            <a:r>
              <a:rPr lang="cs-CZ" dirty="0"/>
              <a:t>oddělení, odbor</a:t>
            </a:r>
          </a:p>
          <a:p>
            <a:r>
              <a:rPr lang="cs-CZ" dirty="0"/>
              <a:t>Státní fond životního prostředí ČR</a:t>
            </a:r>
          </a:p>
        </p:txBody>
      </p:sp>
      <p:pic>
        <p:nvPicPr>
          <p:cNvPr id="6" name="Obrázek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526928" y="994800"/>
            <a:ext cx="10471160" cy="1448400"/>
          </a:xfrm>
          <a:prstGeom prst="rect">
            <a:avLst/>
          </a:prstGeom>
        </p:spPr>
      </p:pic>
    </p:spTree>
    <p:extLst>
      <p:ext uri="{BB962C8B-B14F-4D97-AF65-F5344CB8AC3E}">
        <p14:creationId xmlns:p14="http://schemas.microsoft.com/office/powerpoint/2010/main" val="1572837642"/>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7" name="Obrázek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86308"/>
            <a:ext cx="18288000" cy="8800692"/>
          </a:xfrm>
          <a:prstGeom prst="rect">
            <a:avLst/>
          </a:prstGeom>
        </p:spPr>
      </p:pic>
      <p:sp>
        <p:nvSpPr>
          <p:cNvPr id="2" name="Nadpis 1"/>
          <p:cNvSpPr>
            <a:spLocks noGrp="1"/>
          </p:cNvSpPr>
          <p:nvPr>
            <p:ph type="ctrTitle"/>
          </p:nvPr>
        </p:nvSpPr>
        <p:spPr>
          <a:xfrm>
            <a:off x="1371600" y="2983261"/>
            <a:ext cx="15544800" cy="2417417"/>
          </a:xfrm>
        </p:spPr>
        <p:txBody>
          <a:bodyPr>
            <a:noAutofit/>
          </a:bodyPr>
          <a:lstStyle>
            <a:lvl1pPr>
              <a:defRPr b="1"/>
            </a:lvl1pPr>
          </a:lstStyle>
          <a:p>
            <a:r>
              <a:rPr lang="cs-CZ"/>
              <a:t>Kliknutím lze upravit styl.</a:t>
            </a:r>
            <a:endParaRPr lang="cs-CZ" dirty="0"/>
          </a:p>
        </p:txBody>
      </p:sp>
      <p:sp>
        <p:nvSpPr>
          <p:cNvPr id="3" name="Podnadpis 2"/>
          <p:cNvSpPr>
            <a:spLocks noGrp="1"/>
          </p:cNvSpPr>
          <p:nvPr>
            <p:ph type="subTitle" idx="1"/>
          </p:nvPr>
        </p:nvSpPr>
        <p:spPr>
          <a:xfrm>
            <a:off x="1371600" y="6223620"/>
            <a:ext cx="15544800" cy="2234580"/>
          </a:xfrm>
        </p:spPr>
        <p:txBody>
          <a:bodyPr>
            <a:noAutofit/>
          </a:bodyPr>
          <a:lstStyle>
            <a:lvl1pPr marL="0" indent="0" algn="l">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cs-CZ"/>
              <a:t>Kliknutím můžete upravit styl předlohy.</a:t>
            </a:r>
            <a:endParaRPr lang="cs-CZ" dirty="0"/>
          </a:p>
        </p:txBody>
      </p:sp>
      <p:sp>
        <p:nvSpPr>
          <p:cNvPr id="6" name="Zástupný symbol pro číslo snímku 5"/>
          <p:cNvSpPr>
            <a:spLocks noGrp="1"/>
          </p:cNvSpPr>
          <p:nvPr>
            <p:ph type="sldNum" sz="quarter" idx="12"/>
          </p:nvPr>
        </p:nvSpPr>
        <p:spPr/>
        <p:txBody>
          <a:bodyPr/>
          <a:lstStyle/>
          <a:p>
            <a:fld id="{BB350F47-9465-40D6-8E60-5BA15C0A02FA}" type="slidenum">
              <a:rPr lang="cs-CZ" smtClean="0"/>
              <a:t>‹#›</a:t>
            </a:fld>
            <a:endParaRPr lang="cs-CZ" dirty="0"/>
          </a:p>
        </p:txBody>
      </p:sp>
      <p:pic>
        <p:nvPicPr>
          <p:cNvPr id="8" name="Obrázek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71092"/>
            <a:ext cx="18306000" cy="38138"/>
          </a:xfrm>
          <a:prstGeom prst="rect">
            <a:avLst/>
          </a:prstGeom>
        </p:spPr>
      </p:pic>
    </p:spTree>
    <p:extLst>
      <p:ext uri="{BB962C8B-B14F-4D97-AF65-F5344CB8AC3E}">
        <p14:creationId xmlns:p14="http://schemas.microsoft.com/office/powerpoint/2010/main" val="363302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BB350F47-9465-40D6-8E60-5BA15C0A02FA}" type="slidenum">
              <a:rPr lang="cs-CZ" smtClean="0"/>
              <a:t>‹#›</a:t>
            </a:fld>
            <a:endParaRPr lang="cs-CZ" dirty="0"/>
          </a:p>
        </p:txBody>
      </p:sp>
      <p:sp>
        <p:nvSpPr>
          <p:cNvPr id="9" name="Zástupný symbol pro nadpis 1"/>
          <p:cNvSpPr>
            <a:spLocks noGrp="1"/>
          </p:cNvSpPr>
          <p:nvPr>
            <p:ph type="title"/>
          </p:nvPr>
        </p:nvSpPr>
        <p:spPr>
          <a:xfrm>
            <a:off x="1151112" y="1911644"/>
            <a:ext cx="15776076" cy="1179629"/>
          </a:xfrm>
          <a:prstGeom prst="rect">
            <a:avLst/>
          </a:prstGeom>
        </p:spPr>
        <p:txBody>
          <a:bodyPr vert="horz" lIns="91440" tIns="45720" rIns="91440" bIns="45720" rtlCol="0" anchor="t" anchorCtr="0">
            <a:normAutofit/>
          </a:bodyPr>
          <a:lstStyle/>
          <a:p>
            <a:r>
              <a:rPr lang="cs-CZ"/>
              <a:t>Kliknutím lze upravit styl.</a:t>
            </a:r>
            <a:endParaRPr lang="cs-CZ" dirty="0"/>
          </a:p>
        </p:txBody>
      </p:sp>
      <p:sp>
        <p:nvSpPr>
          <p:cNvPr id="4" name="Zástupný symbol pro text 3"/>
          <p:cNvSpPr>
            <a:spLocks noGrp="1"/>
          </p:cNvSpPr>
          <p:nvPr>
            <p:ph type="body" sz="quarter" idx="13"/>
          </p:nvPr>
        </p:nvSpPr>
        <p:spPr>
          <a:xfrm>
            <a:off x="1150145" y="3524251"/>
            <a:ext cx="15778163" cy="56149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018329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151112" y="1903140"/>
            <a:ext cx="15985776" cy="1080120"/>
          </a:xfrm>
        </p:spPr>
        <p:txBody>
          <a:bodyPr anchor="t" anchorCtr="0"/>
          <a:lstStyle/>
          <a:p>
            <a:r>
              <a:rPr lang="cs-CZ"/>
              <a:t>Kliknutím lze upravit styl.</a:t>
            </a:r>
            <a:endParaRPr lang="cs-CZ" dirty="0"/>
          </a:p>
        </p:txBody>
      </p:sp>
      <p:sp>
        <p:nvSpPr>
          <p:cNvPr id="3" name="Zástupný symbol pro obsah 2"/>
          <p:cNvSpPr>
            <a:spLocks noGrp="1"/>
          </p:cNvSpPr>
          <p:nvPr>
            <p:ph sz="half" idx="1"/>
          </p:nvPr>
        </p:nvSpPr>
        <p:spPr>
          <a:xfrm>
            <a:off x="1151112" y="3474020"/>
            <a:ext cx="8077200"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9296400" y="3474020"/>
            <a:ext cx="7840488" cy="5881949"/>
          </a:xfrm>
        </p:spPr>
        <p:txBody>
          <a:bodyPr/>
          <a:lstStyle>
            <a:lvl1pPr marL="514350" indent="-514350">
              <a:buFontTx/>
              <a:buBlip>
                <a:blip r:embed="rId2"/>
              </a:buBlip>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dirty="0"/>
          </a:p>
        </p:txBody>
      </p:sp>
    </p:spTree>
    <p:extLst>
      <p:ext uri="{BB962C8B-B14F-4D97-AF65-F5344CB8AC3E}">
        <p14:creationId xmlns:p14="http://schemas.microsoft.com/office/powerpoint/2010/main" val="4049276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4114"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4" name="Zástupný symbol pro obsah 3"/>
          <p:cNvSpPr>
            <a:spLocks noGrp="1"/>
          </p:cNvSpPr>
          <p:nvPr>
            <p:ph sz="half" idx="2"/>
          </p:nvPr>
        </p:nvSpPr>
        <p:spPr>
          <a:xfrm>
            <a:off x="1154114"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Zástupný symbol pro číslo snímku 8"/>
          <p:cNvSpPr>
            <a:spLocks noGrp="1"/>
          </p:cNvSpPr>
          <p:nvPr>
            <p:ph type="sldNum" sz="quarter" idx="12"/>
          </p:nvPr>
        </p:nvSpPr>
        <p:spPr/>
        <p:txBody>
          <a:bodyPr/>
          <a:lstStyle/>
          <a:p>
            <a:fld id="{BB350F47-9465-40D6-8E60-5BA15C0A02FA}" type="slidenum">
              <a:rPr lang="cs-CZ" smtClean="0"/>
              <a:t>‹#›</a:t>
            </a:fld>
            <a:endParaRPr lang="cs-CZ" dirty="0"/>
          </a:p>
        </p:txBody>
      </p:sp>
      <p:sp>
        <p:nvSpPr>
          <p:cNvPr id="8" name="Nadpis 1"/>
          <p:cNvSpPr>
            <a:spLocks noGrp="1"/>
          </p:cNvSpPr>
          <p:nvPr>
            <p:ph type="title"/>
          </p:nvPr>
        </p:nvSpPr>
        <p:spPr>
          <a:xfrm>
            <a:off x="1151112" y="1903140"/>
            <a:ext cx="15985776" cy="1080120"/>
          </a:xfrm>
        </p:spPr>
        <p:txBody>
          <a:bodyPr anchor="t" anchorCtr="0"/>
          <a:lstStyle/>
          <a:p>
            <a:r>
              <a:rPr lang="cs-CZ"/>
              <a:t>Kliknutím lze upravit styl.</a:t>
            </a:r>
            <a:endParaRPr lang="cs-CZ" dirty="0"/>
          </a:p>
        </p:txBody>
      </p:sp>
      <p:sp>
        <p:nvSpPr>
          <p:cNvPr id="10" name="Zástupný symbol pro text 2"/>
          <p:cNvSpPr>
            <a:spLocks noGrp="1"/>
          </p:cNvSpPr>
          <p:nvPr>
            <p:ph type="body" idx="13"/>
          </p:nvPr>
        </p:nvSpPr>
        <p:spPr>
          <a:xfrm>
            <a:off x="9471038" y="3319761"/>
            <a:ext cx="7665851"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a:t>Po kliknutí můžete upravovat styly textu v předloze.</a:t>
            </a:r>
          </a:p>
        </p:txBody>
      </p:sp>
      <p:sp>
        <p:nvSpPr>
          <p:cNvPr id="11" name="Zástupný symbol pro obsah 3"/>
          <p:cNvSpPr>
            <a:spLocks noGrp="1"/>
          </p:cNvSpPr>
          <p:nvPr>
            <p:ph sz="half" idx="14"/>
          </p:nvPr>
        </p:nvSpPr>
        <p:spPr>
          <a:xfrm>
            <a:off x="9471038" y="4470299"/>
            <a:ext cx="7665851" cy="4909841"/>
          </a:xfrm>
        </p:spPr>
        <p:txBody>
          <a:bodyPr/>
          <a:lstStyle>
            <a:lvl1pPr marL="514350" indent="-514350">
              <a:buFontTx/>
              <a:buBlip>
                <a:blip r:embed="rId2"/>
              </a:buBlip>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943452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307796" y="9247957"/>
            <a:ext cx="4267200" cy="547688"/>
          </a:xfrm>
        </p:spPr>
        <p:txBody>
          <a:bodyPr/>
          <a:lstStyle/>
          <a:p>
            <a:fld id="{BB350F47-9465-40D6-8E60-5BA15C0A02FA}" type="slidenum">
              <a:rPr lang="cs-CZ" smtClean="0"/>
              <a:t>‹#›</a:t>
            </a:fld>
            <a:endParaRPr lang="cs-CZ" dirty="0"/>
          </a:p>
        </p:txBody>
      </p:sp>
    </p:spTree>
    <p:extLst>
      <p:ext uri="{BB962C8B-B14F-4D97-AF65-F5344CB8AC3E}">
        <p14:creationId xmlns:p14="http://schemas.microsoft.com/office/powerpoint/2010/main" val="38604414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ul-podtitul-text/graf">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BB350F47-9465-40D6-8E60-5BA15C0A02FA}" type="slidenum">
              <a:rPr lang="cs-CZ" smtClean="0"/>
              <a:pPr/>
              <a:t>‹#›</a:t>
            </a:fld>
            <a:endParaRPr lang="cs-CZ" dirty="0"/>
          </a:p>
        </p:txBody>
      </p:sp>
      <p:sp>
        <p:nvSpPr>
          <p:cNvPr id="4" name="Nadpis 1">
            <a:extLst>
              <a:ext uri="{FF2B5EF4-FFF2-40B4-BE49-F238E27FC236}">
                <a16:creationId xmlns:a16="http://schemas.microsoft.com/office/drawing/2014/main" id="{7AB400B1-FCCB-6F45-87B1-2798311ED5D0}"/>
              </a:ext>
            </a:extLst>
          </p:cNvPr>
          <p:cNvSpPr>
            <a:spLocks noGrp="1"/>
          </p:cNvSpPr>
          <p:nvPr>
            <p:ph type="title"/>
          </p:nvPr>
        </p:nvSpPr>
        <p:spPr>
          <a:xfrm>
            <a:off x="1259125" y="2011152"/>
            <a:ext cx="15805757" cy="928083"/>
          </a:xfrm>
        </p:spPr>
        <p:txBody>
          <a:bodyPr lIns="0" tIns="0" rIns="0" bIns="0"/>
          <a:lstStyle>
            <a:lvl1pPr>
              <a:defRPr>
                <a:solidFill>
                  <a:schemeClr val="tx1"/>
                </a:solidFill>
              </a:defRPr>
            </a:lvl1pPr>
          </a:lstStyle>
          <a:p>
            <a:r>
              <a:rPr lang="cs-CZ"/>
              <a:t>Kliknutím lze upravit styl.</a:t>
            </a:r>
            <a:endParaRPr lang="cs-CZ" dirty="0"/>
          </a:p>
        </p:txBody>
      </p:sp>
      <p:sp>
        <p:nvSpPr>
          <p:cNvPr id="5" name="Plassholder for tekst 8"/>
          <p:cNvSpPr>
            <a:spLocks noGrp="1"/>
          </p:cNvSpPr>
          <p:nvPr>
            <p:ph type="body" sz="quarter" idx="11" hasCustomPrompt="1"/>
          </p:nvPr>
        </p:nvSpPr>
        <p:spPr>
          <a:xfrm>
            <a:off x="1218719" y="3313895"/>
            <a:ext cx="15846162" cy="553998"/>
          </a:xfrm>
          <a:prstGeom prst="rect">
            <a:avLst/>
          </a:prstGeom>
        </p:spPr>
        <p:txBody>
          <a:bodyPr wrap="square" lIns="0" tIns="0" rIns="0" bIns="0">
            <a:spAutoFit/>
          </a:bodyPr>
          <a:lstStyle>
            <a:lvl1pPr marL="0" indent="0">
              <a:buNone/>
              <a:defRPr sz="3600" b="1">
                <a:solidFill>
                  <a:schemeClr val="tx1"/>
                </a:solidFill>
              </a:defRPr>
            </a:lvl1pPr>
          </a:lstStyle>
          <a:p>
            <a:pPr lvl="0"/>
            <a:r>
              <a:rPr lang="cs-CZ" dirty="0"/>
              <a:t>Podtitulek</a:t>
            </a:r>
            <a:endParaRPr lang="en-GB" dirty="0"/>
          </a:p>
        </p:txBody>
      </p:sp>
      <p:sp>
        <p:nvSpPr>
          <p:cNvPr id="6" name="Zástupný symbol pro obsah 2">
            <a:extLst>
              <a:ext uri="{FF2B5EF4-FFF2-40B4-BE49-F238E27FC236}">
                <a16:creationId xmlns:a16="http://schemas.microsoft.com/office/drawing/2014/main" id="{798EB1DC-2262-9F44-9653-18C9E7076411}"/>
              </a:ext>
            </a:extLst>
          </p:cNvPr>
          <p:cNvSpPr>
            <a:spLocks noGrp="1"/>
          </p:cNvSpPr>
          <p:nvPr>
            <p:ph idx="1" hasCustomPrompt="1"/>
          </p:nvPr>
        </p:nvSpPr>
        <p:spPr>
          <a:xfrm>
            <a:off x="1259125" y="4353351"/>
            <a:ext cx="15805757" cy="5810781"/>
          </a:xfrm>
          <a:prstGeom prst="rect">
            <a:avLst/>
          </a:prstGeom>
        </p:spPr>
        <p:txBody>
          <a:bodyPr lIns="0" tIns="0" rIns="0" bIns="0"/>
          <a:lstStyle>
            <a:lvl1pPr marL="0" indent="0">
              <a:buNone/>
              <a:defRPr sz="3600" baseline="0"/>
            </a:lvl1pPr>
          </a:lstStyle>
          <a:p>
            <a:r>
              <a:rPr lang="cs-CZ" dirty="0"/>
              <a:t>Toto je pouze slepý text</a:t>
            </a:r>
          </a:p>
        </p:txBody>
      </p:sp>
    </p:spTree>
    <p:extLst>
      <p:ext uri="{BB962C8B-B14F-4D97-AF65-F5344CB8AC3E}">
        <p14:creationId xmlns:p14="http://schemas.microsoft.com/office/powerpoint/2010/main" val="1597774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2" y="1903140"/>
            <a:ext cx="6016626" cy="1419039"/>
          </a:xfrm>
        </p:spPr>
        <p:txBody>
          <a:bodyPr anchor="b">
            <a:normAutofit/>
          </a:bodyPr>
          <a:lstStyle>
            <a:lvl1pPr algn="l">
              <a:defRPr sz="3600" b="1"/>
            </a:lvl1pPr>
          </a:lstStyle>
          <a:p>
            <a:r>
              <a:rPr lang="cs-CZ"/>
              <a:t>Kliknutím lze upravit styl.</a:t>
            </a:r>
            <a:endParaRPr lang="cs-CZ" dirty="0"/>
          </a:p>
        </p:txBody>
      </p:sp>
      <p:sp>
        <p:nvSpPr>
          <p:cNvPr id="3" name="Zástupný symbol pro obsah 2"/>
          <p:cNvSpPr>
            <a:spLocks noGrp="1"/>
          </p:cNvSpPr>
          <p:nvPr>
            <p:ph idx="1"/>
          </p:nvPr>
        </p:nvSpPr>
        <p:spPr>
          <a:xfrm>
            <a:off x="7150100" y="1903139"/>
            <a:ext cx="10223501" cy="734481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text 3"/>
          <p:cNvSpPr>
            <a:spLocks noGrp="1"/>
          </p:cNvSpPr>
          <p:nvPr>
            <p:ph type="body" sz="half" idx="2"/>
          </p:nvPr>
        </p:nvSpPr>
        <p:spPr>
          <a:xfrm>
            <a:off x="914402" y="3523321"/>
            <a:ext cx="6016626" cy="5665925"/>
          </a:xfrm>
        </p:spPr>
        <p:txBody>
          <a:bodyPr>
            <a:normAutofit/>
          </a:bodyPr>
          <a:lstStyle>
            <a:lvl1pPr marL="0" indent="0">
              <a:buNone/>
              <a:defRPr sz="30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dirty="0"/>
          </a:p>
        </p:txBody>
      </p:sp>
    </p:spTree>
    <p:extLst>
      <p:ext uri="{BB962C8B-B14F-4D97-AF65-F5344CB8AC3E}">
        <p14:creationId xmlns:p14="http://schemas.microsoft.com/office/powerpoint/2010/main" val="323164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14091" y="7627776"/>
            <a:ext cx="10972800" cy="850107"/>
          </a:xfrm>
        </p:spPr>
        <p:txBody>
          <a:bodyPr anchor="b"/>
          <a:lstStyle>
            <a:lvl1pPr algn="l">
              <a:defRPr sz="3000" b="1"/>
            </a:lvl1pPr>
          </a:lstStyle>
          <a:p>
            <a:r>
              <a:rPr lang="cs-CZ"/>
              <a:t>Kliknutím lze upravit styl.</a:t>
            </a:r>
            <a:endParaRPr lang="cs-CZ" dirty="0"/>
          </a:p>
        </p:txBody>
      </p:sp>
      <p:sp>
        <p:nvSpPr>
          <p:cNvPr id="3" name="Zástupný symbol pro obrázek 2"/>
          <p:cNvSpPr>
            <a:spLocks noGrp="1"/>
          </p:cNvSpPr>
          <p:nvPr>
            <p:ph type="pic" idx="1"/>
          </p:nvPr>
        </p:nvSpPr>
        <p:spPr>
          <a:xfrm>
            <a:off x="1114091" y="1916680"/>
            <a:ext cx="15913769" cy="5512259"/>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p>
        </p:txBody>
      </p:sp>
      <p:sp>
        <p:nvSpPr>
          <p:cNvPr id="4" name="Zástupný symbol pro text 3"/>
          <p:cNvSpPr>
            <a:spLocks noGrp="1"/>
          </p:cNvSpPr>
          <p:nvPr>
            <p:ph type="body" sz="half" idx="2"/>
          </p:nvPr>
        </p:nvSpPr>
        <p:spPr>
          <a:xfrm>
            <a:off x="1114091" y="8477883"/>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cs-CZ"/>
              <a:t>Po kliknutí můžete upravovat styly textu v předloze.</a:t>
            </a:r>
          </a:p>
        </p:txBody>
      </p:sp>
      <p:sp>
        <p:nvSpPr>
          <p:cNvPr id="7" name="Zástupný symbol pro číslo snímku 6"/>
          <p:cNvSpPr>
            <a:spLocks noGrp="1"/>
          </p:cNvSpPr>
          <p:nvPr>
            <p:ph type="sldNum" sz="quarter" idx="12"/>
          </p:nvPr>
        </p:nvSpPr>
        <p:spPr/>
        <p:txBody>
          <a:bodyPr/>
          <a:lstStyle/>
          <a:p>
            <a:fld id="{BB350F47-9465-40D6-8E60-5BA15C0A02FA}" type="slidenum">
              <a:rPr lang="cs-CZ" smtClean="0"/>
              <a:t>‹#›</a:t>
            </a:fld>
            <a:endParaRPr lang="cs-CZ" dirty="0"/>
          </a:p>
        </p:txBody>
      </p:sp>
    </p:spTree>
    <p:extLst>
      <p:ext uri="{BB962C8B-B14F-4D97-AF65-F5344CB8AC3E}">
        <p14:creationId xmlns:p14="http://schemas.microsoft.com/office/powerpoint/2010/main" val="23598803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slední strana">
    <p:spTree>
      <p:nvGrpSpPr>
        <p:cNvPr id="1" name=""/>
        <p:cNvGrpSpPr/>
        <p:nvPr/>
      </p:nvGrpSpPr>
      <p:grpSpPr>
        <a:xfrm>
          <a:off x="0" y="0"/>
          <a:ext cx="0" cy="0"/>
          <a:chOff x="0" y="0"/>
          <a:chExt cx="0" cy="0"/>
        </a:xfrm>
      </p:grpSpPr>
      <p:sp>
        <p:nvSpPr>
          <p:cNvPr id="14" name="Rectangle 2"/>
          <p:cNvSpPr txBox="1">
            <a:spLocks noChangeArrowheads="1"/>
          </p:cNvSpPr>
          <p:nvPr userDrawn="1"/>
        </p:nvSpPr>
        <p:spPr>
          <a:xfrm>
            <a:off x="935088" y="5393813"/>
            <a:ext cx="12642327" cy="2169528"/>
          </a:xfrm>
          <a:prstGeom prst="rect">
            <a:avLst/>
          </a:prstGeom>
        </p:spPr>
        <p:txBody>
          <a:bodyPr vert="horz" lIns="137160" tIns="68580" rIns="137160" bIns="6858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62000" algn="l">
              <a:lnSpc>
                <a:spcPct val="100000"/>
              </a:lnSpc>
            </a:pPr>
            <a:r>
              <a:rPr lang="cs-CZ" sz="4200" b="0" dirty="0">
                <a:solidFill>
                  <a:schemeClr val="tx1"/>
                </a:solidFill>
                <a:latin typeface="+mn-lt"/>
              </a:rPr>
              <a:t>e-mail: </a:t>
            </a:r>
            <a:r>
              <a:rPr lang="cs-CZ" sz="4200" b="1" dirty="0">
                <a:solidFill>
                  <a:schemeClr val="tx1"/>
                </a:solidFill>
                <a:latin typeface="+mn-lt"/>
              </a:rPr>
              <a:t>info@sfzp.cz</a:t>
            </a:r>
            <a:endParaRPr lang="cs-CZ" sz="4200" b="0" dirty="0">
              <a:solidFill>
                <a:schemeClr val="tx1"/>
              </a:solidFill>
              <a:latin typeface="+mn-lt"/>
            </a:endParaRPr>
          </a:p>
          <a:p>
            <a:pPr marL="162000" algn="l">
              <a:lnSpc>
                <a:spcPct val="100000"/>
              </a:lnSpc>
            </a:pPr>
            <a:r>
              <a:rPr lang="cs-CZ" sz="4200" b="0" dirty="0">
                <a:solidFill>
                  <a:schemeClr val="tx1"/>
                </a:solidFill>
                <a:latin typeface="+mn-lt"/>
              </a:rPr>
              <a:t>zelená linka: </a:t>
            </a:r>
            <a:r>
              <a:rPr lang="cs-CZ" sz="4200" b="1" dirty="0">
                <a:solidFill>
                  <a:schemeClr val="tx1"/>
                </a:solidFill>
                <a:latin typeface="+mn-lt"/>
              </a:rPr>
              <a:t>800 260 500</a:t>
            </a:r>
          </a:p>
          <a:p>
            <a:pPr marL="162000" marR="0" lvl="0" indent="0" algn="l" defTabSz="1371600" rtl="0" eaLnBrk="1" fontAlgn="base" latinLnBrk="0" hangingPunct="1">
              <a:lnSpc>
                <a:spcPct val="100000"/>
              </a:lnSpc>
              <a:spcBef>
                <a:spcPct val="0"/>
              </a:spcBef>
              <a:spcAft>
                <a:spcPct val="0"/>
              </a:spcAft>
              <a:buClrTx/>
              <a:buSzTx/>
              <a:buFontTx/>
              <a:buNone/>
              <a:tabLst/>
              <a:defRPr/>
            </a:pPr>
            <a:r>
              <a:rPr lang="cs-CZ" sz="4200" b="1" kern="1200" dirty="0">
                <a:solidFill>
                  <a:srgbClr val="003AA9"/>
                </a:solidFill>
                <a:latin typeface="+mj-lt"/>
                <a:ea typeface="+mj-ea"/>
                <a:cs typeface="+mj-cs"/>
              </a:rPr>
              <a:t>www.</a:t>
            </a:r>
            <a:r>
              <a:rPr lang="cs-CZ" sz="4200" b="1" kern="1200" dirty="0">
                <a:solidFill>
                  <a:srgbClr val="3DA200"/>
                </a:solidFill>
                <a:latin typeface="+mj-lt"/>
                <a:ea typeface="+mj-ea"/>
                <a:cs typeface="+mj-cs"/>
              </a:rPr>
              <a:t>novazelena</a:t>
            </a:r>
            <a:r>
              <a:rPr lang="cs-CZ" sz="4200" b="1" kern="1200" dirty="0">
                <a:solidFill>
                  <a:srgbClr val="B3D200"/>
                </a:solidFill>
                <a:latin typeface="+mj-lt"/>
                <a:ea typeface="+mj-ea"/>
                <a:cs typeface="+mj-cs"/>
              </a:rPr>
              <a:t>usporam.cz</a:t>
            </a:r>
          </a:p>
          <a:p>
            <a:pPr marL="162000" algn="l">
              <a:lnSpc>
                <a:spcPct val="100000"/>
              </a:lnSpc>
            </a:pPr>
            <a:r>
              <a:rPr lang="cs-CZ" sz="4200" b="1" dirty="0">
                <a:solidFill>
                  <a:schemeClr val="tx1"/>
                </a:solidFill>
                <a:latin typeface="+mn-lt"/>
              </a:rPr>
              <a:t> </a:t>
            </a:r>
          </a:p>
        </p:txBody>
      </p:sp>
      <p:sp>
        <p:nvSpPr>
          <p:cNvPr id="18" name="Rectangle 2"/>
          <p:cNvSpPr txBox="1">
            <a:spLocks noChangeArrowheads="1"/>
          </p:cNvSpPr>
          <p:nvPr userDrawn="1"/>
        </p:nvSpPr>
        <p:spPr>
          <a:xfrm>
            <a:off x="1043100" y="3189071"/>
            <a:ext cx="9505056" cy="1276211"/>
          </a:xfrm>
          <a:prstGeom prst="rect">
            <a:avLst/>
          </a:prstGeom>
        </p:spPr>
        <p:txBody>
          <a:bodyPr vert="horz" lIns="137160" tIns="68580" rIns="137160" bIns="6858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6600" b="1" dirty="0">
                <a:solidFill>
                  <a:srgbClr val="003AA9"/>
                </a:solidFill>
                <a:latin typeface="+mn-lt"/>
              </a:rPr>
              <a:t>Děkuji za pozornost!</a:t>
            </a:r>
          </a:p>
        </p:txBody>
      </p:sp>
      <p:pic>
        <p:nvPicPr>
          <p:cNvPr id="8" name="Obrázek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873061" y="8649170"/>
            <a:ext cx="3191979" cy="888966"/>
          </a:xfrm>
          <a:prstGeom prst="rect">
            <a:avLst/>
          </a:prstGeom>
        </p:spPr>
      </p:pic>
      <p:pic>
        <p:nvPicPr>
          <p:cNvPr id="9" name="Obrázek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16109" y="8822746"/>
            <a:ext cx="3211133" cy="715391"/>
          </a:xfrm>
          <a:prstGeom prst="rect">
            <a:avLst/>
          </a:prstGeom>
        </p:spPr>
      </p:pic>
      <p:sp>
        <p:nvSpPr>
          <p:cNvPr id="10" name="Obdélník 9"/>
          <p:cNvSpPr/>
          <p:nvPr userDrawn="1"/>
        </p:nvSpPr>
        <p:spPr>
          <a:xfrm>
            <a:off x="9360024" y="174948"/>
            <a:ext cx="8316924" cy="1188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dirty="0"/>
          </a:p>
        </p:txBody>
      </p:sp>
      <p:pic>
        <p:nvPicPr>
          <p:cNvPr id="11" name="Obrázek 10"/>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82831" y="8383860"/>
            <a:ext cx="8334312" cy="1152825"/>
          </a:xfrm>
          <a:prstGeom prst="rect">
            <a:avLst/>
          </a:prstGeom>
        </p:spPr>
      </p:pic>
    </p:spTree>
    <p:extLst>
      <p:ext uri="{BB962C8B-B14F-4D97-AF65-F5344CB8AC3E}">
        <p14:creationId xmlns:p14="http://schemas.microsoft.com/office/powerpoint/2010/main" val="3985150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Závěrečný">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10502421"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E502E"/>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hasCustomPrompt="1"/>
          </p:nvPr>
        </p:nvSpPr>
        <p:spPr>
          <a:xfrm>
            <a:off x="389384" y="6004463"/>
            <a:ext cx="9723050" cy="1348445"/>
          </a:xfrm>
        </p:spPr>
        <p:txBody>
          <a:bodyPr>
            <a:normAutofit/>
          </a:bodyPr>
          <a:lstStyle>
            <a:lvl1pPr marL="0" indent="0">
              <a:buNone/>
              <a:defRPr sz="6600" b="1">
                <a:solidFill>
                  <a:schemeClr val="bg1"/>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cs-CZ" dirty="0"/>
              <a:t>Děkuji za pozornost</a:t>
            </a:r>
            <a:endParaRPr lang="en-US" dirty="0"/>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a:t>Upravte styly předlohy textu.</a:t>
            </a:r>
          </a:p>
        </p:txBody>
      </p:sp>
      <p:grpSp>
        <p:nvGrpSpPr>
          <p:cNvPr id="9" name="Skupina 8"/>
          <p:cNvGrpSpPr/>
          <p:nvPr userDrawn="1"/>
        </p:nvGrpSpPr>
        <p:grpSpPr>
          <a:xfrm>
            <a:off x="389384" y="498762"/>
            <a:ext cx="3888795" cy="1072020"/>
            <a:chOff x="259589" y="332508"/>
            <a:chExt cx="2592530" cy="714680"/>
          </a:xfrm>
        </p:grpSpPr>
        <p:pic>
          <p:nvPicPr>
            <p:cNvPr id="10" name="Obrázek 9"/>
            <p:cNvPicPr>
              <a:picLocks noChangeAspect="1"/>
            </p:cNvPicPr>
            <p:nvPr userDrawn="1"/>
          </p:nvPicPr>
          <p:blipFill rotWithShape="1">
            <a:blip r:embed="rId2"/>
            <a:srcRect r="72566"/>
            <a:stretch/>
          </p:blipFill>
          <p:spPr>
            <a:xfrm>
              <a:off x="259589" y="332508"/>
              <a:ext cx="712295" cy="714680"/>
            </a:xfrm>
            <a:prstGeom prst="rect">
              <a:avLst/>
            </a:prstGeom>
          </p:spPr>
        </p:pic>
        <p:pic>
          <p:nvPicPr>
            <p:cNvPr id="12" name="Obrázek 11"/>
            <p:cNvPicPr>
              <a:picLocks noChangeAspect="1"/>
            </p:cNvPicPr>
            <p:nvPr userDrawn="1"/>
          </p:nvPicPr>
          <p:blipFill>
            <a:blip r:embed="rId3"/>
            <a:stretch>
              <a:fillRect/>
            </a:stretch>
          </p:blipFill>
          <p:spPr>
            <a:xfrm>
              <a:off x="1184609" y="455168"/>
              <a:ext cx="1667510" cy="470709"/>
            </a:xfrm>
            <a:prstGeom prst="rect">
              <a:avLst/>
            </a:prstGeom>
          </p:spPr>
        </p:pic>
      </p:grpSp>
    </p:spTree>
    <p:extLst>
      <p:ext uri="{BB962C8B-B14F-4D97-AF65-F5344CB8AC3E}">
        <p14:creationId xmlns:p14="http://schemas.microsoft.com/office/powerpoint/2010/main" val="74586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uvod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2563FDE9-62D9-5EE3-22BA-21784139564F}"/>
              </a:ext>
            </a:extLst>
          </p:cNvPr>
          <p:cNvSpPr/>
          <p:nvPr userDrawn="1"/>
        </p:nvSpPr>
        <p:spPr>
          <a:xfrm>
            <a:off x="-1" y="0"/>
            <a:ext cx="10502421" cy="10287000"/>
          </a:xfrm>
          <a:prstGeom prst="rect">
            <a:avLst/>
          </a:prstGeom>
          <a:solidFill>
            <a:srgbClr val="0E5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E502E"/>
              </a:solidFill>
            </a:endParaRPr>
          </a:p>
        </p:txBody>
      </p:sp>
      <p:sp>
        <p:nvSpPr>
          <p:cNvPr id="3" name="Zástupný symbol obrázku 2">
            <a:extLst>
              <a:ext uri="{FF2B5EF4-FFF2-40B4-BE49-F238E27FC236}">
                <a16:creationId xmlns:a16="http://schemas.microsoft.com/office/drawing/2014/main" id="{A0A785B7-2BCC-3E4F-0FF4-9D169CBF76C4}"/>
              </a:ext>
            </a:extLst>
          </p:cNvPr>
          <p:cNvSpPr>
            <a:spLocks noGrp="1"/>
          </p:cNvSpPr>
          <p:nvPr>
            <p:ph type="pic" idx="1"/>
          </p:nvPr>
        </p:nvSpPr>
        <p:spPr>
          <a:xfrm>
            <a:off x="10502420" y="0"/>
            <a:ext cx="7785581" cy="10287000"/>
          </a:xfrm>
        </p:spPr>
        <p:txBody>
          <a:bodyPr>
            <a:normAutofit/>
          </a:bodyPr>
          <a:lstStyle>
            <a:lvl1pPr marL="0" indent="0">
              <a:buNone/>
              <a:defRPr sz="2400">
                <a:solidFill>
                  <a:srgbClr val="0E502E"/>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cs-CZ" dirty="0"/>
              <a:t>Kliknutím na ikonu přidáte obrázek.</a:t>
            </a:r>
            <a:endParaRPr lang="en-US" dirty="0"/>
          </a:p>
        </p:txBody>
      </p:sp>
      <p:sp>
        <p:nvSpPr>
          <p:cNvPr id="5" name="Zástupný text 4">
            <a:extLst>
              <a:ext uri="{FF2B5EF4-FFF2-40B4-BE49-F238E27FC236}">
                <a16:creationId xmlns:a16="http://schemas.microsoft.com/office/drawing/2014/main" id="{4562AB39-CDDB-3976-46C7-8AE009D56AEE}"/>
              </a:ext>
            </a:extLst>
          </p:cNvPr>
          <p:cNvSpPr>
            <a:spLocks noGrp="1"/>
          </p:cNvSpPr>
          <p:nvPr>
            <p:ph type="body" sz="quarter" idx="10" hasCustomPrompt="1"/>
          </p:nvPr>
        </p:nvSpPr>
        <p:spPr>
          <a:xfrm>
            <a:off x="389384" y="6004463"/>
            <a:ext cx="9723050" cy="1348445"/>
          </a:xfrm>
        </p:spPr>
        <p:txBody>
          <a:bodyPr>
            <a:normAutofit/>
          </a:bodyPr>
          <a:lstStyle>
            <a:lvl1pPr marL="0" indent="0">
              <a:buNone/>
              <a:defRPr sz="6600" b="1">
                <a:solidFill>
                  <a:schemeClr val="bg1"/>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err="1"/>
              <a:t>Nadpis</a:t>
            </a:r>
            <a:endParaRPr lang="en-US" dirty="0"/>
          </a:p>
        </p:txBody>
      </p:sp>
      <p:sp>
        <p:nvSpPr>
          <p:cNvPr id="6" name="Zástupný symbol pro text 12"/>
          <p:cNvSpPr>
            <a:spLocks noGrp="1"/>
          </p:cNvSpPr>
          <p:nvPr>
            <p:ph type="body" sz="quarter" idx="13"/>
          </p:nvPr>
        </p:nvSpPr>
        <p:spPr>
          <a:xfrm>
            <a:off x="366746" y="8522016"/>
            <a:ext cx="8414319" cy="521937"/>
          </a:xfrm>
        </p:spPr>
        <p:txBody>
          <a:bodyPr>
            <a:noAutofit/>
          </a:bodyPr>
          <a:lstStyle>
            <a:lvl1pPr marL="0" indent="0">
              <a:buNone/>
              <a:defRPr sz="2700" b="1">
                <a:solidFill>
                  <a:schemeClr val="bg1"/>
                </a:solidFill>
              </a:defRPr>
            </a:lvl1pPr>
          </a:lstStyle>
          <a:p>
            <a:pPr lvl="0"/>
            <a:r>
              <a:rPr lang="cs-CZ" dirty="0"/>
              <a:t>Upravte styly předlohy textu.</a:t>
            </a:r>
          </a:p>
        </p:txBody>
      </p:sp>
      <p:sp>
        <p:nvSpPr>
          <p:cNvPr id="7" name="Zástupný symbol pro text 13"/>
          <p:cNvSpPr>
            <a:spLocks noGrp="1"/>
          </p:cNvSpPr>
          <p:nvPr>
            <p:ph type="body" sz="quarter" idx="16"/>
          </p:nvPr>
        </p:nvSpPr>
        <p:spPr>
          <a:xfrm>
            <a:off x="366744" y="9043953"/>
            <a:ext cx="8173938" cy="415845"/>
          </a:xfrm>
        </p:spPr>
        <p:txBody>
          <a:bodyPr>
            <a:noAutofit/>
          </a:bodyPr>
          <a:lstStyle>
            <a:lvl1pPr marL="0" indent="0">
              <a:buNone/>
              <a:defRPr sz="2700" b="0">
                <a:solidFill>
                  <a:schemeClr val="bg1"/>
                </a:solidFill>
              </a:defRPr>
            </a:lvl1pPr>
          </a:lstStyle>
          <a:p>
            <a:pPr lvl="0"/>
            <a:r>
              <a:rPr lang="cs-CZ" dirty="0"/>
              <a:t>Upravte styly předlohy textu.</a:t>
            </a:r>
          </a:p>
        </p:txBody>
      </p:sp>
      <p:grpSp>
        <p:nvGrpSpPr>
          <p:cNvPr id="9" name="Skupina 8"/>
          <p:cNvGrpSpPr/>
          <p:nvPr userDrawn="1"/>
        </p:nvGrpSpPr>
        <p:grpSpPr>
          <a:xfrm>
            <a:off x="389384" y="498762"/>
            <a:ext cx="3888795" cy="1072020"/>
            <a:chOff x="259589" y="332508"/>
            <a:chExt cx="2592530" cy="714680"/>
          </a:xfrm>
        </p:grpSpPr>
        <p:pic>
          <p:nvPicPr>
            <p:cNvPr id="2" name="Obrázek 1"/>
            <p:cNvPicPr>
              <a:picLocks noChangeAspect="1"/>
            </p:cNvPicPr>
            <p:nvPr userDrawn="1"/>
          </p:nvPicPr>
          <p:blipFill rotWithShape="1">
            <a:blip r:embed="rId2"/>
            <a:srcRect r="72566"/>
            <a:stretch/>
          </p:blipFill>
          <p:spPr>
            <a:xfrm>
              <a:off x="259589" y="332508"/>
              <a:ext cx="712295" cy="714680"/>
            </a:xfrm>
            <a:prstGeom prst="rect">
              <a:avLst/>
            </a:prstGeom>
          </p:spPr>
        </p:pic>
        <p:pic>
          <p:nvPicPr>
            <p:cNvPr id="4" name="Obrázek 3"/>
            <p:cNvPicPr>
              <a:picLocks noChangeAspect="1"/>
            </p:cNvPicPr>
            <p:nvPr userDrawn="1"/>
          </p:nvPicPr>
          <p:blipFill>
            <a:blip r:embed="rId3"/>
            <a:stretch>
              <a:fillRect/>
            </a:stretch>
          </p:blipFill>
          <p:spPr>
            <a:xfrm>
              <a:off x="1184609" y="455168"/>
              <a:ext cx="1667510" cy="470709"/>
            </a:xfrm>
            <a:prstGeom prst="rect">
              <a:avLst/>
            </a:prstGeom>
          </p:spPr>
        </p:pic>
      </p:grpSp>
    </p:spTree>
    <p:extLst>
      <p:ext uri="{BB962C8B-B14F-4D97-AF65-F5344CB8AC3E}">
        <p14:creationId xmlns:p14="http://schemas.microsoft.com/office/powerpoint/2010/main" val="245837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image" Target="../media/image36.jpg"/><Relationship Id="rId2" Type="http://schemas.openxmlformats.org/officeDocument/2006/relationships/slideLayout" Target="../slideLayouts/slideLayout89.xml"/><Relationship Id="rId16" Type="http://schemas.openxmlformats.org/officeDocument/2006/relationships/image" Target="../media/image49.jpe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48.jpe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47.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heme" Target="../theme/theme11.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6.pn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18" Type="http://schemas.openxmlformats.org/officeDocument/2006/relationships/image" Target="../media/image36.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35.jpeg"/><Relationship Id="rId2" Type="http://schemas.openxmlformats.org/officeDocument/2006/relationships/slideLayout" Target="../slideLayouts/slideLayout55.xml"/><Relationship Id="rId16" Type="http://schemas.openxmlformats.org/officeDocument/2006/relationships/image" Target="../media/image34.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3.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3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2.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6" Type="http://schemas.openxmlformats.org/officeDocument/2006/relationships/image" Target="../media/image36.jp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34.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4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47.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6" Type="http://schemas.openxmlformats.org/officeDocument/2006/relationships/image" Target="../media/image36.jp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49.jpe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4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151112" y="1911644"/>
            <a:ext cx="15776076" cy="1179629"/>
          </a:xfrm>
          <a:prstGeom prst="rect">
            <a:avLst/>
          </a:prstGeom>
        </p:spPr>
        <p:txBody>
          <a:bodyPr vert="horz" lIns="91440" tIns="45720" rIns="91440" bIns="45720" rtlCol="0" anchor="t" anchorCtr="0">
            <a:normAutofit/>
          </a:bodyPr>
          <a:lstStyle/>
          <a:p>
            <a:r>
              <a:rPr lang="cs-CZ" dirty="0"/>
              <a:t>Kliknutím lze upravit styl.</a:t>
            </a:r>
          </a:p>
        </p:txBody>
      </p:sp>
      <p:sp>
        <p:nvSpPr>
          <p:cNvPr id="3" name="Zástupný symbol pro text 2"/>
          <p:cNvSpPr>
            <a:spLocks noGrp="1"/>
          </p:cNvSpPr>
          <p:nvPr>
            <p:ph type="body" idx="1"/>
          </p:nvPr>
        </p:nvSpPr>
        <p:spPr>
          <a:xfrm>
            <a:off x="1151113" y="3493686"/>
            <a:ext cx="15805757" cy="6334976"/>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12797681" y="9295145"/>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B350F47-9465-40D6-8E60-5BA15C0A02FA}" type="slidenum">
              <a:rPr lang="cs-CZ" smtClean="0"/>
              <a:pPr/>
              <a:t>‹#›</a:t>
            </a:fld>
            <a:endParaRPr lang="cs-CZ" dirty="0"/>
          </a:p>
        </p:txBody>
      </p:sp>
      <p:pic>
        <p:nvPicPr>
          <p:cNvPr id="8" name="Obrázek 7"/>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1471092"/>
            <a:ext cx="18306000" cy="38138"/>
          </a:xfrm>
          <a:prstGeom prst="rect">
            <a:avLst/>
          </a:prstGeom>
        </p:spPr>
      </p:pic>
      <p:pic>
        <p:nvPicPr>
          <p:cNvPr id="20" name="Obrázek 19"/>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259123" y="525753"/>
            <a:ext cx="4948238" cy="542925"/>
          </a:xfrm>
          <a:prstGeom prst="rect">
            <a:avLst/>
          </a:prstGeom>
        </p:spPr>
      </p:pic>
      <p:pic>
        <p:nvPicPr>
          <p:cNvPr id="9" name="Obrázek 8"/>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9576049" y="219191"/>
            <a:ext cx="7488833" cy="1035876"/>
          </a:xfrm>
          <a:prstGeom prst="rect">
            <a:avLst/>
          </a:prstGeom>
        </p:spPr>
      </p:pic>
    </p:spTree>
    <p:extLst>
      <p:ext uri="{BB962C8B-B14F-4D97-AF65-F5344CB8AC3E}">
        <p14:creationId xmlns:p14="http://schemas.microsoft.com/office/powerpoint/2010/main" val="223942152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1371600" rtl="0" eaLnBrk="1" latinLnBrk="0" hangingPunct="1">
        <a:spcBef>
          <a:spcPct val="0"/>
        </a:spcBef>
        <a:buNone/>
        <a:defRPr sz="6600" b="1" kern="1200">
          <a:solidFill>
            <a:schemeClr val="tx1"/>
          </a:solidFill>
          <a:latin typeface="+mj-lt"/>
          <a:ea typeface="+mj-ea"/>
          <a:cs typeface="+mj-cs"/>
        </a:defRPr>
      </a:lvl1pPr>
    </p:titleStyle>
    <p:bodyStyle>
      <a:lvl1pPr marL="514350" indent="-514350" algn="l" defTabSz="1371600" rtl="0" eaLnBrk="1" latinLnBrk="0" hangingPunct="1">
        <a:spcBef>
          <a:spcPct val="20000"/>
        </a:spcBef>
        <a:buFontTx/>
        <a:buBlip>
          <a:blip r:embed="rId17"/>
        </a:buBlip>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cs-CZ"/>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36A2BF-B894-C127-8DAA-78302F73A79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Zástupný text 2">
            <a:extLst>
              <a:ext uri="{FF2B5EF4-FFF2-40B4-BE49-F238E27FC236}">
                <a16:creationId xmlns:a16="http://schemas.microsoft.com/office/drawing/2014/main" id="{BCC065C4-D212-260F-848C-B5ADF4D4087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154207374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Lst>
  <p:txStyles>
    <p:titleStyle>
      <a:lvl1pPr algn="l" defTabSz="1371600" rtl="0" eaLnBrk="1" latinLnBrk="0" hangingPunct="1">
        <a:lnSpc>
          <a:spcPct val="90000"/>
        </a:lnSpc>
        <a:spcBef>
          <a:spcPct val="0"/>
        </a:spcBef>
        <a:buNone/>
        <a:defRPr sz="6600" kern="1200">
          <a:solidFill>
            <a:srgbClr val="0E502E"/>
          </a:solidFill>
          <a:latin typeface="Segoe UI" panose="020B0502040204020203" pitchFamily="34" charset="0"/>
          <a:ea typeface="Open Sans" pitchFamily="2" charset="0"/>
          <a:cs typeface="Segoe UI" panose="020B0502040204020203" pitchFamily="34" charset="0"/>
        </a:defRPr>
      </a:lvl1pPr>
    </p:titleStyle>
    <p:bodyStyle>
      <a:lvl1pPr marL="342900" indent="-342900" algn="l" defTabSz="1371600" rtl="0" eaLnBrk="1" latinLnBrk="0" hangingPunct="1">
        <a:lnSpc>
          <a:spcPct val="90000"/>
        </a:lnSpc>
        <a:spcBef>
          <a:spcPts val="1500"/>
        </a:spcBef>
        <a:buClr>
          <a:srgbClr val="C2D84F"/>
        </a:buClr>
        <a:buFont typeface="Arial" panose="020B0604020202020204" pitchFamily="34" charset="0"/>
        <a:buChar char="•"/>
        <a:defRPr sz="4200" kern="1200">
          <a:solidFill>
            <a:srgbClr val="0E502E"/>
          </a:solidFill>
          <a:latin typeface="Segoe UI" panose="020B0502040204020203" pitchFamily="34" charset="0"/>
          <a:ea typeface="Open Sans" pitchFamily="2" charset="0"/>
          <a:cs typeface="Segoe UI" panose="020B0502040204020203" pitchFamily="34" charset="0"/>
        </a:defRPr>
      </a:lvl1pPr>
      <a:lvl2pPr marL="1028700" indent="-342900" algn="l" defTabSz="1371600" rtl="0" eaLnBrk="1" latinLnBrk="0" hangingPunct="1">
        <a:lnSpc>
          <a:spcPct val="90000"/>
        </a:lnSpc>
        <a:spcBef>
          <a:spcPts val="750"/>
        </a:spcBef>
        <a:buClr>
          <a:srgbClr val="C2D84F"/>
        </a:buClr>
        <a:buFont typeface="Arial" panose="020B0604020202020204" pitchFamily="34" charset="0"/>
        <a:buChar char="•"/>
        <a:defRPr sz="3600" kern="1200">
          <a:solidFill>
            <a:srgbClr val="0E502E"/>
          </a:solidFill>
          <a:latin typeface="Segoe UI" panose="020B0502040204020203" pitchFamily="34" charset="0"/>
          <a:ea typeface="Open Sans" pitchFamily="2" charset="0"/>
          <a:cs typeface="Segoe UI" panose="020B0502040204020203" pitchFamily="34" charset="0"/>
        </a:defRPr>
      </a:lvl2pPr>
      <a:lvl3pPr marL="1714500" indent="-342900" algn="l" defTabSz="1371600" rtl="0" eaLnBrk="1" latinLnBrk="0" hangingPunct="1">
        <a:lnSpc>
          <a:spcPct val="90000"/>
        </a:lnSpc>
        <a:spcBef>
          <a:spcPts val="750"/>
        </a:spcBef>
        <a:buClr>
          <a:srgbClr val="C2D84F"/>
        </a:buClr>
        <a:buFont typeface="Arial" panose="020B0604020202020204" pitchFamily="34" charset="0"/>
        <a:buChar char="•"/>
        <a:defRPr sz="3000" kern="1200">
          <a:solidFill>
            <a:srgbClr val="0E502E"/>
          </a:solidFill>
          <a:latin typeface="Segoe UI" panose="020B0502040204020203" pitchFamily="34" charset="0"/>
          <a:ea typeface="Open Sans" pitchFamily="2" charset="0"/>
          <a:cs typeface="Segoe UI" panose="020B0502040204020203" pitchFamily="34" charset="0"/>
        </a:defRPr>
      </a:lvl3pPr>
      <a:lvl4pPr marL="2400300" indent="-342900" algn="l" defTabSz="1371600" rtl="0" eaLnBrk="1" latinLnBrk="0" hangingPunct="1">
        <a:lnSpc>
          <a:spcPct val="90000"/>
        </a:lnSpc>
        <a:spcBef>
          <a:spcPts val="750"/>
        </a:spcBef>
        <a:buClr>
          <a:srgbClr val="C2D84F"/>
        </a:buClr>
        <a:buFont typeface="Arial" panose="020B0604020202020204" pitchFamily="34" charset="0"/>
        <a:buChar char="•"/>
        <a:defRPr sz="2700" kern="1200">
          <a:solidFill>
            <a:srgbClr val="0E502E"/>
          </a:solidFill>
          <a:latin typeface="Segoe UI" panose="020B0502040204020203" pitchFamily="34" charset="0"/>
          <a:ea typeface="Open Sans" pitchFamily="2" charset="0"/>
          <a:cs typeface="Segoe UI" panose="020B0502040204020203" pitchFamily="34" charset="0"/>
        </a:defRPr>
      </a:lvl4pPr>
      <a:lvl5pPr marL="3086100" indent="-342900" algn="l" defTabSz="1371600" rtl="0" eaLnBrk="1" latinLnBrk="0" hangingPunct="1">
        <a:lnSpc>
          <a:spcPct val="90000"/>
        </a:lnSpc>
        <a:spcBef>
          <a:spcPts val="750"/>
        </a:spcBef>
        <a:buClr>
          <a:srgbClr val="C2D84F"/>
        </a:buClr>
        <a:buFont typeface="Arial" panose="020B0604020202020204" pitchFamily="34" charset="0"/>
        <a:buChar char="•"/>
        <a:defRPr sz="2700" kern="1200">
          <a:solidFill>
            <a:srgbClr val="0E502E"/>
          </a:solidFill>
          <a:latin typeface="Segoe UI" panose="020B0502040204020203" pitchFamily="34" charset="0"/>
          <a:ea typeface="Open Sans" pitchFamily="2" charset="0"/>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5803880" y="471652"/>
            <a:ext cx="1845280" cy="658504"/>
          </a:xfrm>
          <a:prstGeom prst="rect">
            <a:avLst/>
          </a:prstGeom>
        </p:spPr>
      </p:pic>
      <p:sp>
        <p:nvSpPr>
          <p:cNvPr id="17" name="bg object 17"/>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sp>
        <p:nvSpPr>
          <p:cNvPr id="2" name="Holder 2"/>
          <p:cNvSpPr>
            <a:spLocks noGrp="1"/>
          </p:cNvSpPr>
          <p:nvPr>
            <p:ph type="title"/>
          </p:nvPr>
        </p:nvSpPr>
        <p:spPr>
          <a:xfrm>
            <a:off x="3683508" y="474978"/>
            <a:ext cx="11096496" cy="307777"/>
          </a:xfrm>
          <a:prstGeom prst="rect">
            <a:avLst/>
          </a:prstGeom>
        </p:spPr>
        <p:txBody>
          <a:bodyPr wrap="square" lIns="0" tIns="0" rIns="0" bIns="0">
            <a:spAutoFit/>
          </a:bodyPr>
          <a:lstStyle>
            <a:lvl1pPr>
              <a:defRPr sz="2000" b="0" i="0">
                <a:solidFill>
                  <a:srgbClr val="C00000"/>
                </a:solidFill>
                <a:latin typeface="Tahoma"/>
                <a:cs typeface="Tahoma"/>
              </a:defRPr>
            </a:lvl1pPr>
          </a:lstStyle>
          <a:p>
            <a:endParaRPr/>
          </a:p>
        </p:txBody>
      </p:sp>
      <p:sp>
        <p:nvSpPr>
          <p:cNvPr id="3" name="Holder 3"/>
          <p:cNvSpPr>
            <a:spLocks noGrp="1"/>
          </p:cNvSpPr>
          <p:nvPr>
            <p:ph type="body" idx="1"/>
          </p:nvPr>
        </p:nvSpPr>
        <p:spPr>
          <a:xfrm>
            <a:off x="824383" y="2634994"/>
            <a:ext cx="7697470" cy="215444"/>
          </a:xfrm>
          <a:prstGeom prst="rect">
            <a:avLst/>
          </a:prstGeom>
        </p:spPr>
        <p:txBody>
          <a:bodyPr wrap="square" lIns="0" tIns="0" rIns="0" bIns="0">
            <a:spAutoFit/>
          </a:bodyPr>
          <a:lstStyle>
            <a:lvl1pPr>
              <a:defRPr sz="1400" b="0" i="0">
                <a:solidFill>
                  <a:srgbClr val="C00000"/>
                </a:solidFill>
                <a:latin typeface="Tahoma"/>
                <a:cs typeface="Tahoma"/>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a:xfrm>
            <a:off x="13167360" y="9566911"/>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6099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bodyStyle>
    <p:other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5CE2F-721B-44F9-2566-EDDB787C96D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1AB3C082-7993-7B18-6199-6235A21E9D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5D1155FF-5D6A-4548-AD13-C4938E8C397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11F9200-11BA-466D-95D0-B16AF15CAF19}" type="datetimeFigureOut">
              <a:rPr lang="nl-NL" smtClean="0"/>
              <a:t>20-3-2025</a:t>
            </a:fld>
            <a:endParaRPr lang="nl-NL"/>
          </a:p>
        </p:txBody>
      </p:sp>
      <p:sp>
        <p:nvSpPr>
          <p:cNvPr id="5" name="Footer Placeholder 4">
            <a:extLst>
              <a:ext uri="{FF2B5EF4-FFF2-40B4-BE49-F238E27FC236}">
                <a16:creationId xmlns:a16="http://schemas.microsoft.com/office/drawing/2014/main" id="{0F16A2D0-BD3E-B9BA-905D-643F11452C9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59587261-0EAB-8BBD-5BF2-0AFC6B8E04D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34FE6C0-F021-4952-BEBE-655E6C224F52}" type="slidenum">
              <a:rPr lang="nl-NL" smtClean="0"/>
              <a:t>‹#›</a:t>
            </a:fld>
            <a:endParaRPr lang="nl-NL"/>
          </a:p>
        </p:txBody>
      </p:sp>
    </p:spTree>
    <p:extLst>
      <p:ext uri="{BB962C8B-B14F-4D97-AF65-F5344CB8AC3E}">
        <p14:creationId xmlns:p14="http://schemas.microsoft.com/office/powerpoint/2010/main" val="5509347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71600" rtl="0" eaLnBrk="1" latinLnBrk="0" hangingPunct="1">
        <a:lnSpc>
          <a:spcPct val="90000"/>
        </a:lnSpc>
        <a:spcBef>
          <a:spcPct val="0"/>
        </a:spcBef>
        <a:buNone/>
        <a:defRPr lang="nl-NL" sz="6600" kern="1200" spc="161" dirty="0" smtClean="0">
          <a:solidFill>
            <a:srgbClr val="2ACD57"/>
          </a:solidFill>
          <a:latin typeface="Open Sans Bold"/>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lang="en-US" sz="4200" b="1" kern="1200" spc="68"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2"/>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endParaRPr sz="3600"/>
          </a:p>
        </p:txBody>
      </p:sp>
      <p:pic>
        <p:nvPicPr>
          <p:cNvPr id="17" name="bg object 17"/>
          <p:cNvPicPr/>
          <p:nvPr/>
        </p:nvPicPr>
        <p:blipFill>
          <a:blip r:embed="rId7" cstate="print"/>
          <a:stretch>
            <a:fillRect/>
          </a:stretch>
        </p:blipFill>
        <p:spPr>
          <a:xfrm>
            <a:off x="15754859" y="461492"/>
            <a:ext cx="1728294" cy="677332"/>
          </a:xfrm>
          <a:prstGeom prst="rect">
            <a:avLst/>
          </a:prstGeom>
        </p:spPr>
      </p:pic>
      <p:sp>
        <p:nvSpPr>
          <p:cNvPr id="2" name="Holder 2"/>
          <p:cNvSpPr>
            <a:spLocks noGrp="1"/>
          </p:cNvSpPr>
          <p:nvPr>
            <p:ph type="title"/>
          </p:nvPr>
        </p:nvSpPr>
        <p:spPr>
          <a:xfrm>
            <a:off x="3704845" y="474370"/>
            <a:ext cx="11161266" cy="307777"/>
          </a:xfrm>
          <a:prstGeom prst="rect">
            <a:avLst/>
          </a:prstGeom>
        </p:spPr>
        <p:txBody>
          <a:bodyPr wrap="square" lIns="0" tIns="0" rIns="0" bIns="0">
            <a:spAutoFit/>
          </a:bodyPr>
          <a:lstStyle>
            <a:lvl1pPr>
              <a:defRPr sz="2000" b="0" i="0">
                <a:solidFill>
                  <a:schemeClr val="tx1"/>
                </a:solidFill>
                <a:latin typeface="Tahoma"/>
                <a:cs typeface="Tahoma"/>
              </a:defRPr>
            </a:lvl1pPr>
          </a:lstStyle>
          <a:p>
            <a:endParaRPr/>
          </a:p>
        </p:txBody>
      </p:sp>
      <p:sp>
        <p:nvSpPr>
          <p:cNvPr id="3" name="Holder 3"/>
          <p:cNvSpPr>
            <a:spLocks noGrp="1"/>
          </p:cNvSpPr>
          <p:nvPr>
            <p:ph type="body" idx="1"/>
          </p:nvPr>
        </p:nvSpPr>
        <p:spPr>
          <a:xfrm>
            <a:off x="981863" y="3244246"/>
            <a:ext cx="16324274" cy="307777"/>
          </a:xfrm>
          <a:prstGeom prst="rect">
            <a:avLst/>
          </a:prstGeom>
        </p:spPr>
        <p:txBody>
          <a:bodyPr wrap="square" lIns="0" tIns="0" rIns="0" bIns="0">
            <a:spAutoFit/>
          </a:bodyPr>
          <a:lstStyle>
            <a:lvl1pPr>
              <a:defRPr sz="20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a:xfrm>
            <a:off x="17562830" y="9669386"/>
            <a:ext cx="462024" cy="553998"/>
          </a:xfrm>
          <a:prstGeom prst="rect">
            <a:avLst/>
          </a:prstGeom>
        </p:spPr>
        <p:txBody>
          <a:bodyPr wrap="square" lIns="0" tIns="0" rIns="0" bIns="0">
            <a:spAutoFit/>
          </a:bodyPr>
          <a:lstStyle>
            <a:lvl1pPr>
              <a:defRPr sz="1800" b="0" i="0">
                <a:solidFill>
                  <a:srgbClr val="A6A6A6"/>
                </a:solidFill>
                <a:latin typeface="Arial" panose="020B0604020202020204" pitchFamily="34" charset="0"/>
                <a:cs typeface="Arial" panose="020B0604020202020204" pitchFamily="34" charset="0"/>
              </a:defRPr>
            </a:lvl1pPr>
          </a:lstStyle>
          <a:p>
            <a:pPr marL="231140">
              <a:spcBef>
                <a:spcPts val="30"/>
              </a:spcBef>
            </a:pPr>
            <a:fld id="{81D60167-4931-47E6-BA6A-407CBD079E47}" type="slidenum">
              <a:rPr lang="cs-CZ" spc="-100" smtClean="0"/>
              <a:pPr marL="231140">
                <a:spcBef>
                  <a:spcPts val="30"/>
                </a:spcBef>
              </a:pPr>
              <a:t>‹#›</a:t>
            </a:fld>
            <a:endParaRPr lang="cs-CZ" spc="-100" dirty="0"/>
          </a:p>
        </p:txBody>
      </p:sp>
    </p:spTree>
    <p:extLst>
      <p:ext uri="{BB962C8B-B14F-4D97-AF65-F5344CB8AC3E}">
        <p14:creationId xmlns:p14="http://schemas.microsoft.com/office/powerpoint/2010/main" val="34548022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bodyStyle>
    <p:other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B89035-32EA-455A-8193-9BDCD421D52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285" y="572"/>
            <a:ext cx="18283430" cy="10286429"/>
          </a:xfrm>
          <a:prstGeom prst="rect">
            <a:avLst/>
          </a:prstGeom>
        </p:spPr>
      </p:pic>
      <p:sp>
        <p:nvSpPr>
          <p:cNvPr id="2" name="Title Placeholder 1"/>
          <p:cNvSpPr>
            <a:spLocks noGrp="1"/>
          </p:cNvSpPr>
          <p:nvPr>
            <p:ph type="title"/>
          </p:nvPr>
        </p:nvSpPr>
        <p:spPr>
          <a:xfrm>
            <a:off x="2400338" y="175016"/>
            <a:ext cx="15563813" cy="1943100"/>
          </a:xfrm>
          <a:prstGeom prst="rect">
            <a:avLst/>
          </a:prstGeom>
        </p:spPr>
        <p:txBody>
          <a:bodyPr vert="horz" lIns="91440" tIns="45720" rIns="91440" bIns="45720" rtlCol="0" anchor="b">
            <a:normAutofit/>
          </a:bodyPr>
          <a:lstStyle/>
          <a:p>
            <a:r>
              <a:rPr lang="cs-CZ"/>
              <a:t>Click to edit the style.</a:t>
            </a:r>
            <a:endParaRPr lang="en-US"/>
          </a:p>
        </p:txBody>
      </p:sp>
      <p:sp>
        <p:nvSpPr>
          <p:cNvPr id="3" name="Text Placeholder 2"/>
          <p:cNvSpPr>
            <a:spLocks noGrp="1"/>
          </p:cNvSpPr>
          <p:nvPr>
            <p:ph type="body" idx="1"/>
          </p:nvPr>
        </p:nvSpPr>
        <p:spPr>
          <a:xfrm>
            <a:off x="2400338" y="2131219"/>
            <a:ext cx="15563814" cy="7795955"/>
          </a:xfrm>
          <a:prstGeom prst="rect">
            <a:avLst/>
          </a:prstGeom>
        </p:spPr>
        <p:txBody>
          <a:bodyPr vert="horz" lIns="91440" tIns="45720" rIns="91440" bIns="45720" rtlCol="0">
            <a:normAutofit/>
          </a:bodyPr>
          <a:lstStyle/>
          <a:p>
            <a:pPr lvl="0"/>
            <a:r>
              <a:rPr lang="cs-CZ"/>
              <a:t>Edit the styles of the draft text.</a:t>
            </a:r>
          </a:p>
          <a:p>
            <a:pPr lvl="1"/>
            <a:r>
              <a:rPr lang="cs-CZ"/>
              <a:t>Second level</a:t>
            </a:r>
          </a:p>
          <a:p>
            <a:pPr lvl="2"/>
            <a:r>
              <a:rPr lang="cs-CZ"/>
              <a:t>Third level</a:t>
            </a:r>
          </a:p>
          <a:p>
            <a:pPr lvl="3"/>
            <a:r>
              <a:rPr lang="cs-CZ"/>
              <a:t>Fourth level</a:t>
            </a:r>
          </a:p>
          <a:p>
            <a:pPr lvl="4"/>
            <a:r>
              <a:rPr lang="cs-CZ"/>
              <a:t>Fifth level</a:t>
            </a:r>
            <a:endParaRPr lang="en-US"/>
          </a:p>
        </p:txBody>
      </p:sp>
      <p:sp>
        <p:nvSpPr>
          <p:cNvPr id="10" name="TextovéPole 9"/>
          <p:cNvSpPr txBox="1"/>
          <p:nvPr userDrawn="1"/>
        </p:nvSpPr>
        <p:spPr>
          <a:xfrm>
            <a:off x="492124" y="9950257"/>
            <a:ext cx="1729082" cy="369332"/>
          </a:xfrm>
          <a:prstGeom prst="rect">
            <a:avLst/>
          </a:prstGeom>
          <a:noFill/>
          <a:ln>
            <a:noFill/>
          </a:ln>
        </p:spPr>
        <p:txBody>
          <a:bodyPr wrap="square" rtlCol="0" anchor="ctr">
            <a:spAutoFit/>
          </a:bodyPr>
          <a:lstStyle/>
          <a:p>
            <a:pPr algn="r"/>
            <a:fld id="{EF3A22A7-7587-4443-BD2E-485ACAD2FF59}" type="slidenum">
              <a:rPr lang="cs-CZ" sz="1800" smtClean="0">
                <a:solidFill>
                  <a:srgbClr val="0065BC"/>
                </a:solidFill>
                <a:latin typeface="Arial Black" panose="020B0A04020102020204" pitchFamily="34" charset="0"/>
              </a:rPr>
              <a:t>‹#›</a:t>
            </a:fld>
            <a:endParaRPr lang="en-GB" sz="1800">
              <a:solidFill>
                <a:srgbClr val="0065BC"/>
              </a:solidFill>
              <a:latin typeface="Arial Black" panose="020B0A04020102020204" pitchFamily="34" charset="0"/>
            </a:endParaRPr>
          </a:p>
        </p:txBody>
      </p:sp>
    </p:spTree>
    <p:extLst>
      <p:ext uri="{BB962C8B-B14F-4D97-AF65-F5344CB8AC3E}">
        <p14:creationId xmlns:p14="http://schemas.microsoft.com/office/powerpoint/2010/main" val="5100209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l" defTabSz="1371531" rtl="0" eaLnBrk="1" latinLnBrk="0" hangingPunct="1">
        <a:lnSpc>
          <a:spcPct val="90000"/>
        </a:lnSpc>
        <a:spcBef>
          <a:spcPct val="0"/>
        </a:spcBef>
        <a:buNone/>
        <a:defRPr sz="4800" kern="1200" cap="all" baseline="0">
          <a:solidFill>
            <a:schemeClr val="tx1"/>
          </a:solidFill>
          <a:latin typeface="+mj-lt"/>
          <a:ea typeface="+mj-ea"/>
          <a:cs typeface="Arial" panose="020B0604020202020204" pitchFamily="34" charset="0"/>
        </a:defRPr>
      </a:lvl1pPr>
    </p:titleStyle>
    <p:bodyStyle>
      <a:lvl1pPr marL="342884" indent="-342884" algn="l" defTabSz="1371531" rtl="0" eaLnBrk="1" latinLnBrk="0" hangingPunct="1">
        <a:lnSpc>
          <a:spcPct val="150000"/>
        </a:lnSpc>
        <a:spcBef>
          <a:spcPts val="150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1pPr>
      <a:lvl2pPr marL="1028649"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2pPr>
      <a:lvl3pPr marL="1714413"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3pPr>
      <a:lvl4pPr marL="2400180"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4pPr>
      <a:lvl5pPr marL="3085947" indent="-342884" algn="l" defTabSz="1371531" rtl="0" eaLnBrk="1" latinLnBrk="0" hangingPunct="1">
        <a:lnSpc>
          <a:spcPct val="150000"/>
        </a:lnSpc>
        <a:spcBef>
          <a:spcPts val="750"/>
        </a:spcBef>
        <a:buClrTx/>
        <a:buFont typeface="Wingdings" panose="05000000000000000000" pitchFamily="2" charset="2"/>
        <a:buChar char="§"/>
        <a:defRPr sz="2700" kern="1200">
          <a:solidFill>
            <a:schemeClr val="tx1"/>
          </a:solidFill>
          <a:latin typeface="+mn-lt"/>
          <a:ea typeface="+mn-ea"/>
          <a:cs typeface="Arial" panose="020B0604020202020204" pitchFamily="34" charset="0"/>
        </a:defRPr>
      </a:lvl5pPr>
      <a:lvl6pPr marL="3771711"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78"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44"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09" indent="-342884" algn="l" defTabSz="137153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00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11F9200-11BA-466D-95D0-B16AF15CAF19}" type="datetimeFigureOut">
              <a:rPr lang="nl-NL" smtClean="0"/>
              <a:t>20-3-2025</a:t>
            </a:fld>
            <a:endParaRPr lang="nl-NL"/>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34FE6C0-F021-4952-BEBE-655E6C224F52}" type="slidenum">
              <a:rPr lang="nl-NL" smtClean="0"/>
              <a:t>‹#›</a:t>
            </a:fld>
            <a:endParaRPr lang="nl-NL"/>
          </a:p>
        </p:txBody>
      </p:sp>
    </p:spTree>
    <p:extLst>
      <p:ext uri="{BB962C8B-B14F-4D97-AF65-F5344CB8AC3E}">
        <p14:creationId xmlns:p14="http://schemas.microsoft.com/office/powerpoint/2010/main" val="11899986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151112" y="1911644"/>
            <a:ext cx="15776076" cy="1179629"/>
          </a:xfrm>
          <a:prstGeom prst="rect">
            <a:avLst/>
          </a:prstGeom>
        </p:spPr>
        <p:txBody>
          <a:bodyPr vert="horz" lIns="91440" tIns="45720" rIns="91440" bIns="45720" rtlCol="0" anchor="t" anchorCtr="0">
            <a:normAutofit/>
          </a:bodyPr>
          <a:lstStyle/>
          <a:p>
            <a:r>
              <a:rPr lang="cs-CZ" dirty="0"/>
              <a:t>Kliknutím lze upravit styl.</a:t>
            </a:r>
          </a:p>
        </p:txBody>
      </p:sp>
      <p:sp>
        <p:nvSpPr>
          <p:cNvPr id="3" name="Zástupný symbol pro text 2"/>
          <p:cNvSpPr>
            <a:spLocks noGrp="1"/>
          </p:cNvSpPr>
          <p:nvPr>
            <p:ph type="body" idx="1"/>
          </p:nvPr>
        </p:nvSpPr>
        <p:spPr>
          <a:xfrm>
            <a:off x="1151113" y="3493686"/>
            <a:ext cx="15805757" cy="6334976"/>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12797681" y="9295145"/>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B350F47-9465-40D6-8E60-5BA15C0A02FA}" type="slidenum">
              <a:rPr lang="cs-CZ" smtClean="0"/>
              <a:pPr/>
              <a:t>‹#›</a:t>
            </a:fld>
            <a:endParaRPr lang="cs-CZ"/>
          </a:p>
        </p:txBody>
      </p:sp>
      <p:pic>
        <p:nvPicPr>
          <p:cNvPr id="8" name="Obrázek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471092"/>
            <a:ext cx="18306000" cy="38138"/>
          </a:xfrm>
          <a:prstGeom prst="rect">
            <a:avLst/>
          </a:prstGeom>
        </p:spPr>
      </p:pic>
      <p:pic>
        <p:nvPicPr>
          <p:cNvPr id="20" name="Obrázek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59123" y="606996"/>
            <a:ext cx="4207787" cy="461682"/>
          </a:xfrm>
          <a:prstGeom prst="rect">
            <a:avLst/>
          </a:prstGeom>
        </p:spPr>
      </p:pic>
      <p:pic>
        <p:nvPicPr>
          <p:cNvPr id="9" name="Obrázek 8"/>
          <p:cNvPicPr>
            <a:picLocks noChangeAspect="1"/>
          </p:cNvPicPr>
          <p:nvPr userDrawn="1"/>
        </p:nvPicPr>
        <p:blipFill rotWithShape="1">
          <a:blip r:embed="rId16" cstate="print">
            <a:extLst>
              <a:ext uri="{28A0092B-C50C-407E-A947-70E740481C1C}">
                <a14:useLocalDpi xmlns:a14="http://schemas.microsoft.com/office/drawing/2010/main" val="0"/>
              </a:ext>
            </a:extLst>
          </a:blip>
          <a:srcRect r="41430"/>
          <a:stretch/>
        </p:blipFill>
        <p:spPr>
          <a:xfrm>
            <a:off x="7271792" y="219191"/>
            <a:ext cx="7488833" cy="1035876"/>
          </a:xfrm>
          <a:prstGeom prst="rect">
            <a:avLst/>
          </a:prstGeom>
        </p:spPr>
      </p:pic>
      <p:pic>
        <p:nvPicPr>
          <p:cNvPr id="4" name="Obrázek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1281" y="553281"/>
            <a:ext cx="2446890" cy="732270"/>
          </a:xfrm>
          <a:prstGeom prst="rect">
            <a:avLst/>
          </a:prstGeom>
        </p:spPr>
      </p:pic>
    </p:spTree>
    <p:extLst>
      <p:ext uri="{BB962C8B-B14F-4D97-AF65-F5344CB8AC3E}">
        <p14:creationId xmlns:p14="http://schemas.microsoft.com/office/powerpoint/2010/main" val="3316501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1371600" rtl="0" eaLnBrk="1" latinLnBrk="0" hangingPunct="1">
        <a:spcBef>
          <a:spcPct val="0"/>
        </a:spcBef>
        <a:buNone/>
        <a:defRPr sz="6600" b="1" kern="1200">
          <a:solidFill>
            <a:schemeClr val="tx1"/>
          </a:solidFill>
          <a:latin typeface="+mj-lt"/>
          <a:ea typeface="+mj-ea"/>
          <a:cs typeface="+mj-cs"/>
        </a:defRPr>
      </a:lvl1pPr>
    </p:titleStyle>
    <p:bodyStyle>
      <a:lvl1pPr marL="514350" indent="-514350" algn="l" defTabSz="1371600" rtl="0" eaLnBrk="1" latinLnBrk="0" hangingPunct="1">
        <a:spcBef>
          <a:spcPct val="20000"/>
        </a:spcBef>
        <a:buFontTx/>
        <a:buBlip>
          <a:blip r:embed="rId18"/>
        </a:buBlip>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cs-CZ"/>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27ECBF5B-C845-D81F-8BBA-A6B711BC4583}"/>
              </a:ext>
            </a:extLst>
          </p:cNvPr>
          <p:cNvSpPr>
            <a:spLocks noGrp="1"/>
          </p:cNvSpPr>
          <p:nvPr>
            <p:ph type="title"/>
          </p:nvPr>
        </p:nvSpPr>
        <p:spPr bwMode="auto">
          <a:xfrm>
            <a:off x="1150145" y="1912145"/>
            <a:ext cx="15778163"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a:t>
            </a:r>
          </a:p>
        </p:txBody>
      </p:sp>
      <p:sp>
        <p:nvSpPr>
          <p:cNvPr id="1027" name="Zástupný symbol pro text 2">
            <a:extLst>
              <a:ext uri="{FF2B5EF4-FFF2-40B4-BE49-F238E27FC236}">
                <a16:creationId xmlns:a16="http://schemas.microsoft.com/office/drawing/2014/main" id="{CFD407A2-9F9F-8E39-B829-113A4F0BEF47}"/>
              </a:ext>
            </a:extLst>
          </p:cNvPr>
          <p:cNvSpPr>
            <a:spLocks noGrp="1"/>
          </p:cNvSpPr>
          <p:nvPr>
            <p:ph type="body" idx="1"/>
          </p:nvPr>
        </p:nvSpPr>
        <p:spPr bwMode="auto">
          <a:xfrm>
            <a:off x="1150145" y="3493295"/>
            <a:ext cx="15806738" cy="633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 name="Zástupný symbol pro číslo snímku 5">
            <a:extLst>
              <a:ext uri="{FF2B5EF4-FFF2-40B4-BE49-F238E27FC236}">
                <a16:creationId xmlns:a16="http://schemas.microsoft.com/office/drawing/2014/main" id="{33BD7417-6099-882D-59F8-5E871F4A6F4A}"/>
              </a:ext>
            </a:extLst>
          </p:cNvPr>
          <p:cNvSpPr>
            <a:spLocks noGrp="1"/>
          </p:cNvSpPr>
          <p:nvPr>
            <p:ph type="sldNum" sz="quarter" idx="4"/>
          </p:nvPr>
        </p:nvSpPr>
        <p:spPr>
          <a:xfrm>
            <a:off x="12796838" y="9294020"/>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fld id="{803B23D9-9559-40FF-BBE5-278FB90B79CE}" type="slidenum">
              <a:rPr lang="cs-CZ" altLang="cs-CZ"/>
              <a:pPr/>
              <a:t>‹#›</a:t>
            </a:fld>
            <a:endParaRPr lang="cs-CZ" altLang="cs-CZ"/>
          </a:p>
        </p:txBody>
      </p:sp>
      <p:pic>
        <p:nvPicPr>
          <p:cNvPr id="1029" name="Obrázek 7">
            <a:extLst>
              <a:ext uri="{FF2B5EF4-FFF2-40B4-BE49-F238E27FC236}">
                <a16:creationId xmlns:a16="http://schemas.microsoft.com/office/drawing/2014/main" id="{3EA8E3FC-5809-4D7A-BF92-5270E8073B0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71613"/>
            <a:ext cx="183070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ázek 19">
            <a:extLst>
              <a:ext uri="{FF2B5EF4-FFF2-40B4-BE49-F238E27FC236}">
                <a16:creationId xmlns:a16="http://schemas.microsoft.com/office/drawing/2014/main" id="{0BC2658D-7CCB-10AB-2090-E19F36EF5F1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59683" y="526257"/>
            <a:ext cx="4948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Obrázek 8">
            <a:extLst>
              <a:ext uri="{FF2B5EF4-FFF2-40B4-BE49-F238E27FC236}">
                <a16:creationId xmlns:a16="http://schemas.microsoft.com/office/drawing/2014/main" id="{E7EC57F3-C585-D35E-3636-276873B87890}"/>
              </a:ext>
            </a:extLst>
          </p:cNvPr>
          <p:cNvPicPr>
            <a:picLocks noChangeAspect="1"/>
          </p:cNvPicPr>
          <p:nvPr userDrawn="1"/>
        </p:nvPicPr>
        <p:blipFill>
          <a:blip r:embed="rId15">
            <a:extLst>
              <a:ext uri="{28A0092B-C50C-407E-A947-70E740481C1C}">
                <a14:useLocalDpi xmlns:a14="http://schemas.microsoft.com/office/drawing/2010/main" val="0"/>
              </a:ext>
            </a:extLst>
          </a:blip>
          <a:srcRect r="41431"/>
          <a:stretch>
            <a:fillRect/>
          </a:stretch>
        </p:blipFill>
        <p:spPr bwMode="auto">
          <a:xfrm>
            <a:off x="9575008" y="219076"/>
            <a:ext cx="7489031" cy="103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2505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fontAlgn="base">
        <a:spcBef>
          <a:spcPct val="0"/>
        </a:spcBef>
        <a:spcAft>
          <a:spcPct val="0"/>
        </a:spcAft>
        <a:defRPr sz="6600" b="1" kern="1200">
          <a:solidFill>
            <a:schemeClr val="tx1"/>
          </a:solidFill>
          <a:latin typeface="+mj-lt"/>
          <a:ea typeface="+mj-ea"/>
          <a:cs typeface="+mj-cs"/>
        </a:defRPr>
      </a:lvl1pPr>
      <a:lvl2pPr algn="l" rtl="0" fontAlgn="base">
        <a:spcBef>
          <a:spcPct val="0"/>
        </a:spcBef>
        <a:spcAft>
          <a:spcPct val="0"/>
        </a:spcAft>
        <a:defRPr sz="6600" b="1">
          <a:solidFill>
            <a:schemeClr val="tx1"/>
          </a:solidFill>
          <a:latin typeface="Segoe UI" panose="020B0502040204020203" pitchFamily="34" charset="0"/>
        </a:defRPr>
      </a:lvl2pPr>
      <a:lvl3pPr algn="l" rtl="0" fontAlgn="base">
        <a:spcBef>
          <a:spcPct val="0"/>
        </a:spcBef>
        <a:spcAft>
          <a:spcPct val="0"/>
        </a:spcAft>
        <a:defRPr sz="6600" b="1">
          <a:solidFill>
            <a:schemeClr val="tx1"/>
          </a:solidFill>
          <a:latin typeface="Segoe UI" panose="020B0502040204020203" pitchFamily="34" charset="0"/>
        </a:defRPr>
      </a:lvl3pPr>
      <a:lvl4pPr algn="l" rtl="0" fontAlgn="base">
        <a:spcBef>
          <a:spcPct val="0"/>
        </a:spcBef>
        <a:spcAft>
          <a:spcPct val="0"/>
        </a:spcAft>
        <a:defRPr sz="6600" b="1">
          <a:solidFill>
            <a:schemeClr val="tx1"/>
          </a:solidFill>
          <a:latin typeface="Segoe UI" panose="020B0502040204020203" pitchFamily="34" charset="0"/>
        </a:defRPr>
      </a:lvl4pPr>
      <a:lvl5pPr algn="l" rtl="0" fontAlgn="base">
        <a:spcBef>
          <a:spcPct val="0"/>
        </a:spcBef>
        <a:spcAft>
          <a:spcPct val="0"/>
        </a:spcAft>
        <a:defRPr sz="6600" b="1">
          <a:solidFill>
            <a:schemeClr val="tx1"/>
          </a:solidFill>
          <a:latin typeface="Segoe UI" panose="020B0502040204020203" pitchFamily="34" charset="0"/>
        </a:defRPr>
      </a:lvl5pPr>
      <a:lvl6pPr marL="685800" algn="l" rtl="0" fontAlgn="base">
        <a:spcBef>
          <a:spcPct val="0"/>
        </a:spcBef>
        <a:spcAft>
          <a:spcPct val="0"/>
        </a:spcAft>
        <a:defRPr sz="6600" b="1">
          <a:solidFill>
            <a:schemeClr val="tx1"/>
          </a:solidFill>
          <a:latin typeface="Segoe UI" panose="020B0502040204020203" pitchFamily="34" charset="0"/>
        </a:defRPr>
      </a:lvl6pPr>
      <a:lvl7pPr marL="1371600" algn="l" rtl="0" fontAlgn="base">
        <a:spcBef>
          <a:spcPct val="0"/>
        </a:spcBef>
        <a:spcAft>
          <a:spcPct val="0"/>
        </a:spcAft>
        <a:defRPr sz="6600" b="1">
          <a:solidFill>
            <a:schemeClr val="tx1"/>
          </a:solidFill>
          <a:latin typeface="Segoe UI" panose="020B0502040204020203" pitchFamily="34" charset="0"/>
        </a:defRPr>
      </a:lvl7pPr>
      <a:lvl8pPr marL="2057400" algn="l" rtl="0" fontAlgn="base">
        <a:spcBef>
          <a:spcPct val="0"/>
        </a:spcBef>
        <a:spcAft>
          <a:spcPct val="0"/>
        </a:spcAft>
        <a:defRPr sz="6600" b="1">
          <a:solidFill>
            <a:schemeClr val="tx1"/>
          </a:solidFill>
          <a:latin typeface="Segoe UI" panose="020B0502040204020203" pitchFamily="34" charset="0"/>
        </a:defRPr>
      </a:lvl8pPr>
      <a:lvl9pPr marL="2743200" algn="l" rtl="0" fontAlgn="base">
        <a:spcBef>
          <a:spcPct val="0"/>
        </a:spcBef>
        <a:spcAft>
          <a:spcPct val="0"/>
        </a:spcAft>
        <a:defRPr sz="6600" b="1">
          <a:solidFill>
            <a:schemeClr val="tx1"/>
          </a:solidFill>
          <a:latin typeface="Segoe UI" panose="020B0502040204020203" pitchFamily="34" charset="0"/>
        </a:defRPr>
      </a:lvl9pPr>
    </p:titleStyle>
    <p:bodyStyle>
      <a:lvl1pPr marL="514350" indent="-514350" algn="l" rtl="0" fontAlgn="base">
        <a:spcBef>
          <a:spcPct val="20000"/>
        </a:spcBef>
        <a:spcAft>
          <a:spcPct val="0"/>
        </a:spcAft>
        <a:buBlip>
          <a:blip r:embed="rId16"/>
        </a:buBlip>
        <a:defRPr sz="4800" kern="1200">
          <a:solidFill>
            <a:schemeClr val="tx1"/>
          </a:solidFill>
          <a:latin typeface="+mn-lt"/>
          <a:ea typeface="+mn-ea"/>
          <a:cs typeface="+mn-cs"/>
        </a:defRPr>
      </a:lvl1pPr>
      <a:lvl2pPr marL="1114425" indent="-428625" algn="l"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fontAlgn="base">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cs-CZ"/>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27ECBF5B-C845-D81F-8BBA-A6B711BC4583}"/>
              </a:ext>
            </a:extLst>
          </p:cNvPr>
          <p:cNvSpPr>
            <a:spLocks noGrp="1"/>
          </p:cNvSpPr>
          <p:nvPr>
            <p:ph type="title"/>
          </p:nvPr>
        </p:nvSpPr>
        <p:spPr bwMode="auto">
          <a:xfrm>
            <a:off x="1150145" y="1912145"/>
            <a:ext cx="15778163"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a:t>
            </a:r>
          </a:p>
        </p:txBody>
      </p:sp>
      <p:sp>
        <p:nvSpPr>
          <p:cNvPr id="1027" name="Zástupný symbol pro text 2">
            <a:extLst>
              <a:ext uri="{FF2B5EF4-FFF2-40B4-BE49-F238E27FC236}">
                <a16:creationId xmlns:a16="http://schemas.microsoft.com/office/drawing/2014/main" id="{CFD407A2-9F9F-8E39-B829-113A4F0BEF47}"/>
              </a:ext>
            </a:extLst>
          </p:cNvPr>
          <p:cNvSpPr>
            <a:spLocks noGrp="1"/>
          </p:cNvSpPr>
          <p:nvPr>
            <p:ph type="body" idx="1"/>
          </p:nvPr>
        </p:nvSpPr>
        <p:spPr bwMode="auto">
          <a:xfrm>
            <a:off x="1150145" y="3493295"/>
            <a:ext cx="15806738" cy="633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 name="Zástupný symbol pro číslo snímku 5">
            <a:extLst>
              <a:ext uri="{FF2B5EF4-FFF2-40B4-BE49-F238E27FC236}">
                <a16:creationId xmlns:a16="http://schemas.microsoft.com/office/drawing/2014/main" id="{33BD7417-6099-882D-59F8-5E871F4A6F4A}"/>
              </a:ext>
            </a:extLst>
          </p:cNvPr>
          <p:cNvSpPr>
            <a:spLocks noGrp="1"/>
          </p:cNvSpPr>
          <p:nvPr>
            <p:ph type="sldNum" sz="quarter" idx="4"/>
          </p:nvPr>
        </p:nvSpPr>
        <p:spPr>
          <a:xfrm>
            <a:off x="12796838" y="9294020"/>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fld id="{803B23D9-9559-40FF-BBE5-278FB90B79CE}" type="slidenum">
              <a:rPr lang="cs-CZ" altLang="cs-CZ"/>
              <a:pPr/>
              <a:t>‹#›</a:t>
            </a:fld>
            <a:endParaRPr lang="cs-CZ" altLang="cs-CZ" dirty="0"/>
          </a:p>
        </p:txBody>
      </p:sp>
      <p:pic>
        <p:nvPicPr>
          <p:cNvPr id="1029" name="Obrázek 7">
            <a:extLst>
              <a:ext uri="{FF2B5EF4-FFF2-40B4-BE49-F238E27FC236}">
                <a16:creationId xmlns:a16="http://schemas.microsoft.com/office/drawing/2014/main" id="{3EA8E3FC-5809-4D7A-BF92-5270E8073B0C}"/>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1471613"/>
            <a:ext cx="183070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ázek 19">
            <a:extLst>
              <a:ext uri="{FF2B5EF4-FFF2-40B4-BE49-F238E27FC236}">
                <a16:creationId xmlns:a16="http://schemas.microsoft.com/office/drawing/2014/main" id="{0BC2658D-7CCB-10AB-2090-E19F36EF5F18}"/>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259683" y="526257"/>
            <a:ext cx="4948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Obrázek 8">
            <a:extLst>
              <a:ext uri="{FF2B5EF4-FFF2-40B4-BE49-F238E27FC236}">
                <a16:creationId xmlns:a16="http://schemas.microsoft.com/office/drawing/2014/main" id="{E7EC57F3-C585-D35E-3636-276873B87890}"/>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575008" y="219076"/>
            <a:ext cx="7489031" cy="103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601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rtl="0" fontAlgn="base">
        <a:spcBef>
          <a:spcPct val="0"/>
        </a:spcBef>
        <a:spcAft>
          <a:spcPct val="0"/>
        </a:spcAft>
        <a:defRPr sz="6600" b="1" kern="1200">
          <a:solidFill>
            <a:schemeClr val="tx1"/>
          </a:solidFill>
          <a:latin typeface="+mj-lt"/>
          <a:ea typeface="+mj-ea"/>
          <a:cs typeface="+mj-cs"/>
        </a:defRPr>
      </a:lvl1pPr>
      <a:lvl2pPr algn="l" rtl="0" fontAlgn="base">
        <a:spcBef>
          <a:spcPct val="0"/>
        </a:spcBef>
        <a:spcAft>
          <a:spcPct val="0"/>
        </a:spcAft>
        <a:defRPr sz="6600" b="1">
          <a:solidFill>
            <a:schemeClr val="tx1"/>
          </a:solidFill>
          <a:latin typeface="Segoe UI" panose="020B0502040204020203" pitchFamily="34" charset="0"/>
        </a:defRPr>
      </a:lvl2pPr>
      <a:lvl3pPr algn="l" rtl="0" fontAlgn="base">
        <a:spcBef>
          <a:spcPct val="0"/>
        </a:spcBef>
        <a:spcAft>
          <a:spcPct val="0"/>
        </a:spcAft>
        <a:defRPr sz="6600" b="1">
          <a:solidFill>
            <a:schemeClr val="tx1"/>
          </a:solidFill>
          <a:latin typeface="Segoe UI" panose="020B0502040204020203" pitchFamily="34" charset="0"/>
        </a:defRPr>
      </a:lvl3pPr>
      <a:lvl4pPr algn="l" rtl="0" fontAlgn="base">
        <a:spcBef>
          <a:spcPct val="0"/>
        </a:spcBef>
        <a:spcAft>
          <a:spcPct val="0"/>
        </a:spcAft>
        <a:defRPr sz="6600" b="1">
          <a:solidFill>
            <a:schemeClr val="tx1"/>
          </a:solidFill>
          <a:latin typeface="Segoe UI" panose="020B0502040204020203" pitchFamily="34" charset="0"/>
        </a:defRPr>
      </a:lvl4pPr>
      <a:lvl5pPr algn="l" rtl="0" fontAlgn="base">
        <a:spcBef>
          <a:spcPct val="0"/>
        </a:spcBef>
        <a:spcAft>
          <a:spcPct val="0"/>
        </a:spcAft>
        <a:defRPr sz="6600" b="1">
          <a:solidFill>
            <a:schemeClr val="tx1"/>
          </a:solidFill>
          <a:latin typeface="Segoe UI" panose="020B0502040204020203" pitchFamily="34" charset="0"/>
        </a:defRPr>
      </a:lvl5pPr>
      <a:lvl6pPr marL="685800" algn="l" rtl="0" fontAlgn="base">
        <a:spcBef>
          <a:spcPct val="0"/>
        </a:spcBef>
        <a:spcAft>
          <a:spcPct val="0"/>
        </a:spcAft>
        <a:defRPr sz="6600" b="1">
          <a:solidFill>
            <a:schemeClr val="tx1"/>
          </a:solidFill>
          <a:latin typeface="Segoe UI" panose="020B0502040204020203" pitchFamily="34" charset="0"/>
        </a:defRPr>
      </a:lvl6pPr>
      <a:lvl7pPr marL="1371600" algn="l" rtl="0" fontAlgn="base">
        <a:spcBef>
          <a:spcPct val="0"/>
        </a:spcBef>
        <a:spcAft>
          <a:spcPct val="0"/>
        </a:spcAft>
        <a:defRPr sz="6600" b="1">
          <a:solidFill>
            <a:schemeClr val="tx1"/>
          </a:solidFill>
          <a:latin typeface="Segoe UI" panose="020B0502040204020203" pitchFamily="34" charset="0"/>
        </a:defRPr>
      </a:lvl7pPr>
      <a:lvl8pPr marL="2057400" algn="l" rtl="0" fontAlgn="base">
        <a:spcBef>
          <a:spcPct val="0"/>
        </a:spcBef>
        <a:spcAft>
          <a:spcPct val="0"/>
        </a:spcAft>
        <a:defRPr sz="6600" b="1">
          <a:solidFill>
            <a:schemeClr val="tx1"/>
          </a:solidFill>
          <a:latin typeface="Segoe UI" panose="020B0502040204020203" pitchFamily="34" charset="0"/>
        </a:defRPr>
      </a:lvl8pPr>
      <a:lvl9pPr marL="2743200" algn="l" rtl="0" fontAlgn="base">
        <a:spcBef>
          <a:spcPct val="0"/>
        </a:spcBef>
        <a:spcAft>
          <a:spcPct val="0"/>
        </a:spcAft>
        <a:defRPr sz="6600" b="1">
          <a:solidFill>
            <a:schemeClr val="tx1"/>
          </a:solidFill>
          <a:latin typeface="Segoe UI" panose="020B0502040204020203" pitchFamily="34" charset="0"/>
        </a:defRPr>
      </a:lvl9pPr>
    </p:titleStyle>
    <p:bodyStyle>
      <a:lvl1pPr marL="514350" indent="-514350" algn="l" rtl="0" fontAlgn="base">
        <a:spcBef>
          <a:spcPct val="20000"/>
        </a:spcBef>
        <a:spcAft>
          <a:spcPct val="0"/>
        </a:spcAft>
        <a:buBlip>
          <a:blip r:embed="rId16"/>
        </a:buBlip>
        <a:defRPr sz="4800" kern="1200">
          <a:solidFill>
            <a:schemeClr val="tx1"/>
          </a:solidFill>
          <a:latin typeface="+mn-lt"/>
          <a:ea typeface="+mn-ea"/>
          <a:cs typeface="+mn-cs"/>
        </a:defRPr>
      </a:lvl1pPr>
      <a:lvl2pPr marL="1114425" indent="-428625" algn="l"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fontAlgn="base">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cs-CZ"/>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svg"/><Relationship Id="rId9" Type="http://schemas.openxmlformats.org/officeDocument/2006/relationships/image" Target="../media/image82.png"/></Relationships>
</file>

<file path=ppt/slides/_rels/slide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g"/></Relationships>
</file>

<file path=ppt/slides/_rels/slide100.xml.rels><?xml version="1.0" encoding="UTF-8" standalone="yes"?>
<Relationships xmlns="http://schemas.openxmlformats.org/package/2006/relationships"><Relationship Id="rId2" Type="http://schemas.openxmlformats.org/officeDocument/2006/relationships/image" Target="../media/image262.jp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63.jp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image" Target="../media/image266.jp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image" Target="../media/image266.jp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272.jp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image" Target="../media/image274.jp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image" Target="../media/image276.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hyperlink" Target="http://www.pasivnidomy.cz/" TargetMode="External"/><Relationship Id="rId2" Type="http://schemas.openxmlformats.org/officeDocument/2006/relationships/image" Target="../media/image103.png"/><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10.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image" Target="../media/image278.jp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80.jp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image" Target="../media/image282.jp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84.jpg"/><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hyperlink" Target="mailto:josef.tlusty@gmail.com"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287.wmf"/></Relationships>
</file>

<file path=ppt/slides/_rels/slide1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www.youtube.com/watch?v=fnhU0K4HYOo&amp;t=118s" TargetMode="External"/><Relationship Id="rId7" Type="http://schemas.openxmlformats.org/officeDocument/2006/relationships/diagramColors" Target="../diagrams/colors9.xml"/><Relationship Id="rId2" Type="http://schemas.openxmlformats.org/officeDocument/2006/relationships/hyperlink" Target="http://www.uceeb.cz/" TargetMode="External"/><Relationship Id="rId1" Type="http://schemas.openxmlformats.org/officeDocument/2006/relationships/slideLayout" Target="../slideLayouts/slideLayout39.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289.png"/><Relationship Id="rId4" Type="http://schemas.openxmlformats.org/officeDocument/2006/relationships/diagramData" Target="../diagrams/data9.xml"/><Relationship Id="rId9" Type="http://schemas.openxmlformats.org/officeDocument/2006/relationships/image" Target="../media/image288.jpg"/></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29.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hyperlink" Target="http://www.pasivnidomy.cz/" TargetMode="External"/></Relationships>
</file>

<file path=ppt/slides/_rels/slide120.xml.rels><?xml version="1.0" encoding="UTF-8" standalone="yes"?>
<Relationships xmlns="http://schemas.openxmlformats.org/package/2006/relationships"><Relationship Id="rId13" Type="http://schemas.openxmlformats.org/officeDocument/2006/relationships/image" Target="../media/image295.png"/><Relationship Id="rId18" Type="http://schemas.openxmlformats.org/officeDocument/2006/relationships/image" Target="../media/image300.png"/><Relationship Id="rId26" Type="http://schemas.openxmlformats.org/officeDocument/2006/relationships/image" Target="../media/image308.svg"/><Relationship Id="rId21" Type="http://schemas.openxmlformats.org/officeDocument/2006/relationships/image" Target="../media/image303.png"/><Relationship Id="rId34" Type="http://schemas.openxmlformats.org/officeDocument/2006/relationships/image" Target="../media/image316.jpeg"/><Relationship Id="rId7" Type="http://schemas.openxmlformats.org/officeDocument/2006/relationships/diagramQuickStyle" Target="../diagrams/quickStyle10.xml"/><Relationship Id="rId12" Type="http://schemas.openxmlformats.org/officeDocument/2006/relationships/image" Target="../media/image294.png"/><Relationship Id="rId17" Type="http://schemas.openxmlformats.org/officeDocument/2006/relationships/image" Target="../media/image299.png"/><Relationship Id="rId25" Type="http://schemas.openxmlformats.org/officeDocument/2006/relationships/image" Target="../media/image307.png"/><Relationship Id="rId33" Type="http://schemas.openxmlformats.org/officeDocument/2006/relationships/image" Target="../media/image315.png"/><Relationship Id="rId2" Type="http://schemas.openxmlformats.org/officeDocument/2006/relationships/notesSlide" Target="../notesSlides/notesSlide21.xml"/><Relationship Id="rId16" Type="http://schemas.openxmlformats.org/officeDocument/2006/relationships/image" Target="../media/image298.jpeg"/><Relationship Id="rId20" Type="http://schemas.openxmlformats.org/officeDocument/2006/relationships/image" Target="../media/image302.png"/><Relationship Id="rId29" Type="http://schemas.openxmlformats.org/officeDocument/2006/relationships/image" Target="../media/image311.jpeg"/><Relationship Id="rId1" Type="http://schemas.openxmlformats.org/officeDocument/2006/relationships/slideLayout" Target="../slideLayouts/slideLayout39.xml"/><Relationship Id="rId6" Type="http://schemas.openxmlformats.org/officeDocument/2006/relationships/diagramLayout" Target="../diagrams/layout10.xml"/><Relationship Id="rId11" Type="http://schemas.openxmlformats.org/officeDocument/2006/relationships/image" Target="../media/image293.png"/><Relationship Id="rId24" Type="http://schemas.openxmlformats.org/officeDocument/2006/relationships/image" Target="../media/image306.png"/><Relationship Id="rId32" Type="http://schemas.openxmlformats.org/officeDocument/2006/relationships/image" Target="../media/image314.gif"/><Relationship Id="rId37" Type="http://schemas.openxmlformats.org/officeDocument/2006/relationships/image" Target="../media/image319.jpeg"/><Relationship Id="rId5" Type="http://schemas.openxmlformats.org/officeDocument/2006/relationships/diagramData" Target="../diagrams/data10.xml"/><Relationship Id="rId15" Type="http://schemas.openxmlformats.org/officeDocument/2006/relationships/image" Target="../media/image297.png"/><Relationship Id="rId23" Type="http://schemas.openxmlformats.org/officeDocument/2006/relationships/image" Target="../media/image305.png"/><Relationship Id="rId28" Type="http://schemas.openxmlformats.org/officeDocument/2006/relationships/image" Target="../media/image310.png"/><Relationship Id="rId36" Type="http://schemas.openxmlformats.org/officeDocument/2006/relationships/image" Target="../media/image318.png"/><Relationship Id="rId10" Type="http://schemas.openxmlformats.org/officeDocument/2006/relationships/image" Target="../media/image292.jpg"/><Relationship Id="rId19" Type="http://schemas.openxmlformats.org/officeDocument/2006/relationships/image" Target="../media/image301.svg"/><Relationship Id="rId31" Type="http://schemas.openxmlformats.org/officeDocument/2006/relationships/image" Target="../media/image313.svg"/><Relationship Id="rId4" Type="http://schemas.openxmlformats.org/officeDocument/2006/relationships/image" Target="../media/image291.jpeg"/><Relationship Id="rId9" Type="http://schemas.microsoft.com/office/2007/relationships/diagramDrawing" Target="../diagrams/drawing10.xml"/><Relationship Id="rId14" Type="http://schemas.openxmlformats.org/officeDocument/2006/relationships/image" Target="../media/image296.png"/><Relationship Id="rId22" Type="http://schemas.openxmlformats.org/officeDocument/2006/relationships/image" Target="../media/image304.svg"/><Relationship Id="rId27" Type="http://schemas.openxmlformats.org/officeDocument/2006/relationships/image" Target="../media/image309.jpeg"/><Relationship Id="rId30" Type="http://schemas.openxmlformats.org/officeDocument/2006/relationships/image" Target="../media/image312.png"/><Relationship Id="rId35" Type="http://schemas.openxmlformats.org/officeDocument/2006/relationships/image" Target="../media/image317.png"/><Relationship Id="rId8" Type="http://schemas.openxmlformats.org/officeDocument/2006/relationships/diagramColors" Target="../diagrams/colors10.xml"/><Relationship Id="rId3" Type="http://schemas.openxmlformats.org/officeDocument/2006/relationships/image" Target="../media/image290.jpg"/></Relationships>
</file>

<file path=ppt/slides/_rels/slide12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40.xml"/><Relationship Id="rId6" Type="http://schemas.openxmlformats.org/officeDocument/2006/relationships/image" Target="../media/image294.png"/><Relationship Id="rId5" Type="http://schemas.openxmlformats.org/officeDocument/2006/relationships/image" Target="../media/image290.jpg"/><Relationship Id="rId4" Type="http://schemas.openxmlformats.org/officeDocument/2006/relationships/image" Target="../media/image326.jpg"/></Relationships>
</file>

<file path=ppt/slides/_rels/slide12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294.png"/><Relationship Id="rId5" Type="http://schemas.openxmlformats.org/officeDocument/2006/relationships/image" Target="../media/image331.png"/><Relationship Id="rId4" Type="http://schemas.openxmlformats.org/officeDocument/2006/relationships/image" Target="../media/image330.png"/></Relationships>
</file>

<file path=ppt/slides/_rels/slide128.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333.png"/><Relationship Id="rId7" Type="http://schemas.openxmlformats.org/officeDocument/2006/relationships/image" Target="../media/image337.emf"/><Relationship Id="rId2" Type="http://schemas.openxmlformats.org/officeDocument/2006/relationships/image" Target="../media/image332.jpeg"/><Relationship Id="rId1" Type="http://schemas.openxmlformats.org/officeDocument/2006/relationships/slideLayout" Target="../slideLayouts/slideLayout40.xml"/><Relationship Id="rId6" Type="http://schemas.openxmlformats.org/officeDocument/2006/relationships/image" Target="../media/image336.png"/><Relationship Id="rId5" Type="http://schemas.openxmlformats.org/officeDocument/2006/relationships/image" Target="../media/image335.jpeg"/><Relationship Id="rId4" Type="http://schemas.openxmlformats.org/officeDocument/2006/relationships/image" Target="../media/image334.png"/><Relationship Id="rId9" Type="http://schemas.openxmlformats.org/officeDocument/2006/relationships/image" Target="../media/image338.png"/></Relationships>
</file>

<file path=ppt/slides/_rels/slide129.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297.png"/><Relationship Id="rId2" Type="http://schemas.openxmlformats.org/officeDocument/2006/relationships/image" Target="../media/image339.png"/><Relationship Id="rId1" Type="http://schemas.openxmlformats.org/officeDocument/2006/relationships/slideLayout" Target="../slideLayouts/slideLayout41.xml"/><Relationship Id="rId6" Type="http://schemas.openxmlformats.org/officeDocument/2006/relationships/image" Target="../media/image343.png"/><Relationship Id="rId5" Type="http://schemas.openxmlformats.org/officeDocument/2006/relationships/image" Target="../media/image342.jpeg"/><Relationship Id="rId4" Type="http://schemas.openxmlformats.org/officeDocument/2006/relationships/image" Target="../media/image341.png"/></Relationships>
</file>

<file path=ppt/slides/_rels/slide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343.png"/><Relationship Id="rId7" Type="http://schemas.openxmlformats.org/officeDocument/2006/relationships/image" Target="../media/image346.jpeg"/><Relationship Id="rId2" Type="http://schemas.openxmlformats.org/officeDocument/2006/relationships/image" Target="../media/image297.png"/><Relationship Id="rId1" Type="http://schemas.openxmlformats.org/officeDocument/2006/relationships/slideLayout" Target="../slideLayouts/slideLayout41.xml"/><Relationship Id="rId6" Type="http://schemas.openxmlformats.org/officeDocument/2006/relationships/image" Target="../media/image309.jpeg"/><Relationship Id="rId5" Type="http://schemas.openxmlformats.org/officeDocument/2006/relationships/image" Target="../media/image345.jpeg"/><Relationship Id="rId4" Type="http://schemas.openxmlformats.org/officeDocument/2006/relationships/image" Target="../media/image344.png"/></Relationships>
</file>

<file path=ppt/slides/_rels/slide131.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47.jpeg"/><Relationship Id="rId7" Type="http://schemas.openxmlformats.org/officeDocument/2006/relationships/hyperlink" Target="http://www.pvforecast.cz/" TargetMode="Externa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343.png"/><Relationship Id="rId5" Type="http://schemas.openxmlformats.org/officeDocument/2006/relationships/image" Target="../media/image349.png"/><Relationship Id="rId4" Type="http://schemas.openxmlformats.org/officeDocument/2006/relationships/image" Target="../media/image348.emf"/></Relationships>
</file>

<file path=ppt/slides/_rels/slide13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350.png"/><Relationship Id="rId1" Type="http://schemas.openxmlformats.org/officeDocument/2006/relationships/slideLayout" Target="../slideLayouts/slideLayout41.xml"/><Relationship Id="rId5" Type="http://schemas.openxmlformats.org/officeDocument/2006/relationships/image" Target="../media/image352.png"/><Relationship Id="rId4" Type="http://schemas.openxmlformats.org/officeDocument/2006/relationships/image" Target="../media/image351.png"/></Relationships>
</file>

<file path=ppt/slides/_rels/slide13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354.png"/></Relationships>
</file>

<file path=ppt/slides/_rels/slide134.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61.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57.svg"/><Relationship Id="rId11" Type="http://schemas.openxmlformats.org/officeDocument/2006/relationships/image" Target="../media/image360.png"/><Relationship Id="rId5" Type="http://schemas.openxmlformats.org/officeDocument/2006/relationships/image" Target="../media/image35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59.svg"/></Relationships>
</file>

<file path=ppt/slides/_rels/slide137.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61.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57.svg"/><Relationship Id="rId11" Type="http://schemas.openxmlformats.org/officeDocument/2006/relationships/image" Target="../media/image360.png"/><Relationship Id="rId5" Type="http://schemas.openxmlformats.org/officeDocument/2006/relationships/image" Target="../media/image35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59.svg"/></Relationships>
</file>

<file path=ppt/slides/_rels/slide138.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61.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7.svg"/><Relationship Id="rId11" Type="http://schemas.openxmlformats.org/officeDocument/2006/relationships/image" Target="../media/image360.png"/><Relationship Id="rId5" Type="http://schemas.openxmlformats.org/officeDocument/2006/relationships/image" Target="../media/image35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59.svg"/></Relationships>
</file>

<file path=ppt/slides/_rels/slide139.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13.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61.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57.svg"/><Relationship Id="rId11" Type="http://schemas.openxmlformats.org/officeDocument/2006/relationships/image" Target="../media/image360.png"/><Relationship Id="rId5" Type="http://schemas.openxmlformats.org/officeDocument/2006/relationships/image" Target="../media/image35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59.svg"/></Relationships>
</file>

<file path=ppt/slides/_rels/slide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tags" Target="../tags/tag16.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361.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57.svg"/><Relationship Id="rId11" Type="http://schemas.openxmlformats.org/officeDocument/2006/relationships/image" Target="../media/image360.png"/><Relationship Id="rId5" Type="http://schemas.openxmlformats.org/officeDocument/2006/relationships/image" Target="../media/image35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7.xml"/><Relationship Id="rId9" Type="http://schemas.openxmlformats.org/officeDocument/2006/relationships/image" Target="../media/image359.svg"/></Relationships>
</file>

<file path=ppt/slides/_rels/slide1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31.xml"/><Relationship Id="rId4" Type="http://schemas.openxmlformats.org/officeDocument/2006/relationships/image" Target="../media/image1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9.xml"/><Relationship Id="rId4" Type="http://schemas.openxmlformats.org/officeDocument/2006/relationships/hyperlink" Target="http://www.pasivnidomy.c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pasivnidomy.cz/" TargetMode="External"/><Relationship Id="rId2" Type="http://schemas.openxmlformats.org/officeDocument/2006/relationships/image" Target="../media/image13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0.xml.rels><?xml version="1.0" encoding="UTF-8" standalone="yes"?>
<Relationships xmlns="http://schemas.openxmlformats.org/package/2006/relationships"><Relationship Id="rId3" Type="http://schemas.openxmlformats.org/officeDocument/2006/relationships/hyperlink" Target="http://www.pasivnidomy.cz/" TargetMode="External"/><Relationship Id="rId2" Type="http://schemas.openxmlformats.org/officeDocument/2006/relationships/image" Target="../media/image134.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31.xml"/><Relationship Id="rId4" Type="http://schemas.openxmlformats.org/officeDocument/2006/relationships/hyperlink" Target="http://www.pasivnidomy.c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9.xml"/><Relationship Id="rId5" Type="http://schemas.openxmlformats.org/officeDocument/2006/relationships/hyperlink" Target="http://www.pasivnidomy.cz/" TargetMode="External"/><Relationship Id="rId4" Type="http://schemas.openxmlformats.org/officeDocument/2006/relationships/image" Target="../media/image139.jpg"/></Relationships>
</file>

<file path=ppt/slides/_rels/slide23.xml.rels><?xml version="1.0" encoding="UTF-8" standalone="yes"?>
<Relationships xmlns="http://schemas.openxmlformats.org/package/2006/relationships"><Relationship Id="rId3" Type="http://schemas.openxmlformats.org/officeDocument/2006/relationships/hyperlink" Target="http://www.pasivnidomy.cz/" TargetMode="External"/><Relationship Id="rId2" Type="http://schemas.openxmlformats.org/officeDocument/2006/relationships/image" Target="../media/image14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29.xml"/><Relationship Id="rId4" Type="http://schemas.openxmlformats.org/officeDocument/2006/relationships/hyperlink" Target="http://www.projekty-sladkova.cz/"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31.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jpg"/></Relationships>
</file>

<file path=ppt/slides/_rels/slide2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31.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2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31.xml"/><Relationship Id="rId6" Type="http://schemas.openxmlformats.org/officeDocument/2006/relationships/image" Target="../media/image161.png"/><Relationship Id="rId5" Type="http://schemas.openxmlformats.org/officeDocument/2006/relationships/image" Target="../media/image160.jpg"/><Relationship Id="rId4" Type="http://schemas.openxmlformats.org/officeDocument/2006/relationships/image" Target="../media/image159.jpg"/></Relationships>
</file>

<file path=ppt/slides/_rels/slide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9.xml"/><Relationship Id="rId6" Type="http://schemas.openxmlformats.org/officeDocument/2006/relationships/hyperlink" Target="mailto:Vitezslav.maly@pasivnidomy.cz" TargetMode="External"/><Relationship Id="rId5" Type="http://schemas.openxmlformats.org/officeDocument/2006/relationships/image" Target="../media/image97.png"/><Relationship Id="rId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65.png"/></Relationships>
</file>

<file path=ppt/slides/_rels/slide3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69.jpg"/></Relationships>
</file>

<file path=ppt/slides/_rels/slide39.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72.emf"/><Relationship Id="rId4" Type="http://schemas.openxmlformats.org/officeDocument/2006/relationships/image" Target="../media/image171.emf"/></Relationships>
</file>

<file path=ppt/slides/_rels/slide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75.jpeg"/><Relationship Id="rId4" Type="http://schemas.openxmlformats.org/officeDocument/2006/relationships/image" Target="../media/image174.png"/></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svg"/><Relationship Id="rId2" Type="http://schemas.openxmlformats.org/officeDocument/2006/relationships/image" Target="../media/image177.png"/><Relationship Id="rId1" Type="http://schemas.openxmlformats.org/officeDocument/2006/relationships/slideLayout" Target="../slideLayouts/slideLayout20.xml"/><Relationship Id="rId6" Type="http://schemas.openxmlformats.org/officeDocument/2006/relationships/image" Target="../media/image181.png"/><Relationship Id="rId5" Type="http://schemas.openxmlformats.org/officeDocument/2006/relationships/image" Target="../media/image180.svg"/><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svg"/><Relationship Id="rId7" Type="http://schemas.openxmlformats.org/officeDocument/2006/relationships/image" Target="../media/image190.svg"/><Relationship Id="rId2" Type="http://schemas.openxmlformats.org/officeDocument/2006/relationships/image" Target="../media/image185.png"/><Relationship Id="rId1" Type="http://schemas.openxmlformats.org/officeDocument/2006/relationships/slideLayout" Target="../slideLayouts/slideLayout21.xml"/><Relationship Id="rId6" Type="http://schemas.openxmlformats.org/officeDocument/2006/relationships/image" Target="../media/image189.png"/><Relationship Id="rId5" Type="http://schemas.openxmlformats.org/officeDocument/2006/relationships/image" Target="../media/image188.svg"/><Relationship Id="rId4" Type="http://schemas.openxmlformats.org/officeDocument/2006/relationships/image" Target="../media/image187.png"/><Relationship Id="rId9" Type="http://schemas.openxmlformats.org/officeDocument/2006/relationships/image" Target="../media/image192.svg"/></Relationships>
</file>

<file path=ppt/slides/_rels/slide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jpeg"/><Relationship Id="rId7" Type="http://schemas.openxmlformats.org/officeDocument/2006/relationships/image" Target="../media/image92.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7.jpeg"/></Relationships>
</file>

<file path=ppt/slides/_rels/slide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png"/><Relationship Id="rId1" Type="http://schemas.openxmlformats.org/officeDocument/2006/relationships/slideLayout" Target="../slideLayouts/slideLayout99.xml"/><Relationship Id="rId5" Type="http://schemas.microsoft.com/office/2007/relationships/hdphoto" Target="../media/hdphoto1.wdp"/><Relationship Id="rId4" Type="http://schemas.openxmlformats.org/officeDocument/2006/relationships/image" Target="../media/image200.png"/></Relationships>
</file>

<file path=ppt/slides/_rels/slide6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jpeg"/><Relationship Id="rId1" Type="http://schemas.openxmlformats.org/officeDocument/2006/relationships/slideLayout" Target="../slideLayouts/slideLayout106.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4.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07.xml"/><Relationship Id="rId1" Type="http://schemas.openxmlformats.org/officeDocument/2006/relationships/themeOverride" Target="../theme/themeOverride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slideLayout" Target="../slideLayouts/slideLayout107.xml"/><Relationship Id="rId16" Type="http://schemas.openxmlformats.org/officeDocument/2006/relationships/diagramColors" Target="../diagrams/colors4.xml"/><Relationship Id="rId1" Type="http://schemas.openxmlformats.org/officeDocument/2006/relationships/themeOverride" Target="../theme/themeOverride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1.jpeg"/><Relationship Id="rId1" Type="http://schemas.openxmlformats.org/officeDocument/2006/relationships/slideLayout" Target="../slideLayouts/slideLayout107.xml"/><Relationship Id="rId4" Type="http://schemas.openxmlformats.org/officeDocument/2006/relationships/image" Target="../media/image209.png"/></Relationships>
</file>

<file path=ppt/slides/_rels/slide6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diagramLayout" Target="../diagrams/layout5.xml"/><Relationship Id="rId7" Type="http://schemas.openxmlformats.org/officeDocument/2006/relationships/image" Target="../media/image207.jpeg"/><Relationship Id="rId2" Type="http://schemas.openxmlformats.org/officeDocument/2006/relationships/diagramData" Target="../diagrams/data5.xml"/><Relationship Id="rId1" Type="http://schemas.openxmlformats.org/officeDocument/2006/relationships/slideLayout" Target="../slideLayouts/slideLayout10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image" Target="../media/image208.png"/><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0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69.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107.xml"/><Relationship Id="rId6" Type="http://schemas.openxmlformats.org/officeDocument/2006/relationships/image" Target="../media/image214.png"/><Relationship Id="rId5" Type="http://schemas.openxmlformats.org/officeDocument/2006/relationships/image" Target="../media/image213.png"/><Relationship Id="rId10" Type="http://schemas.openxmlformats.org/officeDocument/2006/relationships/image" Target="../media/image208.png"/><Relationship Id="rId4" Type="http://schemas.openxmlformats.org/officeDocument/2006/relationships/image" Target="../media/image212.png"/><Relationship Id="rId9" Type="http://schemas.openxmlformats.org/officeDocument/2006/relationships/image" Target="../media/image217.png"/></Relationships>
</file>

<file path=ppt/slides/_rels/slide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222.png"/></Relationships>
</file>

<file path=ppt/slides/_rels/slide7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24.jpeg"/></Relationships>
</file>

<file path=ppt/slides/_rels/slide7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25.jpeg"/></Relationships>
</file>

<file path=ppt/slides/_rels/slide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cid:ii_kx0ghhnh3" TargetMode="External"/><Relationship Id="rId4" Type="http://schemas.openxmlformats.org/officeDocument/2006/relationships/image" Target="../media/image226.png"/></Relationships>
</file>

<file path=ppt/slides/_rels/slide7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7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231.png"/><Relationship Id="rId4" Type="http://schemas.openxmlformats.org/officeDocument/2006/relationships/image" Target="../media/image230.png"/></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jp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37.jpg"/><Relationship Id="rId5" Type="http://schemas.openxmlformats.org/officeDocument/2006/relationships/image" Target="../media/image236.jpg"/><Relationship Id="rId4" Type="http://schemas.openxmlformats.org/officeDocument/2006/relationships/image" Target="../media/image235.jpg"/></Relationships>
</file>

<file path=ppt/slides/_rels/slide85.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image" Target="../media/image240.jpg"/><Relationship Id="rId1" Type="http://schemas.openxmlformats.org/officeDocument/2006/relationships/slideLayout" Target="../slideLayouts/slideLayout15.xml"/><Relationship Id="rId4" Type="http://schemas.openxmlformats.org/officeDocument/2006/relationships/image" Target="../media/image242.jpg"/></Relationships>
</file>

<file path=ppt/slides/_rels/slide88.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45.jpg"/><Relationship Id="rId5" Type="http://schemas.openxmlformats.org/officeDocument/2006/relationships/image" Target="../media/image244.jpg"/><Relationship Id="rId4" Type="http://schemas.openxmlformats.org/officeDocument/2006/relationships/image" Target="../media/image5.jpg"/></Relationships>
</file>

<file path=ppt/slides/_rels/slide89.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image" Target="../media/image246.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9.xml"/><Relationship Id="rId6" Type="http://schemas.openxmlformats.org/officeDocument/2006/relationships/hyperlink" Target="mailto:Vitezslav.maly@pasivnidomy.cz" TargetMode="External"/><Relationship Id="rId5" Type="http://schemas.openxmlformats.org/officeDocument/2006/relationships/image" Target="../media/image97.png"/><Relationship Id="rId4" Type="http://schemas.openxmlformats.org/officeDocument/2006/relationships/image" Target="../media/image96.jpg"/></Relationships>
</file>

<file path=ppt/slides/_rels/slide90.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image" Target="../media/image251.jp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95.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256.jp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image" Target="../media/image257.jp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260.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310686" y="5715961"/>
            <a:ext cx="18904809" cy="2067348"/>
            <a:chOff x="0" y="0"/>
            <a:chExt cx="5511587" cy="602723"/>
          </a:xfrm>
        </p:grpSpPr>
        <p:sp>
          <p:nvSpPr>
            <p:cNvPr id="4" name="Freeform 4"/>
            <p:cNvSpPr/>
            <p:nvPr/>
          </p:nvSpPr>
          <p:spPr>
            <a:xfrm>
              <a:off x="0" y="0"/>
              <a:ext cx="5511587" cy="602723"/>
            </a:xfrm>
            <a:custGeom>
              <a:avLst/>
              <a:gdLst/>
              <a:ahLst/>
              <a:cxnLst/>
              <a:rect l="l" t="t" r="r" b="b"/>
              <a:pathLst>
                <a:path w="5511587" h="602723">
                  <a:moveTo>
                    <a:pt x="0" y="0"/>
                  </a:moveTo>
                  <a:lnTo>
                    <a:pt x="5511587" y="0"/>
                  </a:lnTo>
                  <a:lnTo>
                    <a:pt x="5511587" y="602723"/>
                  </a:lnTo>
                  <a:lnTo>
                    <a:pt x="0" y="602723"/>
                  </a:lnTo>
                  <a:close/>
                </a:path>
              </a:pathLst>
            </a:custGeom>
            <a:solidFill>
              <a:srgbClr val="E66A18"/>
            </a:solidFill>
            <a:ln w="38100" cap="sq">
              <a:solidFill>
                <a:srgbClr val="FFFFFF"/>
              </a:solidFill>
              <a:prstDash val="solid"/>
              <a:miter/>
            </a:ln>
          </p:spPr>
          <p:txBody>
            <a:bodyPr/>
            <a:lstStyle/>
            <a:p>
              <a:endParaRPr lang="en-BE"/>
            </a:p>
          </p:txBody>
        </p:sp>
        <p:sp>
          <p:nvSpPr>
            <p:cNvPr id="5" name="TextBox 5"/>
            <p:cNvSpPr txBox="1"/>
            <p:nvPr/>
          </p:nvSpPr>
          <p:spPr>
            <a:xfrm>
              <a:off x="0" y="-38100"/>
              <a:ext cx="5511587" cy="640823"/>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466531" y="7595724"/>
            <a:ext cx="18754531" cy="2952640"/>
            <a:chOff x="0" y="0"/>
            <a:chExt cx="2778449" cy="437428"/>
          </a:xfrm>
        </p:grpSpPr>
        <p:sp>
          <p:nvSpPr>
            <p:cNvPr id="7" name="Freeform 7"/>
            <p:cNvSpPr/>
            <p:nvPr/>
          </p:nvSpPr>
          <p:spPr>
            <a:xfrm>
              <a:off x="0" y="0"/>
              <a:ext cx="2778449" cy="437428"/>
            </a:xfrm>
            <a:custGeom>
              <a:avLst/>
              <a:gdLst/>
              <a:ahLst/>
              <a:cxnLst/>
              <a:rect l="l" t="t" r="r" b="b"/>
              <a:pathLst>
                <a:path w="2778449" h="437428">
                  <a:moveTo>
                    <a:pt x="0" y="0"/>
                  </a:moveTo>
                  <a:lnTo>
                    <a:pt x="2778449" y="0"/>
                  </a:lnTo>
                  <a:lnTo>
                    <a:pt x="2778449" y="437428"/>
                  </a:lnTo>
                  <a:lnTo>
                    <a:pt x="0" y="437428"/>
                  </a:lnTo>
                  <a:close/>
                </a:path>
              </a:pathLst>
            </a:custGeom>
            <a:solidFill>
              <a:srgbClr val="FFFFFF"/>
            </a:solidFill>
          </p:spPr>
          <p:txBody>
            <a:bodyPr/>
            <a:lstStyle/>
            <a:p>
              <a:endParaRPr lang="en-BE"/>
            </a:p>
          </p:txBody>
        </p:sp>
        <p:sp>
          <p:nvSpPr>
            <p:cNvPr id="8" name="TextBox 8"/>
            <p:cNvSpPr txBox="1"/>
            <p:nvPr/>
          </p:nvSpPr>
          <p:spPr>
            <a:xfrm>
              <a:off x="0" y="-38100"/>
              <a:ext cx="2778449" cy="475528"/>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a:off x="16326432" y="3712199"/>
            <a:ext cx="5413330" cy="3893051"/>
          </a:xfrm>
          <a:custGeom>
            <a:avLst/>
            <a:gdLst/>
            <a:ahLst/>
            <a:cxnLst/>
            <a:rect l="l" t="t" r="r" b="b"/>
            <a:pathLst>
              <a:path w="5413330" h="3893051">
                <a:moveTo>
                  <a:pt x="0" y="0"/>
                </a:moveTo>
                <a:lnTo>
                  <a:pt x="5413330" y="0"/>
                </a:lnTo>
                <a:lnTo>
                  <a:pt x="5413330" y="3893050"/>
                </a:lnTo>
                <a:lnTo>
                  <a:pt x="0" y="3893050"/>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10" name="Freeform 10"/>
          <p:cNvSpPr/>
          <p:nvPr/>
        </p:nvSpPr>
        <p:spPr>
          <a:xfrm>
            <a:off x="650448" y="8100657"/>
            <a:ext cx="2322942" cy="696883"/>
          </a:xfrm>
          <a:custGeom>
            <a:avLst/>
            <a:gdLst/>
            <a:ahLst/>
            <a:cxnLst/>
            <a:rect l="l" t="t" r="r" b="b"/>
            <a:pathLst>
              <a:path w="2322942" h="696883">
                <a:moveTo>
                  <a:pt x="0" y="0"/>
                </a:moveTo>
                <a:lnTo>
                  <a:pt x="2322943" y="0"/>
                </a:lnTo>
                <a:lnTo>
                  <a:pt x="2322943" y="696883"/>
                </a:lnTo>
                <a:lnTo>
                  <a:pt x="0" y="696883"/>
                </a:lnTo>
                <a:lnTo>
                  <a:pt x="0" y="0"/>
                </a:lnTo>
                <a:close/>
              </a:path>
            </a:pathLst>
          </a:custGeom>
          <a:blipFill>
            <a:blip r:embed="rId5"/>
            <a:stretch>
              <a:fillRect/>
            </a:stretch>
          </a:blipFill>
        </p:spPr>
        <p:txBody>
          <a:bodyPr/>
          <a:lstStyle/>
          <a:p>
            <a:endParaRPr lang="en-BE"/>
          </a:p>
        </p:txBody>
      </p:sp>
      <p:sp>
        <p:nvSpPr>
          <p:cNvPr id="11" name="Freeform 11"/>
          <p:cNvSpPr/>
          <p:nvPr/>
        </p:nvSpPr>
        <p:spPr>
          <a:xfrm>
            <a:off x="3738861" y="8022709"/>
            <a:ext cx="1511865" cy="774831"/>
          </a:xfrm>
          <a:custGeom>
            <a:avLst/>
            <a:gdLst/>
            <a:ahLst/>
            <a:cxnLst/>
            <a:rect l="l" t="t" r="r" b="b"/>
            <a:pathLst>
              <a:path w="1511865" h="774831">
                <a:moveTo>
                  <a:pt x="0" y="0"/>
                </a:moveTo>
                <a:lnTo>
                  <a:pt x="1511865" y="0"/>
                </a:lnTo>
                <a:lnTo>
                  <a:pt x="1511865" y="774831"/>
                </a:lnTo>
                <a:lnTo>
                  <a:pt x="0" y="774831"/>
                </a:lnTo>
                <a:lnTo>
                  <a:pt x="0" y="0"/>
                </a:lnTo>
                <a:close/>
              </a:path>
            </a:pathLst>
          </a:custGeom>
          <a:blipFill>
            <a:blip r:embed="rId6"/>
            <a:stretch>
              <a:fillRect/>
            </a:stretch>
          </a:blipFill>
        </p:spPr>
        <p:txBody>
          <a:bodyPr/>
          <a:lstStyle/>
          <a:p>
            <a:endParaRPr lang="en-BE"/>
          </a:p>
        </p:txBody>
      </p:sp>
      <p:sp>
        <p:nvSpPr>
          <p:cNvPr id="12" name="Freeform 12"/>
          <p:cNvSpPr/>
          <p:nvPr/>
        </p:nvSpPr>
        <p:spPr>
          <a:xfrm>
            <a:off x="8539835" y="8100657"/>
            <a:ext cx="2039334" cy="696883"/>
          </a:xfrm>
          <a:custGeom>
            <a:avLst/>
            <a:gdLst/>
            <a:ahLst/>
            <a:cxnLst/>
            <a:rect l="l" t="t" r="r" b="b"/>
            <a:pathLst>
              <a:path w="2039334" h="696883">
                <a:moveTo>
                  <a:pt x="0" y="0"/>
                </a:moveTo>
                <a:lnTo>
                  <a:pt x="2039334" y="0"/>
                </a:lnTo>
                <a:lnTo>
                  <a:pt x="2039334" y="696883"/>
                </a:lnTo>
                <a:lnTo>
                  <a:pt x="0" y="696883"/>
                </a:lnTo>
                <a:lnTo>
                  <a:pt x="0" y="0"/>
                </a:lnTo>
                <a:close/>
              </a:path>
            </a:pathLst>
          </a:custGeom>
          <a:blipFill>
            <a:blip r:embed="rId7"/>
            <a:stretch>
              <a:fillRect l="-3022" r="-3885"/>
            </a:stretch>
          </a:blipFill>
        </p:spPr>
        <p:txBody>
          <a:bodyPr/>
          <a:lstStyle/>
          <a:p>
            <a:endParaRPr lang="en-BE"/>
          </a:p>
        </p:txBody>
      </p:sp>
      <p:sp>
        <p:nvSpPr>
          <p:cNvPr id="13" name="Freeform 13"/>
          <p:cNvSpPr/>
          <p:nvPr/>
        </p:nvSpPr>
        <p:spPr>
          <a:xfrm>
            <a:off x="11344639" y="8013166"/>
            <a:ext cx="1149225" cy="774831"/>
          </a:xfrm>
          <a:custGeom>
            <a:avLst/>
            <a:gdLst/>
            <a:ahLst/>
            <a:cxnLst/>
            <a:rect l="l" t="t" r="r" b="b"/>
            <a:pathLst>
              <a:path w="1149225" h="774831">
                <a:moveTo>
                  <a:pt x="0" y="0"/>
                </a:moveTo>
                <a:lnTo>
                  <a:pt x="1149225" y="0"/>
                </a:lnTo>
                <a:lnTo>
                  <a:pt x="1149225" y="774831"/>
                </a:lnTo>
                <a:lnTo>
                  <a:pt x="0" y="774831"/>
                </a:lnTo>
                <a:lnTo>
                  <a:pt x="0" y="0"/>
                </a:lnTo>
                <a:close/>
              </a:path>
            </a:pathLst>
          </a:custGeom>
          <a:blipFill>
            <a:blip r:embed="rId8"/>
            <a:stretch>
              <a:fillRect l="-5963" t="-10483" r="-5963" b="-11274"/>
            </a:stretch>
          </a:blipFill>
        </p:spPr>
        <p:txBody>
          <a:bodyPr/>
          <a:lstStyle/>
          <a:p>
            <a:endParaRPr lang="en-BE"/>
          </a:p>
        </p:txBody>
      </p:sp>
      <p:sp>
        <p:nvSpPr>
          <p:cNvPr id="14" name="Freeform 14"/>
          <p:cNvSpPr/>
          <p:nvPr/>
        </p:nvSpPr>
        <p:spPr>
          <a:xfrm>
            <a:off x="6016196" y="8100657"/>
            <a:ext cx="1758170" cy="696883"/>
          </a:xfrm>
          <a:custGeom>
            <a:avLst/>
            <a:gdLst/>
            <a:ahLst/>
            <a:cxnLst/>
            <a:rect l="l" t="t" r="r" b="b"/>
            <a:pathLst>
              <a:path w="1758170" h="696883">
                <a:moveTo>
                  <a:pt x="0" y="0"/>
                </a:moveTo>
                <a:lnTo>
                  <a:pt x="1758170" y="0"/>
                </a:lnTo>
                <a:lnTo>
                  <a:pt x="1758170" y="696883"/>
                </a:lnTo>
                <a:lnTo>
                  <a:pt x="0" y="696883"/>
                </a:lnTo>
                <a:lnTo>
                  <a:pt x="0" y="0"/>
                </a:lnTo>
                <a:close/>
              </a:path>
            </a:pathLst>
          </a:custGeom>
          <a:blipFill>
            <a:blip r:embed="rId9"/>
            <a:stretch>
              <a:fillRect/>
            </a:stretch>
          </a:blipFill>
        </p:spPr>
        <p:txBody>
          <a:bodyPr/>
          <a:lstStyle/>
          <a:p>
            <a:endParaRPr lang="en-BE"/>
          </a:p>
        </p:txBody>
      </p:sp>
      <p:sp>
        <p:nvSpPr>
          <p:cNvPr id="15" name="AutoShape 15"/>
          <p:cNvSpPr/>
          <p:nvPr/>
        </p:nvSpPr>
        <p:spPr>
          <a:xfrm>
            <a:off x="13278384" y="8022709"/>
            <a:ext cx="0" cy="793918"/>
          </a:xfrm>
          <a:prstGeom prst="line">
            <a:avLst/>
          </a:prstGeom>
          <a:ln w="38100" cap="flat">
            <a:solidFill>
              <a:srgbClr val="E66A18"/>
            </a:solidFill>
            <a:prstDash val="solid"/>
            <a:headEnd type="none" w="sm" len="sm"/>
            <a:tailEnd type="none" w="sm" len="sm"/>
          </a:ln>
        </p:spPr>
        <p:txBody>
          <a:bodyPr/>
          <a:lstStyle/>
          <a:p>
            <a:endParaRPr lang="en-BE"/>
          </a:p>
        </p:txBody>
      </p:sp>
      <p:sp>
        <p:nvSpPr>
          <p:cNvPr id="16" name="Freeform 16"/>
          <p:cNvSpPr/>
          <p:nvPr/>
        </p:nvSpPr>
        <p:spPr>
          <a:xfrm>
            <a:off x="14062903" y="8022709"/>
            <a:ext cx="3826213" cy="802009"/>
          </a:xfrm>
          <a:custGeom>
            <a:avLst/>
            <a:gdLst/>
            <a:ahLst/>
            <a:cxnLst/>
            <a:rect l="l" t="t" r="r" b="b"/>
            <a:pathLst>
              <a:path w="3826213" h="802009">
                <a:moveTo>
                  <a:pt x="0" y="0"/>
                </a:moveTo>
                <a:lnTo>
                  <a:pt x="3826213" y="0"/>
                </a:lnTo>
                <a:lnTo>
                  <a:pt x="3826213" y="802009"/>
                </a:lnTo>
                <a:lnTo>
                  <a:pt x="0" y="802009"/>
                </a:lnTo>
                <a:lnTo>
                  <a:pt x="0" y="0"/>
                </a:lnTo>
                <a:close/>
              </a:path>
            </a:pathLst>
          </a:custGeom>
          <a:blipFill>
            <a:blip r:embed="rId10"/>
            <a:stretch>
              <a:fillRect t="-5948" b="-5948"/>
            </a:stretch>
          </a:blipFill>
        </p:spPr>
        <p:txBody>
          <a:bodyPr/>
          <a:lstStyle/>
          <a:p>
            <a:endParaRPr lang="en-BE"/>
          </a:p>
        </p:txBody>
      </p:sp>
      <p:sp>
        <p:nvSpPr>
          <p:cNvPr id="17" name="TextBox 17"/>
          <p:cNvSpPr txBox="1"/>
          <p:nvPr/>
        </p:nvSpPr>
        <p:spPr>
          <a:xfrm>
            <a:off x="12336824" y="6096433"/>
            <a:ext cx="3818158" cy="1085982"/>
          </a:xfrm>
          <a:prstGeom prst="rect">
            <a:avLst/>
          </a:prstGeom>
        </p:spPr>
        <p:txBody>
          <a:bodyPr lIns="0" tIns="0" rIns="0" bIns="0" rtlCol="0" anchor="t">
            <a:spAutoFit/>
          </a:bodyPr>
          <a:lstStyle/>
          <a:p>
            <a:pPr algn="just">
              <a:lnSpc>
                <a:spcPts val="4202"/>
              </a:lnSpc>
            </a:pPr>
            <a:r>
              <a:rPr lang="en-US" sz="3501" b="1">
                <a:solidFill>
                  <a:srgbClr val="FFFFFF"/>
                </a:solidFill>
                <a:latin typeface="Roboto Condensed Bold"/>
                <a:ea typeface="Roboto Condensed Bold"/>
                <a:cs typeface="Roboto Condensed Bold"/>
                <a:sym typeface="Roboto Condensed Bold"/>
              </a:rPr>
              <a:t>PRAHA</a:t>
            </a:r>
          </a:p>
          <a:p>
            <a:pPr marL="0" lvl="0" indent="0" algn="just">
              <a:lnSpc>
                <a:spcPts val="4202"/>
              </a:lnSpc>
            </a:pPr>
            <a:r>
              <a:rPr lang="en-US" sz="3501" b="1">
                <a:solidFill>
                  <a:srgbClr val="FFFFFF"/>
                </a:solidFill>
                <a:latin typeface="Roboto Condensed Bold"/>
                <a:ea typeface="Roboto Condensed Bold"/>
                <a:cs typeface="Roboto Condensed Bold"/>
                <a:sym typeface="Roboto Condensed Bold"/>
              </a:rPr>
              <a:t>20. BŘEZNA 2025</a:t>
            </a:r>
          </a:p>
        </p:txBody>
      </p:sp>
      <p:sp>
        <p:nvSpPr>
          <p:cNvPr id="18" name="TextBox 18"/>
          <p:cNvSpPr txBox="1"/>
          <p:nvPr/>
        </p:nvSpPr>
        <p:spPr>
          <a:xfrm>
            <a:off x="446061" y="5930970"/>
            <a:ext cx="13186681" cy="1390584"/>
          </a:xfrm>
          <a:prstGeom prst="rect">
            <a:avLst/>
          </a:prstGeom>
        </p:spPr>
        <p:txBody>
          <a:bodyPr lIns="0" tIns="0" rIns="0" bIns="0" rtlCol="0" anchor="t">
            <a:spAutoFit/>
          </a:bodyPr>
          <a:lstStyle/>
          <a:p>
            <a:pPr marL="0" lvl="0" indent="0" algn="just">
              <a:lnSpc>
                <a:spcPts val="10800"/>
              </a:lnSpc>
            </a:pPr>
            <a:r>
              <a:rPr lang="en-US" sz="9000" b="1">
                <a:solidFill>
                  <a:srgbClr val="FFFFFF"/>
                </a:solidFill>
                <a:latin typeface="Roboto Condensed Bold"/>
                <a:ea typeface="Roboto Condensed Bold"/>
                <a:cs typeface="Roboto Condensed Bold"/>
                <a:sym typeface="Roboto Condensed Bold"/>
              </a:rPr>
              <a:t>UIPI RENOVATION TOUR</a:t>
            </a:r>
          </a:p>
        </p:txBody>
      </p:sp>
      <p:grpSp>
        <p:nvGrpSpPr>
          <p:cNvPr id="19" name="Group 19"/>
          <p:cNvGrpSpPr/>
          <p:nvPr/>
        </p:nvGrpSpPr>
        <p:grpSpPr>
          <a:xfrm>
            <a:off x="-521105" y="-17785003"/>
            <a:ext cx="19772062" cy="21026243"/>
            <a:chOff x="0" y="0"/>
            <a:chExt cx="26362750" cy="28034991"/>
          </a:xfrm>
        </p:grpSpPr>
        <p:sp>
          <p:nvSpPr>
            <p:cNvPr id="20" name="Freeform 20"/>
            <p:cNvSpPr/>
            <p:nvPr/>
          </p:nvSpPr>
          <p:spPr>
            <a:xfrm rot="5400000">
              <a:off x="0" y="1962721"/>
              <a:ext cx="26072269" cy="26072269"/>
            </a:xfrm>
            <a:custGeom>
              <a:avLst/>
              <a:gdLst/>
              <a:ahLst/>
              <a:cxnLst/>
              <a:rect l="l" t="t" r="r" b="b"/>
              <a:pathLst>
                <a:path w="26072269" h="26072269">
                  <a:moveTo>
                    <a:pt x="0" y="0"/>
                  </a:moveTo>
                  <a:lnTo>
                    <a:pt x="26072269" y="0"/>
                  </a:lnTo>
                  <a:lnTo>
                    <a:pt x="26072269"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1" name="Freeform 21"/>
            <p:cNvSpPr/>
            <p:nvPr/>
          </p:nvSpPr>
          <p:spPr>
            <a:xfrm rot="5400000">
              <a:off x="0" y="1594104"/>
              <a:ext cx="26072269" cy="26072269"/>
            </a:xfrm>
            <a:custGeom>
              <a:avLst/>
              <a:gdLst/>
              <a:ahLst/>
              <a:cxnLst/>
              <a:rect l="l" t="t" r="r" b="b"/>
              <a:pathLst>
                <a:path w="26072269" h="26072269">
                  <a:moveTo>
                    <a:pt x="0" y="0"/>
                  </a:moveTo>
                  <a:lnTo>
                    <a:pt x="26072269" y="0"/>
                  </a:lnTo>
                  <a:lnTo>
                    <a:pt x="26072269"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2" name="Freeform 22"/>
            <p:cNvSpPr/>
            <p:nvPr/>
          </p:nvSpPr>
          <p:spPr>
            <a:xfrm rot="5400000">
              <a:off x="280559" y="820468"/>
              <a:ext cx="26072269" cy="26072269"/>
            </a:xfrm>
            <a:custGeom>
              <a:avLst/>
              <a:gdLst/>
              <a:ahLst/>
              <a:cxnLst/>
              <a:rect l="l" t="t" r="r" b="b"/>
              <a:pathLst>
                <a:path w="26072269" h="26072269">
                  <a:moveTo>
                    <a:pt x="0" y="0"/>
                  </a:moveTo>
                  <a:lnTo>
                    <a:pt x="26072270" y="0"/>
                  </a:lnTo>
                  <a:lnTo>
                    <a:pt x="26072270"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3" name="Freeform 23"/>
            <p:cNvSpPr/>
            <p:nvPr/>
          </p:nvSpPr>
          <p:spPr>
            <a:xfrm rot="5400000">
              <a:off x="290480" y="0"/>
              <a:ext cx="26072269" cy="26072269"/>
            </a:xfrm>
            <a:custGeom>
              <a:avLst/>
              <a:gdLst/>
              <a:ahLst/>
              <a:cxnLst/>
              <a:rect l="l" t="t" r="r" b="b"/>
              <a:pathLst>
                <a:path w="26072269" h="26072269">
                  <a:moveTo>
                    <a:pt x="0" y="0"/>
                  </a:moveTo>
                  <a:lnTo>
                    <a:pt x="26072270" y="0"/>
                  </a:lnTo>
                  <a:lnTo>
                    <a:pt x="26072270"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grpSp>
      <p:sp>
        <p:nvSpPr>
          <p:cNvPr id="24" name="TextBox 24"/>
          <p:cNvSpPr txBox="1"/>
          <p:nvPr/>
        </p:nvSpPr>
        <p:spPr>
          <a:xfrm>
            <a:off x="650448" y="490537"/>
            <a:ext cx="16912032" cy="1152525"/>
          </a:xfrm>
          <a:prstGeom prst="rect">
            <a:avLst/>
          </a:prstGeom>
        </p:spPr>
        <p:txBody>
          <a:bodyPr lIns="0" tIns="0" rIns="0" bIns="0" rtlCol="0" anchor="t">
            <a:spAutoFit/>
          </a:bodyPr>
          <a:lstStyle/>
          <a:p>
            <a:pPr marL="0" lvl="0" indent="0" algn="r">
              <a:lnSpc>
                <a:spcPts val="9000"/>
              </a:lnSpc>
            </a:pPr>
            <a:r>
              <a:rPr lang="en-US" sz="7500" b="1">
                <a:solidFill>
                  <a:srgbClr val="E66A18"/>
                </a:solidFill>
                <a:latin typeface="Roboto Condensed Ultra-Bold"/>
                <a:ea typeface="Roboto Condensed Ultra-Bold"/>
                <a:cs typeface="Roboto Condensed Ultra-Bold"/>
                <a:sym typeface="Roboto Condensed Ultra-Bold"/>
              </a:rPr>
              <a:t>CZECH</a:t>
            </a:r>
            <a:r>
              <a:rPr lang="en-US" sz="7500" b="1">
                <a:solidFill>
                  <a:srgbClr val="000000"/>
                </a:solidFill>
                <a:latin typeface="Roboto Condensed Ultra-Bold"/>
                <a:ea typeface="Roboto Condensed Ultra-Bold"/>
                <a:cs typeface="Roboto Condensed Ultra-Bold"/>
                <a:sym typeface="Roboto Condensed Ultra-Bold"/>
              </a:rPr>
              <a:t> PROPERTY OWNERS </a:t>
            </a:r>
            <a:r>
              <a:rPr lang="en-US" sz="7500" b="1">
                <a:solidFill>
                  <a:srgbClr val="E66A18"/>
                </a:solidFill>
                <a:latin typeface="Roboto Condensed Ultra-Bold"/>
                <a:ea typeface="Roboto Condensed Ultra-Bold"/>
                <a:cs typeface="Roboto Condensed Ultra-Bold"/>
                <a:sym typeface="Roboto Condensed Ultra-Bold"/>
              </a:rPr>
              <a:t>ON BOARD!</a:t>
            </a:r>
          </a:p>
        </p:txBody>
      </p:sp>
      <p:sp>
        <p:nvSpPr>
          <p:cNvPr id="25" name="Freeform 25"/>
          <p:cNvSpPr/>
          <p:nvPr/>
        </p:nvSpPr>
        <p:spPr>
          <a:xfrm>
            <a:off x="-3437228" y="-142752"/>
            <a:ext cx="5413330" cy="3893051"/>
          </a:xfrm>
          <a:custGeom>
            <a:avLst/>
            <a:gdLst/>
            <a:ahLst/>
            <a:cxnLst/>
            <a:rect l="l" t="t" r="r" b="b"/>
            <a:pathLst>
              <a:path w="5413330" h="3893051">
                <a:moveTo>
                  <a:pt x="0" y="0"/>
                </a:moveTo>
                <a:lnTo>
                  <a:pt x="5413330" y="0"/>
                </a:lnTo>
                <a:lnTo>
                  <a:pt x="5413330" y="3893051"/>
                </a:lnTo>
                <a:lnTo>
                  <a:pt x="0" y="3893051"/>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26" name="TextBox 26"/>
          <p:cNvSpPr txBox="1"/>
          <p:nvPr/>
        </p:nvSpPr>
        <p:spPr>
          <a:xfrm>
            <a:off x="650448" y="9091418"/>
            <a:ext cx="17536840" cy="630621"/>
          </a:xfrm>
          <a:prstGeom prst="rect">
            <a:avLst/>
          </a:prstGeom>
        </p:spPr>
        <p:txBody>
          <a:bodyPr lIns="0" tIns="0" rIns="0" bIns="0" rtlCol="0" anchor="t">
            <a:spAutoFit/>
          </a:bodyPr>
          <a:lstStyle/>
          <a:p>
            <a:pPr algn="l">
              <a:lnSpc>
                <a:spcPts val="2520"/>
              </a:lnSpc>
            </a:pPr>
            <a:r>
              <a:rPr lang="en-US" sz="1800">
                <a:solidFill>
                  <a:srgbClr val="333333"/>
                </a:solidFill>
                <a:latin typeface="Roboto"/>
                <a:ea typeface="Roboto"/>
                <a:cs typeface="Roboto"/>
                <a:sym typeface="Roboto"/>
              </a:rPr>
              <a:t>Spolufinancováno Evropskou unií. Názory a stanoviska uvedená v tomto dokumentu jsou výhradně názory autora(ů) a nemusí nutně odrážet názory Evropské unie nebo Evropské výkonné agentury pro klima, infrastrukturu a životní prostředí (CINEA). Evropská unie ani poskytovatel grantu za ně nenesou odpovědnost.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7339" y="1599183"/>
            <a:ext cx="13836650" cy="3811300"/>
          </a:xfrm>
          <a:prstGeom prst="rect">
            <a:avLst/>
          </a:prstGeom>
        </p:spPr>
        <p:txBody>
          <a:bodyPr vert="horz" wrap="square" lIns="0" tIns="25400" rIns="0" bIns="0" rtlCol="0">
            <a:spAutoFit/>
          </a:bodyPr>
          <a:lstStyle/>
          <a:p>
            <a:pPr marL="25400" marR="406400" defTabSz="1828800">
              <a:spcBef>
                <a:spcPts val="200"/>
              </a:spcBef>
            </a:pPr>
            <a:r>
              <a:rPr sz="2400" kern="0" spc="-50" dirty="0">
                <a:solidFill>
                  <a:sysClr val="windowText" lastClr="000000"/>
                </a:solidFill>
                <a:latin typeface="Tahoma"/>
                <a:cs typeface="Tahoma"/>
              </a:rPr>
              <a:t>Udržitelnost,</a:t>
            </a:r>
            <a:r>
              <a:rPr sz="2400" kern="0" spc="-110" dirty="0">
                <a:solidFill>
                  <a:sysClr val="windowText" lastClr="000000"/>
                </a:solidFill>
                <a:latin typeface="Tahoma"/>
                <a:cs typeface="Tahoma"/>
              </a:rPr>
              <a:t> </a:t>
            </a:r>
            <a:r>
              <a:rPr sz="2400" kern="0" spc="-20" dirty="0">
                <a:solidFill>
                  <a:sysClr val="windowText" lastClr="000000"/>
                </a:solidFill>
                <a:latin typeface="Tahoma"/>
                <a:cs typeface="Tahoma"/>
              </a:rPr>
              <a:t>nebo-</a:t>
            </a:r>
            <a:r>
              <a:rPr sz="2400" kern="0" spc="-110" dirty="0">
                <a:solidFill>
                  <a:sysClr val="windowText" lastClr="000000"/>
                </a:solidFill>
                <a:latin typeface="Tahoma"/>
                <a:cs typeface="Tahoma"/>
              </a:rPr>
              <a:t>li</a:t>
            </a:r>
            <a:r>
              <a:rPr sz="2400" kern="0" spc="-70" dirty="0">
                <a:solidFill>
                  <a:sysClr val="windowText" lastClr="000000"/>
                </a:solidFill>
                <a:latin typeface="Tahoma"/>
                <a:cs typeface="Tahoma"/>
              </a:rPr>
              <a:t> </a:t>
            </a:r>
            <a:r>
              <a:rPr sz="2400" kern="0" dirty="0">
                <a:solidFill>
                  <a:sysClr val="windowText" lastClr="000000"/>
                </a:solidFill>
                <a:latin typeface="Tahoma"/>
                <a:cs typeface="Tahoma"/>
              </a:rPr>
              <a:t>schopnost</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budovy</a:t>
            </a:r>
            <a:r>
              <a:rPr sz="2400" kern="0" spc="-90" dirty="0">
                <a:solidFill>
                  <a:sysClr val="windowText" lastClr="000000"/>
                </a:solidFill>
                <a:latin typeface="Tahoma"/>
                <a:cs typeface="Tahoma"/>
              </a:rPr>
              <a:t> </a:t>
            </a:r>
            <a:r>
              <a:rPr sz="2400" kern="0" spc="-20" dirty="0">
                <a:solidFill>
                  <a:sysClr val="windowText" lastClr="000000"/>
                </a:solidFill>
                <a:latin typeface="Tahoma"/>
                <a:cs typeface="Tahoma"/>
              </a:rPr>
              <a:t>odolat</a:t>
            </a:r>
            <a:r>
              <a:rPr sz="2400" kern="0" spc="-90" dirty="0">
                <a:solidFill>
                  <a:sysClr val="windowText" lastClr="000000"/>
                </a:solidFill>
                <a:latin typeface="Tahoma"/>
                <a:cs typeface="Tahoma"/>
              </a:rPr>
              <a:t> </a:t>
            </a:r>
            <a:r>
              <a:rPr sz="2400" kern="0" dirty="0">
                <a:solidFill>
                  <a:sysClr val="windowText" lastClr="000000"/>
                </a:solidFill>
                <a:latin typeface="Tahoma"/>
                <a:cs typeface="Tahoma"/>
              </a:rPr>
              <a:t>času</a:t>
            </a:r>
            <a:r>
              <a:rPr sz="2400" kern="0" spc="-20" dirty="0">
                <a:solidFill>
                  <a:sysClr val="windowText" lastClr="000000"/>
                </a:solidFill>
                <a:latin typeface="Tahoma"/>
                <a:cs typeface="Tahoma"/>
              </a:rPr>
              <a:t> </a:t>
            </a:r>
            <a:r>
              <a:rPr sz="2400" kern="0" dirty="0">
                <a:solidFill>
                  <a:sysClr val="windowText" lastClr="000000"/>
                </a:solidFill>
                <a:latin typeface="Tahoma"/>
                <a:cs typeface="Tahoma"/>
              </a:rPr>
              <a:t>a</a:t>
            </a:r>
            <a:r>
              <a:rPr sz="2400" kern="0" spc="-50" dirty="0">
                <a:solidFill>
                  <a:sysClr val="windowText" lastClr="000000"/>
                </a:solidFill>
                <a:latin typeface="Tahoma"/>
                <a:cs typeface="Tahoma"/>
              </a:rPr>
              <a:t> </a:t>
            </a:r>
            <a:r>
              <a:rPr sz="2400" kern="0" spc="-40" dirty="0">
                <a:solidFill>
                  <a:sysClr val="windowText" lastClr="000000"/>
                </a:solidFill>
                <a:latin typeface="Tahoma"/>
                <a:cs typeface="Tahoma"/>
              </a:rPr>
              <a:t>adaptovat</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se,</a:t>
            </a:r>
            <a:r>
              <a:rPr sz="2400" kern="0" spc="-40" dirty="0">
                <a:solidFill>
                  <a:sysClr val="windowText" lastClr="000000"/>
                </a:solidFill>
                <a:latin typeface="Tahoma"/>
                <a:cs typeface="Tahoma"/>
              </a:rPr>
              <a:t> </a:t>
            </a:r>
            <a:r>
              <a:rPr sz="2400" kern="0" spc="-20" dirty="0">
                <a:solidFill>
                  <a:sysClr val="windowText" lastClr="000000"/>
                </a:solidFill>
                <a:latin typeface="Tahoma"/>
                <a:cs typeface="Tahoma"/>
              </a:rPr>
              <a:t>lze</a:t>
            </a:r>
            <a:r>
              <a:rPr sz="2400" kern="0" spc="-60" dirty="0">
                <a:solidFill>
                  <a:sysClr val="windowText" lastClr="000000"/>
                </a:solidFill>
                <a:latin typeface="Tahoma"/>
                <a:cs typeface="Tahoma"/>
              </a:rPr>
              <a:t> </a:t>
            </a:r>
            <a:r>
              <a:rPr sz="2400" kern="0" spc="-20" dirty="0">
                <a:solidFill>
                  <a:sysClr val="windowText" lastClr="000000"/>
                </a:solidFill>
                <a:latin typeface="Tahoma"/>
                <a:cs typeface="Tahoma"/>
              </a:rPr>
              <a:t>považovat</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za</a:t>
            </a:r>
            <a:r>
              <a:rPr sz="2400" kern="0" spc="-50" dirty="0">
                <a:solidFill>
                  <a:sysClr val="windowText" lastClr="000000"/>
                </a:solidFill>
                <a:latin typeface="Tahoma"/>
                <a:cs typeface="Tahoma"/>
              </a:rPr>
              <a:t> </a:t>
            </a:r>
            <a:r>
              <a:rPr sz="2400" kern="0" spc="-70" dirty="0">
                <a:solidFill>
                  <a:sysClr val="windowText" lastClr="000000"/>
                </a:solidFill>
                <a:latin typeface="Tahoma"/>
                <a:cs typeface="Tahoma"/>
              </a:rPr>
              <a:t>jeden</a:t>
            </a:r>
            <a:r>
              <a:rPr sz="2400" kern="0" spc="-50" dirty="0">
                <a:solidFill>
                  <a:sysClr val="windowText" lastClr="000000"/>
                </a:solidFill>
                <a:latin typeface="Tahoma"/>
                <a:cs typeface="Tahoma"/>
              </a:rPr>
              <a:t> </a:t>
            </a:r>
            <a:r>
              <a:rPr sz="2400" kern="0" dirty="0">
                <a:solidFill>
                  <a:sysClr val="windowText" lastClr="000000"/>
                </a:solidFill>
                <a:latin typeface="Tahoma"/>
                <a:cs typeface="Tahoma"/>
              </a:rPr>
              <a:t>z</a:t>
            </a:r>
            <a:r>
              <a:rPr sz="2400" kern="0" spc="-60" dirty="0">
                <a:solidFill>
                  <a:sysClr val="windowText" lastClr="000000"/>
                </a:solidFill>
                <a:latin typeface="Tahoma"/>
                <a:cs typeface="Tahoma"/>
              </a:rPr>
              <a:t> </a:t>
            </a:r>
            <a:r>
              <a:rPr sz="2400" kern="0" spc="-20" dirty="0">
                <a:solidFill>
                  <a:sysClr val="windowText" lastClr="000000"/>
                </a:solidFill>
                <a:latin typeface="Tahoma"/>
                <a:cs typeface="Tahoma"/>
              </a:rPr>
              <a:t>úhelných </a:t>
            </a:r>
            <a:r>
              <a:rPr sz="2400" kern="0" spc="-40" dirty="0">
                <a:solidFill>
                  <a:sysClr val="windowText" lastClr="000000"/>
                </a:solidFill>
                <a:latin typeface="Tahoma"/>
                <a:cs typeface="Tahoma"/>
              </a:rPr>
              <a:t>kamenů</a:t>
            </a:r>
            <a:r>
              <a:rPr sz="2400" kern="0" spc="-20" dirty="0">
                <a:solidFill>
                  <a:sysClr val="windowText" lastClr="000000"/>
                </a:solidFill>
                <a:latin typeface="Tahoma"/>
                <a:cs typeface="Tahoma"/>
              </a:rPr>
              <a:t> </a:t>
            </a:r>
            <a:r>
              <a:rPr sz="2400" kern="0" spc="-70" dirty="0">
                <a:solidFill>
                  <a:sysClr val="windowText" lastClr="000000"/>
                </a:solidFill>
                <a:latin typeface="Tahoma"/>
                <a:cs typeface="Tahoma"/>
              </a:rPr>
              <a:t>architektury.</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Dnes</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se</a:t>
            </a:r>
            <a:r>
              <a:rPr sz="2400" kern="0" spc="-40" dirty="0">
                <a:solidFill>
                  <a:sysClr val="windowText" lastClr="000000"/>
                </a:solidFill>
                <a:latin typeface="Tahoma"/>
                <a:cs typeface="Tahoma"/>
              </a:rPr>
              <a:t> </a:t>
            </a:r>
            <a:r>
              <a:rPr sz="2400" kern="0" spc="-20" dirty="0">
                <a:solidFill>
                  <a:sysClr val="windowText" lastClr="000000"/>
                </a:solidFill>
                <a:latin typeface="Tahoma"/>
                <a:cs typeface="Tahoma"/>
              </a:rPr>
              <a:t>musíme</a:t>
            </a:r>
            <a:r>
              <a:rPr sz="2400" kern="0" spc="-30" dirty="0">
                <a:solidFill>
                  <a:sysClr val="windowText" lastClr="000000"/>
                </a:solidFill>
                <a:latin typeface="Tahoma"/>
                <a:cs typeface="Tahoma"/>
              </a:rPr>
              <a:t> </a:t>
            </a:r>
            <a:r>
              <a:rPr sz="2400" kern="0" spc="-50" dirty="0">
                <a:solidFill>
                  <a:sysClr val="windowText" lastClr="000000"/>
                </a:solidFill>
                <a:latin typeface="Tahoma"/>
                <a:cs typeface="Tahoma"/>
              </a:rPr>
              <a:t>vypořádat</a:t>
            </a:r>
            <a:r>
              <a:rPr sz="2400" kern="0" spc="-90" dirty="0">
                <a:solidFill>
                  <a:sysClr val="windowText" lastClr="000000"/>
                </a:solidFill>
                <a:latin typeface="Tahoma"/>
                <a:cs typeface="Tahoma"/>
              </a:rPr>
              <a:t> </a:t>
            </a:r>
            <a:r>
              <a:rPr sz="2400" kern="0" spc="-100" dirty="0">
                <a:solidFill>
                  <a:sysClr val="windowText" lastClr="000000"/>
                </a:solidFill>
                <a:latin typeface="Tahoma"/>
                <a:cs typeface="Tahoma"/>
              </a:rPr>
              <a:t>s</a:t>
            </a:r>
            <a:endParaRPr sz="2400" kern="0">
              <a:solidFill>
                <a:sysClr val="windowText" lastClr="000000"/>
              </a:solidFill>
              <a:latin typeface="Tahoma"/>
              <a:cs typeface="Tahoma"/>
            </a:endParaRPr>
          </a:p>
          <a:p>
            <a:pPr marL="924560" marR="10160" indent="-518158" defTabSz="1828800">
              <a:spcBef>
                <a:spcPts val="1200"/>
              </a:spcBef>
              <a:buClr>
                <a:srgbClr val="A61C00"/>
              </a:buClr>
              <a:buSzPct val="120833"/>
              <a:buFont typeface="Arial MT"/>
              <a:buChar char="•"/>
              <a:tabLst>
                <a:tab pos="924560" algn="l"/>
              </a:tabLst>
            </a:pPr>
            <a:r>
              <a:rPr sz="2400" b="1" kern="0" spc="-200" dirty="0">
                <a:solidFill>
                  <a:sysClr val="windowText" lastClr="000000"/>
                </a:solidFill>
                <a:latin typeface="Tahoma"/>
                <a:cs typeface="Tahoma"/>
              </a:rPr>
              <a:t>Klimatickou</a:t>
            </a:r>
            <a:r>
              <a:rPr sz="2400" b="1" kern="0" spc="-140" dirty="0">
                <a:solidFill>
                  <a:sysClr val="windowText" lastClr="000000"/>
                </a:solidFill>
                <a:latin typeface="Tahoma"/>
                <a:cs typeface="Tahoma"/>
              </a:rPr>
              <a:t> </a:t>
            </a:r>
            <a:r>
              <a:rPr sz="2400" b="1" kern="0" spc="-200" dirty="0">
                <a:solidFill>
                  <a:sysClr val="windowText" lastClr="000000"/>
                </a:solidFill>
                <a:latin typeface="Tahoma"/>
                <a:cs typeface="Tahoma"/>
              </a:rPr>
              <a:t>krizí</a:t>
            </a:r>
            <a:r>
              <a:rPr sz="2400" b="1" kern="0" spc="-11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naše</a:t>
            </a:r>
            <a:r>
              <a:rPr sz="2400" kern="0" spc="-70" dirty="0">
                <a:solidFill>
                  <a:sysClr val="windowText" lastClr="000000"/>
                </a:solidFill>
                <a:latin typeface="Tahoma"/>
                <a:cs typeface="Tahoma"/>
              </a:rPr>
              <a:t> </a:t>
            </a:r>
            <a:r>
              <a:rPr sz="2400" kern="0" dirty="0">
                <a:solidFill>
                  <a:sysClr val="windowText" lastClr="000000"/>
                </a:solidFill>
                <a:latin typeface="Tahoma"/>
                <a:cs typeface="Tahoma"/>
              </a:rPr>
              <a:t>společnost</a:t>
            </a:r>
            <a:r>
              <a:rPr sz="2400" kern="0" spc="-100" dirty="0">
                <a:solidFill>
                  <a:sysClr val="windowText" lastClr="000000"/>
                </a:solidFill>
                <a:latin typeface="Tahoma"/>
                <a:cs typeface="Tahoma"/>
              </a:rPr>
              <a:t> </a:t>
            </a:r>
            <a:r>
              <a:rPr sz="2400" kern="0" dirty="0">
                <a:solidFill>
                  <a:sysClr val="windowText" lastClr="000000"/>
                </a:solidFill>
                <a:latin typeface="Tahoma"/>
                <a:cs typeface="Tahoma"/>
              </a:rPr>
              <a:t>se</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musí</a:t>
            </a:r>
            <a:r>
              <a:rPr sz="2400" kern="0" spc="-30" dirty="0">
                <a:solidFill>
                  <a:sysClr val="windowText" lastClr="000000"/>
                </a:solidFill>
                <a:latin typeface="Tahoma"/>
                <a:cs typeface="Tahoma"/>
              </a:rPr>
              <a:t> </a:t>
            </a:r>
            <a:r>
              <a:rPr sz="2400" kern="0" spc="-40" dirty="0">
                <a:solidFill>
                  <a:sysClr val="windowText" lastClr="000000"/>
                </a:solidFill>
                <a:latin typeface="Tahoma"/>
                <a:cs typeface="Tahoma"/>
              </a:rPr>
              <a:t>ve</a:t>
            </a:r>
            <a:r>
              <a:rPr sz="2400" kern="0" spc="-70" dirty="0">
                <a:solidFill>
                  <a:sysClr val="windowText" lastClr="000000"/>
                </a:solidFill>
                <a:latin typeface="Tahoma"/>
                <a:cs typeface="Tahoma"/>
              </a:rPr>
              <a:t> </a:t>
            </a:r>
            <a:r>
              <a:rPr sz="2400" kern="0" spc="-100" dirty="0">
                <a:solidFill>
                  <a:sysClr val="windowText" lastClr="000000"/>
                </a:solidFill>
                <a:latin typeface="Tahoma"/>
                <a:cs typeface="Tahoma"/>
              </a:rPr>
              <a:t>velmi</a:t>
            </a:r>
            <a:r>
              <a:rPr sz="2400" kern="0" spc="-80" dirty="0">
                <a:solidFill>
                  <a:sysClr val="windowText" lastClr="000000"/>
                </a:solidFill>
                <a:latin typeface="Tahoma"/>
                <a:cs typeface="Tahoma"/>
              </a:rPr>
              <a:t> </a:t>
            </a:r>
            <a:r>
              <a:rPr sz="2400" kern="0" spc="-50" dirty="0">
                <a:solidFill>
                  <a:sysClr val="windowText" lastClr="000000"/>
                </a:solidFill>
                <a:latin typeface="Tahoma"/>
                <a:cs typeface="Tahoma"/>
              </a:rPr>
              <a:t>krátké</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době</a:t>
            </a:r>
            <a:r>
              <a:rPr sz="2400" kern="0" spc="-70" dirty="0">
                <a:solidFill>
                  <a:sysClr val="windowText" lastClr="000000"/>
                </a:solidFill>
                <a:latin typeface="Tahoma"/>
                <a:cs typeface="Tahoma"/>
              </a:rPr>
              <a:t> </a:t>
            </a:r>
            <a:r>
              <a:rPr sz="2400" kern="0" spc="-40" dirty="0">
                <a:solidFill>
                  <a:sysClr val="windowText" lastClr="000000"/>
                </a:solidFill>
                <a:latin typeface="Tahoma"/>
                <a:cs typeface="Tahoma"/>
              </a:rPr>
              <a:t>adaptovat</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na</a:t>
            </a:r>
            <a:r>
              <a:rPr sz="2400" kern="0" spc="-30" dirty="0">
                <a:solidFill>
                  <a:sysClr val="windowText" lastClr="000000"/>
                </a:solidFill>
                <a:latin typeface="Tahoma"/>
                <a:cs typeface="Tahoma"/>
              </a:rPr>
              <a:t> </a:t>
            </a:r>
            <a:r>
              <a:rPr sz="2400" kern="0" spc="-50" dirty="0">
                <a:solidFill>
                  <a:sysClr val="windowText" lastClr="000000"/>
                </a:solidFill>
                <a:latin typeface="Tahoma"/>
                <a:cs typeface="Tahoma"/>
              </a:rPr>
              <a:t>přicházející</a:t>
            </a:r>
            <a:r>
              <a:rPr sz="2400" kern="0" spc="-90" dirty="0">
                <a:solidFill>
                  <a:sysClr val="windowText" lastClr="000000"/>
                </a:solidFill>
                <a:latin typeface="Tahoma"/>
                <a:cs typeface="Tahoma"/>
              </a:rPr>
              <a:t> </a:t>
            </a:r>
            <a:r>
              <a:rPr sz="2400" kern="0" spc="-20" dirty="0">
                <a:solidFill>
                  <a:sysClr val="windowText" lastClr="000000"/>
                </a:solidFill>
                <a:latin typeface="Tahoma"/>
                <a:cs typeface="Tahoma"/>
              </a:rPr>
              <a:t>změny. </a:t>
            </a:r>
            <a:r>
              <a:rPr sz="2400" b="1" kern="0" spc="-180" dirty="0">
                <a:solidFill>
                  <a:sysClr val="windowText" lastClr="000000"/>
                </a:solidFill>
                <a:latin typeface="Tahoma"/>
                <a:cs typeface="Tahoma"/>
              </a:rPr>
              <a:t>Krizí</a:t>
            </a:r>
            <a:r>
              <a:rPr sz="2400" b="1" kern="0" spc="-140" dirty="0">
                <a:solidFill>
                  <a:sysClr val="windowText" lastClr="000000"/>
                </a:solidFill>
                <a:latin typeface="Tahoma"/>
                <a:cs typeface="Tahoma"/>
              </a:rPr>
              <a:t> </a:t>
            </a:r>
            <a:r>
              <a:rPr sz="2400" b="1" kern="0" spc="-190" dirty="0">
                <a:solidFill>
                  <a:sysClr val="windowText" lastClr="000000"/>
                </a:solidFill>
                <a:latin typeface="Tahoma"/>
                <a:cs typeface="Tahoma"/>
              </a:rPr>
              <a:t>životních</a:t>
            </a:r>
            <a:r>
              <a:rPr sz="2400" b="1" kern="0" spc="-160" dirty="0">
                <a:solidFill>
                  <a:sysClr val="windowText" lastClr="000000"/>
                </a:solidFill>
                <a:latin typeface="Tahoma"/>
                <a:cs typeface="Tahoma"/>
              </a:rPr>
              <a:t> </a:t>
            </a:r>
            <a:r>
              <a:rPr sz="2400" b="1" kern="0" spc="-190" dirty="0">
                <a:solidFill>
                  <a:sysClr val="windowText" lastClr="000000"/>
                </a:solidFill>
                <a:latin typeface="Tahoma"/>
                <a:cs typeface="Tahoma"/>
              </a:rPr>
              <a:t>nákladů</a:t>
            </a:r>
            <a:r>
              <a:rPr sz="2400" b="1" kern="0" spc="-15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80" dirty="0">
                <a:solidFill>
                  <a:sysClr val="windowText" lastClr="000000"/>
                </a:solidFill>
                <a:latin typeface="Tahoma"/>
                <a:cs typeface="Tahoma"/>
              </a:rPr>
              <a:t> volatilita</a:t>
            </a:r>
            <a:r>
              <a:rPr sz="2400" kern="0" spc="-140" dirty="0">
                <a:solidFill>
                  <a:sysClr val="windowText" lastClr="000000"/>
                </a:solidFill>
                <a:latin typeface="Tahoma"/>
                <a:cs typeface="Tahoma"/>
              </a:rPr>
              <a:t> </a:t>
            </a:r>
            <a:r>
              <a:rPr sz="2400" kern="0" dirty="0">
                <a:solidFill>
                  <a:sysClr val="windowText" lastClr="000000"/>
                </a:solidFill>
                <a:latin typeface="Tahoma"/>
                <a:cs typeface="Tahoma"/>
              </a:rPr>
              <a:t>ceny</a:t>
            </a:r>
            <a:r>
              <a:rPr sz="2400" kern="0" spc="-80" dirty="0">
                <a:solidFill>
                  <a:sysClr val="windowText" lastClr="000000"/>
                </a:solidFill>
                <a:latin typeface="Tahoma"/>
                <a:cs typeface="Tahoma"/>
              </a:rPr>
              <a:t> </a:t>
            </a:r>
            <a:r>
              <a:rPr sz="2400" kern="0" spc="-60" dirty="0">
                <a:solidFill>
                  <a:sysClr val="windowText" lastClr="000000"/>
                </a:solidFill>
                <a:latin typeface="Tahoma"/>
                <a:cs typeface="Tahoma"/>
              </a:rPr>
              <a:t>energie</a:t>
            </a:r>
            <a:r>
              <a:rPr sz="2400" kern="0" spc="-90" dirty="0">
                <a:solidFill>
                  <a:sysClr val="windowText" lastClr="000000"/>
                </a:solidFill>
                <a:latin typeface="Tahoma"/>
                <a:cs typeface="Tahoma"/>
              </a:rPr>
              <a:t> </a:t>
            </a:r>
            <a:r>
              <a:rPr sz="2400" kern="0" spc="-60" dirty="0">
                <a:solidFill>
                  <a:sysClr val="windowText" lastClr="000000"/>
                </a:solidFill>
                <a:latin typeface="Tahoma"/>
                <a:cs typeface="Tahoma"/>
              </a:rPr>
              <a:t>přivedla</a:t>
            </a:r>
            <a:r>
              <a:rPr sz="2400" kern="0" spc="-90" dirty="0">
                <a:solidFill>
                  <a:sysClr val="windowText" lastClr="000000"/>
                </a:solidFill>
                <a:latin typeface="Tahoma"/>
                <a:cs typeface="Tahoma"/>
              </a:rPr>
              <a:t> </a:t>
            </a:r>
            <a:r>
              <a:rPr sz="2400" kern="0" spc="-50" dirty="0">
                <a:solidFill>
                  <a:sysClr val="windowText" lastClr="000000"/>
                </a:solidFill>
                <a:latin typeface="Tahoma"/>
                <a:cs typeface="Tahoma"/>
              </a:rPr>
              <a:t>30%</a:t>
            </a:r>
            <a:r>
              <a:rPr sz="2400" kern="0" spc="-90" dirty="0">
                <a:solidFill>
                  <a:sysClr val="windowText" lastClr="000000"/>
                </a:solidFill>
                <a:latin typeface="Tahoma"/>
                <a:cs typeface="Tahoma"/>
              </a:rPr>
              <a:t> </a:t>
            </a:r>
            <a:r>
              <a:rPr sz="2400" kern="0" dirty="0">
                <a:solidFill>
                  <a:sysClr val="windowText" lastClr="000000"/>
                </a:solidFill>
                <a:latin typeface="Tahoma"/>
                <a:cs typeface="Tahoma"/>
              </a:rPr>
              <a:t>domácností</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v</a:t>
            </a:r>
            <a:r>
              <a:rPr sz="2400" kern="0" spc="-80" dirty="0">
                <a:solidFill>
                  <a:sysClr val="windowText" lastClr="000000"/>
                </a:solidFill>
                <a:latin typeface="Tahoma"/>
                <a:cs typeface="Tahoma"/>
              </a:rPr>
              <a:t> </a:t>
            </a:r>
            <a:r>
              <a:rPr sz="2400" kern="0" spc="150" dirty="0">
                <a:solidFill>
                  <a:sysClr val="windowText" lastClr="000000"/>
                </a:solidFill>
                <a:latin typeface="Tahoma"/>
                <a:cs typeface="Tahoma"/>
              </a:rPr>
              <a:t>ČR</a:t>
            </a:r>
            <a:r>
              <a:rPr sz="2400" kern="0" spc="-70" dirty="0">
                <a:solidFill>
                  <a:sysClr val="windowText" lastClr="000000"/>
                </a:solidFill>
                <a:latin typeface="Tahoma"/>
                <a:cs typeface="Tahoma"/>
              </a:rPr>
              <a:t> </a:t>
            </a:r>
            <a:r>
              <a:rPr sz="2400" kern="0" dirty="0">
                <a:solidFill>
                  <a:sysClr val="windowText" lastClr="000000"/>
                </a:solidFill>
                <a:latin typeface="Tahoma"/>
                <a:cs typeface="Tahoma"/>
              </a:rPr>
              <a:t>do</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ohrožení </a:t>
            </a:r>
            <a:r>
              <a:rPr sz="2400" kern="0" spc="-50" dirty="0">
                <a:solidFill>
                  <a:sysClr val="windowText" lastClr="000000"/>
                </a:solidFill>
                <a:latin typeface="Tahoma"/>
                <a:cs typeface="Tahoma"/>
              </a:rPr>
              <a:t>energetickou</a:t>
            </a:r>
            <a:r>
              <a:rPr sz="2400" kern="0" spc="50" dirty="0">
                <a:solidFill>
                  <a:sysClr val="windowText" lastClr="000000"/>
                </a:solidFill>
                <a:latin typeface="Tahoma"/>
                <a:cs typeface="Tahoma"/>
              </a:rPr>
              <a:t> </a:t>
            </a:r>
            <a:r>
              <a:rPr sz="2400" kern="0" spc="-20" dirty="0">
                <a:solidFill>
                  <a:sysClr val="windowText" lastClr="000000"/>
                </a:solidFill>
                <a:latin typeface="Tahoma"/>
                <a:cs typeface="Tahoma"/>
              </a:rPr>
              <a:t>chudobou</a:t>
            </a:r>
            <a:endParaRPr sz="2400" kern="0">
              <a:solidFill>
                <a:sysClr val="windowText" lastClr="000000"/>
              </a:solidFill>
              <a:latin typeface="Tahoma"/>
              <a:cs typeface="Tahoma"/>
            </a:endParaRPr>
          </a:p>
          <a:p>
            <a:pPr marL="924560" indent="-518158" defTabSz="1828800">
              <a:spcBef>
                <a:spcPts val="1200"/>
              </a:spcBef>
              <a:buClr>
                <a:srgbClr val="A61C00"/>
              </a:buClr>
              <a:buSzPct val="120833"/>
              <a:buFont typeface="Arial MT"/>
              <a:buChar char="•"/>
              <a:tabLst>
                <a:tab pos="924560" algn="l"/>
              </a:tabLst>
            </a:pPr>
            <a:r>
              <a:rPr sz="2400" b="1" kern="0" spc="-190" dirty="0">
                <a:solidFill>
                  <a:sysClr val="windowText" lastClr="000000"/>
                </a:solidFill>
                <a:latin typeface="Tahoma"/>
                <a:cs typeface="Tahoma"/>
              </a:rPr>
              <a:t>Kvalita</a:t>
            </a:r>
            <a:r>
              <a:rPr sz="2400" b="1" kern="0" spc="-130" dirty="0">
                <a:solidFill>
                  <a:sysClr val="windowText" lastClr="000000"/>
                </a:solidFill>
                <a:latin typeface="Tahoma"/>
                <a:cs typeface="Tahoma"/>
              </a:rPr>
              <a:t> </a:t>
            </a:r>
            <a:r>
              <a:rPr sz="2400" b="1" kern="0" spc="-228" dirty="0">
                <a:solidFill>
                  <a:sysClr val="windowText" lastClr="000000"/>
                </a:solidFill>
                <a:latin typeface="Tahoma"/>
                <a:cs typeface="Tahoma"/>
              </a:rPr>
              <a:t>vnitřního</a:t>
            </a:r>
            <a:r>
              <a:rPr sz="2400" b="1" kern="0" spc="-160" dirty="0">
                <a:solidFill>
                  <a:sysClr val="windowText" lastClr="000000"/>
                </a:solidFill>
                <a:latin typeface="Tahoma"/>
                <a:cs typeface="Tahoma"/>
              </a:rPr>
              <a:t> </a:t>
            </a:r>
            <a:r>
              <a:rPr sz="2400" b="1" kern="0" spc="-180" dirty="0">
                <a:solidFill>
                  <a:sysClr val="windowText" lastClr="000000"/>
                </a:solidFill>
                <a:latin typeface="Tahoma"/>
                <a:cs typeface="Tahoma"/>
              </a:rPr>
              <a:t>prostředí</a:t>
            </a:r>
            <a:r>
              <a:rPr sz="2400" b="1" kern="0" spc="-110" dirty="0">
                <a:solidFill>
                  <a:sysClr val="windowText" lastClr="000000"/>
                </a:solidFill>
                <a:latin typeface="Tahoma"/>
                <a:cs typeface="Tahoma"/>
              </a:rPr>
              <a:t> </a:t>
            </a:r>
            <a:r>
              <a:rPr sz="2400" b="1" kern="0" spc="-160" dirty="0">
                <a:solidFill>
                  <a:sysClr val="windowText" lastClr="000000"/>
                </a:solidFill>
                <a:latin typeface="Tahoma"/>
                <a:cs typeface="Tahoma"/>
              </a:rPr>
              <a:t>budov</a:t>
            </a:r>
            <a:r>
              <a:rPr sz="2400" b="1" kern="0" spc="-110" dirty="0">
                <a:solidFill>
                  <a:sysClr val="windowText" lastClr="000000"/>
                </a:solidFill>
                <a:latin typeface="Tahoma"/>
                <a:cs typeface="Tahoma"/>
              </a:rPr>
              <a:t> </a:t>
            </a:r>
            <a:r>
              <a:rPr sz="2400" b="1" kern="0" dirty="0">
                <a:solidFill>
                  <a:sysClr val="windowText" lastClr="000000"/>
                </a:solidFill>
                <a:latin typeface="Tahoma"/>
                <a:cs typeface="Tahoma"/>
              </a:rPr>
              <a:t>-</a:t>
            </a:r>
            <a:r>
              <a:rPr sz="2400" b="1" kern="0" spc="-10" dirty="0">
                <a:solidFill>
                  <a:sysClr val="windowText" lastClr="000000"/>
                </a:solidFill>
                <a:latin typeface="Tahoma"/>
                <a:cs typeface="Tahoma"/>
              </a:rPr>
              <a:t> </a:t>
            </a:r>
            <a:r>
              <a:rPr sz="2400" kern="0" spc="-50" dirty="0">
                <a:solidFill>
                  <a:sysClr val="windowText" lastClr="000000"/>
                </a:solidFill>
                <a:latin typeface="Tahoma"/>
                <a:cs typeface="Tahoma"/>
              </a:rPr>
              <a:t>zdraví</a:t>
            </a:r>
            <a:r>
              <a:rPr sz="2400" kern="0" spc="-70" dirty="0">
                <a:solidFill>
                  <a:sysClr val="windowText" lastClr="000000"/>
                </a:solidFill>
                <a:latin typeface="Tahoma"/>
                <a:cs typeface="Tahoma"/>
              </a:rPr>
              <a:t> uživatelů</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vs.</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schopnost</a:t>
            </a:r>
            <a:r>
              <a:rPr sz="2400" kern="0" spc="-90" dirty="0">
                <a:solidFill>
                  <a:sysClr val="windowText" lastClr="000000"/>
                </a:solidFill>
                <a:latin typeface="Tahoma"/>
                <a:cs typeface="Tahoma"/>
              </a:rPr>
              <a:t> </a:t>
            </a:r>
            <a:r>
              <a:rPr sz="2400" kern="0" spc="-20" dirty="0">
                <a:solidFill>
                  <a:sysClr val="windowText" lastClr="000000"/>
                </a:solidFill>
                <a:latin typeface="Tahoma"/>
                <a:cs typeface="Tahoma"/>
              </a:rPr>
              <a:t>budovy</a:t>
            </a:r>
            <a:r>
              <a:rPr sz="2400" kern="0" spc="-80" dirty="0">
                <a:solidFill>
                  <a:sysClr val="windowText" lastClr="000000"/>
                </a:solidFill>
                <a:latin typeface="Tahoma"/>
                <a:cs typeface="Tahoma"/>
              </a:rPr>
              <a:t> </a:t>
            </a:r>
            <a:r>
              <a:rPr sz="2400" kern="0" spc="-20" dirty="0">
                <a:solidFill>
                  <a:sysClr val="windowText" lastClr="000000"/>
                </a:solidFill>
                <a:latin typeface="Tahoma"/>
                <a:cs typeface="Tahoma"/>
              </a:rPr>
              <a:t>provozovat</a:t>
            </a:r>
            <a:endParaRPr sz="2400" kern="0">
              <a:solidFill>
                <a:sysClr val="windowText" lastClr="000000"/>
              </a:solidFill>
              <a:latin typeface="Tahoma"/>
              <a:cs typeface="Tahoma"/>
            </a:endParaRPr>
          </a:p>
          <a:p>
            <a:pPr marL="924560" marR="699770" indent="-518158" defTabSz="1828800">
              <a:spcBef>
                <a:spcPts val="1200"/>
              </a:spcBef>
              <a:buClr>
                <a:srgbClr val="A61C00"/>
              </a:buClr>
              <a:buSzPct val="120833"/>
              <a:buFont typeface="Arial MT"/>
              <a:buChar char="•"/>
              <a:tabLst>
                <a:tab pos="924560" algn="l"/>
              </a:tabLst>
            </a:pPr>
            <a:r>
              <a:rPr sz="2400" b="1" kern="0" spc="-190" dirty="0">
                <a:solidFill>
                  <a:sysClr val="windowText" lastClr="000000"/>
                </a:solidFill>
                <a:latin typeface="Tahoma"/>
                <a:cs typeface="Tahoma"/>
              </a:rPr>
              <a:t>Energetickou</a:t>
            </a:r>
            <a:r>
              <a:rPr sz="2400" b="1" kern="0" spc="-160" dirty="0">
                <a:solidFill>
                  <a:sysClr val="windowText" lastClr="000000"/>
                </a:solidFill>
                <a:latin typeface="Tahoma"/>
                <a:cs typeface="Tahoma"/>
              </a:rPr>
              <a:t> </a:t>
            </a:r>
            <a:r>
              <a:rPr sz="2400" b="1" kern="0" spc="-200" dirty="0">
                <a:solidFill>
                  <a:sysClr val="windowText" lastClr="000000"/>
                </a:solidFill>
                <a:latin typeface="Tahoma"/>
                <a:cs typeface="Tahoma"/>
              </a:rPr>
              <a:t>krizí</a:t>
            </a:r>
            <a:r>
              <a:rPr sz="2400" b="1" kern="0" spc="-12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budova</a:t>
            </a:r>
            <a:r>
              <a:rPr sz="2400" kern="0" spc="-80" dirty="0">
                <a:solidFill>
                  <a:sysClr val="windowText" lastClr="000000"/>
                </a:solidFill>
                <a:latin typeface="Tahoma"/>
                <a:cs typeface="Tahoma"/>
              </a:rPr>
              <a:t> </a:t>
            </a:r>
            <a:r>
              <a:rPr sz="2400" kern="0" spc="-140" dirty="0">
                <a:solidFill>
                  <a:sysClr val="windowText" lastClr="000000"/>
                </a:solidFill>
                <a:latin typeface="Tahoma"/>
                <a:cs typeface="Tahoma"/>
              </a:rPr>
              <a:t>je</a:t>
            </a:r>
            <a:r>
              <a:rPr sz="2400" kern="0" spc="-70" dirty="0">
                <a:solidFill>
                  <a:sysClr val="windowText" lastClr="000000"/>
                </a:solidFill>
                <a:latin typeface="Tahoma"/>
                <a:cs typeface="Tahoma"/>
              </a:rPr>
              <a:t> </a:t>
            </a:r>
            <a:r>
              <a:rPr sz="2400" kern="0" spc="-50" dirty="0">
                <a:solidFill>
                  <a:sysClr val="windowText" lastClr="000000"/>
                </a:solidFill>
                <a:latin typeface="Tahoma"/>
                <a:cs typeface="Tahoma"/>
              </a:rPr>
              <a:t>energeticky</a:t>
            </a:r>
            <a:r>
              <a:rPr sz="2400" kern="0" spc="-130" dirty="0">
                <a:solidFill>
                  <a:sysClr val="windowText" lastClr="000000"/>
                </a:solidFill>
                <a:latin typeface="Tahoma"/>
                <a:cs typeface="Tahoma"/>
              </a:rPr>
              <a:t> </a:t>
            </a:r>
            <a:r>
              <a:rPr sz="2400" kern="0" spc="-20" dirty="0">
                <a:solidFill>
                  <a:sysClr val="windowText" lastClr="000000"/>
                </a:solidFill>
                <a:latin typeface="Tahoma"/>
                <a:cs typeface="Tahoma"/>
              </a:rPr>
              <a:t>náročný</a:t>
            </a:r>
            <a:r>
              <a:rPr sz="2400" kern="0" spc="-90" dirty="0">
                <a:solidFill>
                  <a:sysClr val="windowText" lastClr="000000"/>
                </a:solidFill>
                <a:latin typeface="Tahoma"/>
                <a:cs typeface="Tahoma"/>
              </a:rPr>
              <a:t> </a:t>
            </a:r>
            <a:r>
              <a:rPr sz="2400" kern="0" spc="-20" dirty="0">
                <a:solidFill>
                  <a:sysClr val="windowText" lastClr="000000"/>
                </a:solidFill>
                <a:latin typeface="Tahoma"/>
                <a:cs typeface="Tahoma"/>
              </a:rPr>
              <a:t>spotřebič</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a</a:t>
            </a:r>
            <a:r>
              <a:rPr sz="2400" kern="0" spc="-70" dirty="0">
                <a:solidFill>
                  <a:sysClr val="windowText" lastClr="000000"/>
                </a:solidFill>
                <a:latin typeface="Tahoma"/>
                <a:cs typeface="Tahoma"/>
              </a:rPr>
              <a:t> </a:t>
            </a:r>
            <a:r>
              <a:rPr sz="2400" kern="0" dirty="0">
                <a:solidFill>
                  <a:sysClr val="windowText" lastClr="000000"/>
                </a:solidFill>
                <a:latin typeface="Tahoma"/>
                <a:cs typeface="Tahoma"/>
              </a:rPr>
              <a:t>bez</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úspor</a:t>
            </a:r>
            <a:r>
              <a:rPr sz="2400" kern="0" spc="-80" dirty="0">
                <a:solidFill>
                  <a:sysClr val="windowText" lastClr="000000"/>
                </a:solidFill>
                <a:latin typeface="Tahoma"/>
                <a:cs typeface="Tahoma"/>
              </a:rPr>
              <a:t> není</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transformace </a:t>
            </a:r>
            <a:r>
              <a:rPr sz="2400" kern="0" spc="-70" dirty="0">
                <a:solidFill>
                  <a:sysClr val="windowText" lastClr="000000"/>
                </a:solidFill>
                <a:latin typeface="Tahoma"/>
                <a:cs typeface="Tahoma"/>
              </a:rPr>
              <a:t>energetiky</a:t>
            </a:r>
            <a:r>
              <a:rPr sz="2400" kern="0" spc="-110" dirty="0">
                <a:solidFill>
                  <a:sysClr val="windowText" lastClr="000000"/>
                </a:solidFill>
                <a:latin typeface="Tahoma"/>
                <a:cs typeface="Tahoma"/>
              </a:rPr>
              <a:t> </a:t>
            </a:r>
            <a:r>
              <a:rPr sz="2400" kern="0" spc="-40" dirty="0">
                <a:solidFill>
                  <a:sysClr val="windowText" lastClr="000000"/>
                </a:solidFill>
                <a:latin typeface="Tahoma"/>
                <a:cs typeface="Tahoma"/>
              </a:rPr>
              <a:t>možná; renovace</a:t>
            </a:r>
            <a:r>
              <a:rPr sz="2400" kern="0" spc="-70" dirty="0">
                <a:solidFill>
                  <a:sysClr val="windowText" lastClr="000000"/>
                </a:solidFill>
                <a:latin typeface="Tahoma"/>
                <a:cs typeface="Tahoma"/>
              </a:rPr>
              <a:t> </a:t>
            </a:r>
            <a:r>
              <a:rPr sz="2400" kern="0" spc="-40" dirty="0">
                <a:solidFill>
                  <a:sysClr val="windowText" lastClr="000000"/>
                </a:solidFill>
                <a:latin typeface="Tahoma"/>
                <a:cs typeface="Tahoma"/>
              </a:rPr>
              <a:t>jsou</a:t>
            </a:r>
            <a:r>
              <a:rPr sz="2400" kern="0" spc="-30" dirty="0">
                <a:solidFill>
                  <a:sysClr val="windowText" lastClr="000000"/>
                </a:solidFill>
                <a:latin typeface="Tahoma"/>
                <a:cs typeface="Tahoma"/>
              </a:rPr>
              <a:t> </a:t>
            </a:r>
            <a:r>
              <a:rPr sz="2400" kern="0" spc="-80" dirty="0">
                <a:solidFill>
                  <a:sysClr val="windowText" lastClr="000000"/>
                </a:solidFill>
                <a:latin typeface="Tahoma"/>
                <a:cs typeface="Tahoma"/>
              </a:rPr>
              <a:t>resilientní</a:t>
            </a:r>
            <a:r>
              <a:rPr sz="2400" kern="0" spc="-60" dirty="0">
                <a:solidFill>
                  <a:sysClr val="windowText" lastClr="000000"/>
                </a:solidFill>
                <a:latin typeface="Tahoma"/>
                <a:cs typeface="Tahoma"/>
              </a:rPr>
              <a:t> </a:t>
            </a:r>
            <a:r>
              <a:rPr sz="2400" kern="0" spc="-20" dirty="0">
                <a:solidFill>
                  <a:sysClr val="windowText" lastClr="000000"/>
                </a:solidFill>
                <a:latin typeface="Tahoma"/>
                <a:cs typeface="Tahoma"/>
              </a:rPr>
              <a:t>vůči</a:t>
            </a:r>
            <a:r>
              <a:rPr sz="2400" kern="0" spc="-40" dirty="0">
                <a:solidFill>
                  <a:sysClr val="windowText" lastClr="000000"/>
                </a:solidFill>
                <a:latin typeface="Tahoma"/>
                <a:cs typeface="Tahoma"/>
              </a:rPr>
              <a:t> </a:t>
            </a:r>
            <a:r>
              <a:rPr sz="2400" kern="0" spc="-60" dirty="0">
                <a:solidFill>
                  <a:sysClr val="windowText" lastClr="000000"/>
                </a:solidFill>
                <a:latin typeface="Tahoma"/>
                <a:cs typeface="Tahoma"/>
              </a:rPr>
              <a:t>nestabilitě</a:t>
            </a:r>
            <a:r>
              <a:rPr sz="2400" kern="0" spc="-100" dirty="0">
                <a:solidFill>
                  <a:sysClr val="windowText" lastClr="000000"/>
                </a:solidFill>
                <a:latin typeface="Tahoma"/>
                <a:cs typeface="Tahoma"/>
              </a:rPr>
              <a:t> </a:t>
            </a:r>
            <a:r>
              <a:rPr sz="2400" kern="0" spc="-40" dirty="0">
                <a:solidFill>
                  <a:sysClr val="windowText" lastClr="000000"/>
                </a:solidFill>
                <a:latin typeface="Tahoma"/>
                <a:cs typeface="Tahoma"/>
              </a:rPr>
              <a:t>dodávky; </a:t>
            </a:r>
            <a:r>
              <a:rPr sz="2400" kern="0" spc="-50" dirty="0">
                <a:solidFill>
                  <a:sysClr val="windowText" lastClr="000000"/>
                </a:solidFill>
                <a:latin typeface="Tahoma"/>
                <a:cs typeface="Tahoma"/>
              </a:rPr>
              <a:t>energetická</a:t>
            </a:r>
            <a:r>
              <a:rPr sz="2400" kern="0" spc="-90" dirty="0">
                <a:solidFill>
                  <a:sysClr val="windowText" lastClr="000000"/>
                </a:solidFill>
                <a:latin typeface="Tahoma"/>
                <a:cs typeface="Tahoma"/>
              </a:rPr>
              <a:t> </a:t>
            </a:r>
            <a:r>
              <a:rPr sz="2400" kern="0" spc="-20" dirty="0">
                <a:solidFill>
                  <a:sysClr val="windowText" lastClr="000000"/>
                </a:solidFill>
                <a:latin typeface="Tahoma"/>
                <a:cs typeface="Tahoma"/>
              </a:rPr>
              <a:t>bezpečnost, </a:t>
            </a:r>
            <a:r>
              <a:rPr sz="2400" kern="0" spc="-90" dirty="0">
                <a:solidFill>
                  <a:sysClr val="windowText" lastClr="000000"/>
                </a:solidFill>
                <a:latin typeface="Tahoma"/>
                <a:cs typeface="Tahoma"/>
              </a:rPr>
              <a:t>efektivita</a:t>
            </a:r>
            <a:r>
              <a:rPr sz="2400" kern="0" spc="-70" dirty="0">
                <a:solidFill>
                  <a:sysClr val="windowText" lastClr="000000"/>
                </a:solidFill>
                <a:latin typeface="Tahoma"/>
                <a:cs typeface="Tahoma"/>
              </a:rPr>
              <a:t> </a:t>
            </a:r>
            <a:r>
              <a:rPr sz="2400" kern="0" spc="-80" dirty="0">
                <a:solidFill>
                  <a:sysClr val="windowText" lastClr="000000"/>
                </a:solidFill>
                <a:latin typeface="Tahoma"/>
                <a:cs typeface="Tahoma"/>
              </a:rPr>
              <a:t>využití</a:t>
            </a:r>
            <a:r>
              <a:rPr sz="2400" kern="0" spc="-30" dirty="0">
                <a:solidFill>
                  <a:sysClr val="windowText" lastClr="000000"/>
                </a:solidFill>
                <a:latin typeface="Tahoma"/>
                <a:cs typeface="Tahoma"/>
              </a:rPr>
              <a:t> </a:t>
            </a:r>
            <a:r>
              <a:rPr sz="2400" kern="0" spc="-50" dirty="0">
                <a:solidFill>
                  <a:sysClr val="windowText" lastClr="000000"/>
                </a:solidFill>
                <a:latin typeface="Tahoma"/>
                <a:cs typeface="Tahoma"/>
              </a:rPr>
              <a:t>OZE</a:t>
            </a:r>
            <a:endParaRPr sz="2400" kern="0">
              <a:solidFill>
                <a:sysClr val="windowText" lastClr="000000"/>
              </a:solidFill>
              <a:latin typeface="Tahoma"/>
              <a:cs typeface="Tahoma"/>
            </a:endParaRPr>
          </a:p>
        </p:txBody>
      </p:sp>
      <p:sp>
        <p:nvSpPr>
          <p:cNvPr id="3" name="object 3"/>
          <p:cNvSpPr txBox="1">
            <a:spLocks noGrp="1"/>
          </p:cNvSpPr>
          <p:nvPr>
            <p:ph type="title"/>
          </p:nvPr>
        </p:nvSpPr>
        <p:spPr>
          <a:xfrm>
            <a:off x="11722861" y="529997"/>
            <a:ext cx="3143250" cy="642484"/>
          </a:xfrm>
          <a:prstGeom prst="rect">
            <a:avLst/>
          </a:prstGeom>
        </p:spPr>
        <p:txBody>
          <a:bodyPr vert="horz" wrap="square" lIns="0" tIns="26670" rIns="0" bIns="0" rtlCol="0">
            <a:spAutoFit/>
          </a:bodyPr>
          <a:lstStyle/>
          <a:p>
            <a:pPr marL="25400">
              <a:spcBef>
                <a:spcPts val="210"/>
              </a:spcBef>
            </a:pPr>
            <a:r>
              <a:rPr dirty="0"/>
              <a:t>VNĚJŠÍ</a:t>
            </a:r>
            <a:r>
              <a:rPr spc="20" dirty="0"/>
              <a:t> </a:t>
            </a:r>
            <a:r>
              <a:rPr spc="-20" dirty="0"/>
              <a:t>VLIVY</a:t>
            </a:r>
          </a:p>
        </p:txBody>
      </p:sp>
      <p:pic>
        <p:nvPicPr>
          <p:cNvPr id="4" name="object 4"/>
          <p:cNvPicPr/>
          <p:nvPr/>
        </p:nvPicPr>
        <p:blipFill>
          <a:blip r:embed="rId2" cstate="print"/>
          <a:stretch>
            <a:fillRect/>
          </a:stretch>
        </p:blipFill>
        <p:spPr>
          <a:xfrm>
            <a:off x="7851392" y="6430524"/>
            <a:ext cx="4599940" cy="3303904"/>
          </a:xfrm>
          <a:prstGeom prst="rect">
            <a:avLst/>
          </a:prstGeom>
        </p:spPr>
      </p:pic>
      <p:pic>
        <p:nvPicPr>
          <p:cNvPr id="5" name="object 5"/>
          <p:cNvPicPr/>
          <p:nvPr/>
        </p:nvPicPr>
        <p:blipFill>
          <a:blip r:embed="rId3" cstate="print"/>
          <a:stretch>
            <a:fillRect/>
          </a:stretch>
        </p:blipFill>
        <p:spPr>
          <a:xfrm>
            <a:off x="232183" y="6290944"/>
            <a:ext cx="7451090" cy="3730244"/>
          </a:xfrm>
          <a:prstGeom prst="rect">
            <a:avLst/>
          </a:prstGeom>
        </p:spPr>
      </p:pic>
      <p:pic>
        <p:nvPicPr>
          <p:cNvPr id="6" name="object 6"/>
          <p:cNvPicPr/>
          <p:nvPr/>
        </p:nvPicPr>
        <p:blipFill>
          <a:blip r:embed="rId4" cstate="print"/>
          <a:stretch>
            <a:fillRect/>
          </a:stretch>
        </p:blipFill>
        <p:spPr>
          <a:xfrm>
            <a:off x="15348730" y="2149495"/>
            <a:ext cx="2233576" cy="2933246"/>
          </a:xfrm>
          <a:prstGeom prst="rect">
            <a:avLst/>
          </a:prstGeom>
        </p:spPr>
      </p:pic>
      <p:grpSp>
        <p:nvGrpSpPr>
          <p:cNvPr id="7" name="object 7"/>
          <p:cNvGrpSpPr/>
          <p:nvPr/>
        </p:nvGrpSpPr>
        <p:grpSpPr>
          <a:xfrm>
            <a:off x="13256143" y="6265620"/>
            <a:ext cx="5033010" cy="3545840"/>
            <a:chOff x="6628071" y="3132810"/>
            <a:chExt cx="2516505" cy="1772920"/>
          </a:xfrm>
        </p:grpSpPr>
        <p:pic>
          <p:nvPicPr>
            <p:cNvPr id="8" name="object 8"/>
            <p:cNvPicPr/>
            <p:nvPr/>
          </p:nvPicPr>
          <p:blipFill>
            <a:blip r:embed="rId5" cstate="print"/>
            <a:stretch>
              <a:fillRect/>
            </a:stretch>
          </p:blipFill>
          <p:spPr>
            <a:xfrm>
              <a:off x="6628071" y="3172968"/>
              <a:ext cx="1937585" cy="1732226"/>
            </a:xfrm>
            <a:prstGeom prst="rect">
              <a:avLst/>
            </a:prstGeom>
          </p:spPr>
        </p:pic>
        <p:sp>
          <p:nvSpPr>
            <p:cNvPr id="9" name="object 9"/>
            <p:cNvSpPr/>
            <p:nvPr/>
          </p:nvSpPr>
          <p:spPr>
            <a:xfrm>
              <a:off x="7608315" y="3145510"/>
              <a:ext cx="1122045" cy="781685"/>
            </a:xfrm>
            <a:custGeom>
              <a:avLst/>
              <a:gdLst/>
              <a:ahLst/>
              <a:cxnLst/>
              <a:rect l="l" t="t" r="r" b="b"/>
              <a:pathLst>
                <a:path w="1122045" h="781685">
                  <a:moveTo>
                    <a:pt x="1121524" y="0"/>
                  </a:moveTo>
                  <a:lnTo>
                    <a:pt x="0" y="0"/>
                  </a:lnTo>
                  <a:lnTo>
                    <a:pt x="0" y="781646"/>
                  </a:lnTo>
                  <a:lnTo>
                    <a:pt x="1121524" y="781646"/>
                  </a:lnTo>
                  <a:lnTo>
                    <a:pt x="1121524" y="0"/>
                  </a:lnTo>
                  <a:close/>
                </a:path>
              </a:pathLst>
            </a:custGeom>
            <a:solidFill>
              <a:srgbClr val="FFFFFF"/>
            </a:solidFill>
          </p:spPr>
          <p:txBody>
            <a:bodyPr wrap="square" lIns="0" tIns="0" rIns="0" bIns="0" rtlCol="0"/>
            <a:lstStyle/>
            <a:p>
              <a:pPr defTabSz="1828800"/>
              <a:endParaRPr sz="3600" kern="0">
                <a:solidFill>
                  <a:sysClr val="windowText" lastClr="000000"/>
                </a:solidFill>
              </a:endParaRPr>
            </a:p>
          </p:txBody>
        </p:sp>
        <p:sp>
          <p:nvSpPr>
            <p:cNvPr id="10" name="object 10"/>
            <p:cNvSpPr/>
            <p:nvPr/>
          </p:nvSpPr>
          <p:spPr>
            <a:xfrm>
              <a:off x="7608315" y="3145510"/>
              <a:ext cx="1122045" cy="781685"/>
            </a:xfrm>
            <a:custGeom>
              <a:avLst/>
              <a:gdLst/>
              <a:ahLst/>
              <a:cxnLst/>
              <a:rect l="l" t="t" r="r" b="b"/>
              <a:pathLst>
                <a:path w="1122045" h="781685">
                  <a:moveTo>
                    <a:pt x="0" y="781646"/>
                  </a:moveTo>
                  <a:lnTo>
                    <a:pt x="1121524" y="781646"/>
                  </a:lnTo>
                  <a:lnTo>
                    <a:pt x="1121524" y="0"/>
                  </a:lnTo>
                  <a:lnTo>
                    <a:pt x="0" y="0"/>
                  </a:lnTo>
                  <a:lnTo>
                    <a:pt x="0" y="781646"/>
                  </a:lnTo>
                  <a:close/>
                </a:path>
              </a:pathLst>
            </a:custGeom>
            <a:ln w="25400">
              <a:solidFill>
                <a:srgbClr val="FFFFFF"/>
              </a:solidFill>
            </a:ln>
          </p:spPr>
          <p:txBody>
            <a:bodyPr wrap="square" lIns="0" tIns="0" rIns="0" bIns="0" rtlCol="0"/>
            <a:lstStyle/>
            <a:p>
              <a:pPr defTabSz="1828800"/>
              <a:endParaRPr sz="3600" kern="0">
                <a:solidFill>
                  <a:sysClr val="windowText" lastClr="000000"/>
                </a:solidFill>
              </a:endParaRPr>
            </a:p>
          </p:txBody>
        </p:sp>
        <p:pic>
          <p:nvPicPr>
            <p:cNvPr id="11" name="object 11"/>
            <p:cNvPicPr/>
            <p:nvPr/>
          </p:nvPicPr>
          <p:blipFill>
            <a:blip r:embed="rId6" cstate="print"/>
            <a:stretch>
              <a:fillRect/>
            </a:stretch>
          </p:blipFill>
          <p:spPr>
            <a:xfrm>
              <a:off x="7502143" y="3198926"/>
              <a:ext cx="1641855" cy="796937"/>
            </a:xfrm>
            <a:prstGeom prst="rect">
              <a:avLst/>
            </a:prstGeom>
          </p:spPr>
        </p:pic>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648201" y="1837348"/>
            <a:ext cx="12973050" cy="7716732"/>
          </a:xfrm>
          <a:prstGeom prst="rect">
            <a:avLst/>
          </a:prstGeom>
        </p:spPr>
      </p:pic>
      <p:sp>
        <p:nvSpPr>
          <p:cNvPr id="6" name="object 2">
            <a:extLst>
              <a:ext uri="{FF2B5EF4-FFF2-40B4-BE49-F238E27FC236}">
                <a16:creationId xmlns:a16="http://schemas.microsoft.com/office/drawing/2014/main" id="{D75034A4-CF14-D392-6120-2B6D6118FE17}"/>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67016" y="949956"/>
            <a:ext cx="22192992" cy="642484"/>
          </a:xfrm>
          <a:prstGeom prst="rect">
            <a:avLst/>
          </a:prstGeom>
        </p:spPr>
        <p:txBody>
          <a:bodyPr vert="horz" wrap="square" lIns="0" tIns="26670" rIns="0" bIns="0" rtlCol="0">
            <a:spAutoFit/>
          </a:bodyPr>
          <a:lstStyle/>
          <a:p>
            <a:pPr marL="2868930">
              <a:spcBef>
                <a:spcPts val="210"/>
              </a:spcBef>
            </a:pPr>
            <a:r>
              <a:rPr spc="-60" dirty="0"/>
              <a:t>Stáje</a:t>
            </a:r>
            <a:r>
              <a:rPr spc="-190" dirty="0"/>
              <a:t> </a:t>
            </a:r>
            <a:r>
              <a:rPr spc="-160" dirty="0"/>
              <a:t>v </a:t>
            </a:r>
            <a:r>
              <a:rPr dirty="0"/>
              <a:t>Lysé</a:t>
            </a:r>
            <a:r>
              <a:rPr spc="-190" dirty="0"/>
              <a:t> </a:t>
            </a:r>
            <a:r>
              <a:rPr spc="-20" dirty="0"/>
              <a:t>n/L</a:t>
            </a:r>
            <a:r>
              <a:rPr spc="-190" dirty="0"/>
              <a:t> </a:t>
            </a:r>
            <a:r>
              <a:rPr dirty="0"/>
              <a:t>-</a:t>
            </a:r>
            <a:r>
              <a:rPr spc="-150" dirty="0"/>
              <a:t> </a:t>
            </a:r>
            <a:r>
              <a:rPr spc="-130" dirty="0"/>
              <a:t>větrání</a:t>
            </a:r>
            <a:r>
              <a:rPr spc="-220" dirty="0"/>
              <a:t> </a:t>
            </a:r>
            <a:r>
              <a:rPr spc="140" dirty="0"/>
              <a:t>s</a:t>
            </a:r>
            <a:r>
              <a:rPr spc="-150" dirty="0"/>
              <a:t> </a:t>
            </a:r>
            <a:r>
              <a:rPr spc="-20" dirty="0"/>
              <a:t>rekuperací</a:t>
            </a:r>
          </a:p>
        </p:txBody>
      </p:sp>
      <p:grpSp>
        <p:nvGrpSpPr>
          <p:cNvPr id="3" name="object 3"/>
          <p:cNvGrpSpPr/>
          <p:nvPr/>
        </p:nvGrpSpPr>
        <p:grpSpPr>
          <a:xfrm>
            <a:off x="325551" y="1470405"/>
            <a:ext cx="17258030" cy="8416290"/>
            <a:chOff x="162775" y="735202"/>
            <a:chExt cx="8629015" cy="4208145"/>
          </a:xfrm>
        </p:grpSpPr>
        <p:pic>
          <p:nvPicPr>
            <p:cNvPr id="4" name="object 4"/>
            <p:cNvPicPr/>
            <p:nvPr/>
          </p:nvPicPr>
          <p:blipFill>
            <a:blip r:embed="rId2" cstate="print"/>
            <a:stretch>
              <a:fillRect/>
            </a:stretch>
          </p:blipFill>
          <p:spPr>
            <a:xfrm>
              <a:off x="3014471" y="783788"/>
              <a:ext cx="5777103" cy="4159495"/>
            </a:xfrm>
            <a:prstGeom prst="rect">
              <a:avLst/>
            </a:prstGeom>
          </p:spPr>
        </p:pic>
        <p:pic>
          <p:nvPicPr>
            <p:cNvPr id="5" name="object 5"/>
            <p:cNvPicPr/>
            <p:nvPr/>
          </p:nvPicPr>
          <p:blipFill>
            <a:blip r:embed="rId3" cstate="print"/>
            <a:stretch>
              <a:fillRect/>
            </a:stretch>
          </p:blipFill>
          <p:spPr>
            <a:xfrm>
              <a:off x="162775" y="735202"/>
              <a:ext cx="3225165" cy="4141089"/>
            </a:xfrm>
            <a:prstGeom prst="rect">
              <a:avLst/>
            </a:prstGeom>
          </p:spPr>
        </p:pic>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366009" y="1622871"/>
            <a:ext cx="13493242" cy="8388486"/>
          </a:xfrm>
          <a:prstGeom prst="rect">
            <a:avLst/>
          </a:prstGeom>
        </p:spPr>
      </p:pic>
      <p:sp>
        <p:nvSpPr>
          <p:cNvPr id="6" name="object 2">
            <a:extLst>
              <a:ext uri="{FF2B5EF4-FFF2-40B4-BE49-F238E27FC236}">
                <a16:creationId xmlns:a16="http://schemas.microsoft.com/office/drawing/2014/main" id="{8234262F-B9FF-710B-2508-76F939DEF59E}"/>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66750" y="2208782"/>
            <a:ext cx="16954500" cy="6078220"/>
            <a:chOff x="333375" y="1104391"/>
            <a:chExt cx="8477250" cy="3039110"/>
          </a:xfrm>
        </p:grpSpPr>
        <p:pic>
          <p:nvPicPr>
            <p:cNvPr id="4" name="object 4"/>
            <p:cNvPicPr/>
            <p:nvPr/>
          </p:nvPicPr>
          <p:blipFill>
            <a:blip r:embed="rId2" cstate="print"/>
            <a:stretch>
              <a:fillRect/>
            </a:stretch>
          </p:blipFill>
          <p:spPr>
            <a:xfrm>
              <a:off x="333375" y="1104391"/>
              <a:ext cx="4062729" cy="3038982"/>
            </a:xfrm>
            <a:prstGeom prst="rect">
              <a:avLst/>
            </a:prstGeom>
          </p:spPr>
        </p:pic>
        <p:pic>
          <p:nvPicPr>
            <p:cNvPr id="5" name="object 5"/>
            <p:cNvPicPr/>
            <p:nvPr/>
          </p:nvPicPr>
          <p:blipFill>
            <a:blip r:embed="rId3" cstate="print"/>
            <a:stretch>
              <a:fillRect/>
            </a:stretch>
          </p:blipFill>
          <p:spPr>
            <a:xfrm>
              <a:off x="3914775" y="1105534"/>
              <a:ext cx="4895850" cy="3037840"/>
            </a:xfrm>
            <a:prstGeom prst="rect">
              <a:avLst/>
            </a:prstGeom>
          </p:spPr>
        </p:pic>
      </p:grpSp>
      <p:sp>
        <p:nvSpPr>
          <p:cNvPr id="8" name="object 2">
            <a:extLst>
              <a:ext uri="{FF2B5EF4-FFF2-40B4-BE49-F238E27FC236}">
                <a16:creationId xmlns:a16="http://schemas.microsoft.com/office/drawing/2014/main" id="{AF4526A0-A1AF-62C2-3858-6E224C26445C}"/>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953250" y="2208706"/>
            <a:ext cx="10668000" cy="7053580"/>
            <a:chOff x="3476625" y="1104353"/>
            <a:chExt cx="5334000" cy="3526790"/>
          </a:xfrm>
        </p:grpSpPr>
        <p:pic>
          <p:nvPicPr>
            <p:cNvPr id="4" name="object 4"/>
            <p:cNvPicPr/>
            <p:nvPr/>
          </p:nvPicPr>
          <p:blipFill>
            <a:blip r:embed="rId2" cstate="print"/>
            <a:stretch>
              <a:fillRect/>
            </a:stretch>
          </p:blipFill>
          <p:spPr>
            <a:xfrm>
              <a:off x="4747894" y="1104392"/>
              <a:ext cx="4062729" cy="3038982"/>
            </a:xfrm>
            <a:prstGeom prst="rect">
              <a:avLst/>
            </a:prstGeom>
          </p:spPr>
        </p:pic>
        <p:pic>
          <p:nvPicPr>
            <p:cNvPr id="5" name="object 5"/>
            <p:cNvPicPr/>
            <p:nvPr/>
          </p:nvPicPr>
          <p:blipFill>
            <a:blip r:embed="rId3" cstate="print"/>
            <a:stretch>
              <a:fillRect/>
            </a:stretch>
          </p:blipFill>
          <p:spPr>
            <a:xfrm>
              <a:off x="3476625" y="1104353"/>
              <a:ext cx="5334000" cy="3526282"/>
            </a:xfrm>
            <a:prstGeom prst="rect">
              <a:avLst/>
            </a:prstGeom>
          </p:spPr>
        </p:pic>
      </p:grpSp>
      <p:sp>
        <p:nvSpPr>
          <p:cNvPr id="8" name="object 2">
            <a:extLst>
              <a:ext uri="{FF2B5EF4-FFF2-40B4-BE49-F238E27FC236}">
                <a16:creationId xmlns:a16="http://schemas.microsoft.com/office/drawing/2014/main" id="{FED2792E-662A-A730-ED77-4CB923FF5D19}"/>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9547" y="1942338"/>
            <a:ext cx="1819910" cy="1565813"/>
          </a:xfrm>
          <a:prstGeom prst="rect">
            <a:avLst/>
          </a:prstGeom>
        </p:spPr>
        <p:txBody>
          <a:bodyPr vert="horz" wrap="square" lIns="0" tIns="26670" rIns="0" bIns="0" rtlCol="0">
            <a:spAutoFit/>
          </a:bodyPr>
          <a:lstStyle/>
          <a:p>
            <a:pPr marL="25400">
              <a:spcBef>
                <a:spcPts val="210"/>
              </a:spcBef>
            </a:pPr>
            <a:r>
              <a:rPr sz="10000" b="1" spc="-50" dirty="0">
                <a:solidFill>
                  <a:srgbClr val="FFFFFF"/>
                </a:solidFill>
                <a:latin typeface="Arial"/>
                <a:cs typeface="Arial"/>
              </a:rPr>
              <a:t>03.</a:t>
            </a:r>
            <a:endParaRPr sz="10000">
              <a:latin typeface="Arial"/>
              <a:cs typeface="Arial"/>
            </a:endParaRPr>
          </a:p>
        </p:txBody>
      </p:sp>
      <p:sp>
        <p:nvSpPr>
          <p:cNvPr id="3" name="object 3"/>
          <p:cNvSpPr txBox="1"/>
          <p:nvPr/>
        </p:nvSpPr>
        <p:spPr>
          <a:xfrm>
            <a:off x="1567485" y="3487826"/>
            <a:ext cx="4758690" cy="4617931"/>
          </a:xfrm>
          <a:prstGeom prst="rect">
            <a:avLst/>
          </a:prstGeom>
        </p:spPr>
        <p:txBody>
          <a:bodyPr vert="horz" wrap="square" lIns="0" tIns="26670" rIns="0" bIns="0" rtlCol="0">
            <a:spAutoFit/>
          </a:bodyPr>
          <a:lstStyle/>
          <a:p>
            <a:pPr marL="25400" marR="10160" defTabSz="1828800">
              <a:spcBef>
                <a:spcPts val="210"/>
              </a:spcBef>
            </a:pPr>
            <a:r>
              <a:rPr sz="7600" kern="0" dirty="0">
                <a:solidFill>
                  <a:srgbClr val="FFFFFF"/>
                </a:solidFill>
                <a:latin typeface="Tahoma"/>
                <a:cs typeface="Tahoma"/>
              </a:rPr>
              <a:t>Budova</a:t>
            </a:r>
            <a:r>
              <a:rPr sz="7600" kern="0" spc="-60" dirty="0">
                <a:solidFill>
                  <a:srgbClr val="FFFFFF"/>
                </a:solidFill>
                <a:latin typeface="Tahoma"/>
                <a:cs typeface="Tahoma"/>
              </a:rPr>
              <a:t> </a:t>
            </a:r>
            <a:r>
              <a:rPr sz="7600" kern="0" spc="-100" dirty="0">
                <a:solidFill>
                  <a:srgbClr val="FFFFFF"/>
                </a:solidFill>
                <a:latin typeface="Tahoma"/>
                <a:cs typeface="Tahoma"/>
              </a:rPr>
              <a:t>v </a:t>
            </a:r>
            <a:r>
              <a:rPr sz="7600" kern="0" spc="-70" dirty="0">
                <a:solidFill>
                  <a:srgbClr val="FFFFFF"/>
                </a:solidFill>
                <a:latin typeface="Tahoma"/>
                <a:cs typeface="Tahoma"/>
              </a:rPr>
              <a:t>ochranném </a:t>
            </a:r>
            <a:r>
              <a:rPr sz="7600" kern="0" spc="-20" dirty="0">
                <a:solidFill>
                  <a:srgbClr val="FFFFFF"/>
                </a:solidFill>
                <a:latin typeface="Tahoma"/>
                <a:cs typeface="Tahoma"/>
              </a:rPr>
              <a:t>pásmu</a:t>
            </a:r>
            <a:endParaRPr sz="7600" kern="0">
              <a:solidFill>
                <a:sysClr val="windowText" lastClr="000000"/>
              </a:solidFill>
              <a:latin typeface="Tahoma"/>
              <a:cs typeface="Tahoma"/>
            </a:endParaRPr>
          </a:p>
          <a:p>
            <a:pPr marL="278130" defTabSz="1828800">
              <a:spcBef>
                <a:spcPts val="4610"/>
              </a:spcBef>
            </a:pPr>
            <a:r>
              <a:rPr sz="3200" kern="0" spc="-50" dirty="0">
                <a:solidFill>
                  <a:srgbClr val="FFFFFF"/>
                </a:solidFill>
                <a:latin typeface="Tahoma"/>
                <a:cs typeface="Tahoma"/>
              </a:rPr>
              <a:t>Farní</a:t>
            </a:r>
            <a:r>
              <a:rPr sz="3200" kern="0" spc="-120" dirty="0">
                <a:solidFill>
                  <a:srgbClr val="FFFFFF"/>
                </a:solidFill>
                <a:latin typeface="Tahoma"/>
                <a:cs typeface="Tahoma"/>
              </a:rPr>
              <a:t> </a:t>
            </a:r>
            <a:r>
              <a:rPr sz="3200" kern="0" spc="-40" dirty="0">
                <a:solidFill>
                  <a:srgbClr val="FFFFFF"/>
                </a:solidFill>
                <a:latin typeface="Tahoma"/>
                <a:cs typeface="Tahoma"/>
              </a:rPr>
              <a:t>úřad</a:t>
            </a:r>
            <a:r>
              <a:rPr sz="3200" kern="0" spc="-110" dirty="0">
                <a:solidFill>
                  <a:srgbClr val="FFFFFF"/>
                </a:solidFill>
                <a:latin typeface="Tahoma"/>
                <a:cs typeface="Tahoma"/>
              </a:rPr>
              <a:t> </a:t>
            </a:r>
            <a:r>
              <a:rPr sz="3200" kern="0" spc="-140" dirty="0">
                <a:solidFill>
                  <a:srgbClr val="FFFFFF"/>
                </a:solidFill>
                <a:latin typeface="Tahoma"/>
                <a:cs typeface="Tahoma"/>
              </a:rPr>
              <a:t>v</a:t>
            </a:r>
            <a:r>
              <a:rPr sz="3200" kern="0" spc="-130" dirty="0">
                <a:solidFill>
                  <a:srgbClr val="FFFFFF"/>
                </a:solidFill>
                <a:latin typeface="Tahoma"/>
                <a:cs typeface="Tahoma"/>
              </a:rPr>
              <a:t> </a:t>
            </a:r>
            <a:r>
              <a:rPr sz="3200" kern="0" dirty="0">
                <a:solidFill>
                  <a:srgbClr val="FFFFFF"/>
                </a:solidFill>
                <a:latin typeface="Tahoma"/>
                <a:cs typeface="Tahoma"/>
              </a:rPr>
              <a:t>Praze</a:t>
            </a:r>
            <a:r>
              <a:rPr sz="3200" kern="0" spc="-120" dirty="0">
                <a:solidFill>
                  <a:srgbClr val="FFFFFF"/>
                </a:solidFill>
                <a:latin typeface="Tahoma"/>
                <a:cs typeface="Tahoma"/>
              </a:rPr>
              <a:t> </a:t>
            </a:r>
            <a:r>
              <a:rPr sz="3200" kern="0" spc="-20" dirty="0">
                <a:solidFill>
                  <a:srgbClr val="FFFFFF"/>
                </a:solidFill>
                <a:latin typeface="Tahoma"/>
                <a:cs typeface="Tahoma"/>
              </a:rPr>
              <a:t>Michli</a:t>
            </a:r>
            <a:endParaRPr sz="3200"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6887970" y="49"/>
            <a:ext cx="11400028" cy="1028695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67699" y="1417344"/>
            <a:ext cx="6574302" cy="8176980"/>
          </a:xfrm>
          <a:prstGeom prst="rect">
            <a:avLst/>
          </a:prstGeom>
        </p:spPr>
      </p:pic>
      <p:pic>
        <p:nvPicPr>
          <p:cNvPr id="4" name="object 4"/>
          <p:cNvPicPr/>
          <p:nvPr/>
        </p:nvPicPr>
        <p:blipFill>
          <a:blip r:embed="rId3" cstate="print"/>
          <a:stretch>
            <a:fillRect/>
          </a:stretch>
        </p:blipFill>
        <p:spPr>
          <a:xfrm>
            <a:off x="7898383" y="1935556"/>
            <a:ext cx="9722866" cy="7292084"/>
          </a:xfrm>
          <a:prstGeom prst="rect">
            <a:avLst/>
          </a:prstGeom>
        </p:spPr>
      </p:pic>
      <p:sp>
        <p:nvSpPr>
          <p:cNvPr id="6" name="Título 5">
            <a:extLst>
              <a:ext uri="{FF2B5EF4-FFF2-40B4-BE49-F238E27FC236}">
                <a16:creationId xmlns:a16="http://schemas.microsoft.com/office/drawing/2014/main" id="{C7D1F12E-6A54-9A80-8D91-CD976A233D3B}"/>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75615" y="1898905"/>
            <a:ext cx="16864330" cy="6788150"/>
            <a:chOff x="387807" y="949452"/>
            <a:chExt cx="8432165" cy="3394075"/>
          </a:xfrm>
        </p:grpSpPr>
        <p:pic>
          <p:nvPicPr>
            <p:cNvPr id="4" name="object 4"/>
            <p:cNvPicPr/>
            <p:nvPr/>
          </p:nvPicPr>
          <p:blipFill>
            <a:blip r:embed="rId2" cstate="print"/>
            <a:stretch>
              <a:fillRect/>
            </a:stretch>
          </p:blipFill>
          <p:spPr>
            <a:xfrm>
              <a:off x="387807" y="1056906"/>
              <a:ext cx="4180078" cy="3135122"/>
            </a:xfrm>
            <a:prstGeom prst="rect">
              <a:avLst/>
            </a:prstGeom>
          </p:spPr>
        </p:pic>
        <p:pic>
          <p:nvPicPr>
            <p:cNvPr id="5" name="object 5"/>
            <p:cNvPicPr/>
            <p:nvPr/>
          </p:nvPicPr>
          <p:blipFill>
            <a:blip r:embed="rId3" cstate="print"/>
            <a:stretch>
              <a:fillRect/>
            </a:stretch>
          </p:blipFill>
          <p:spPr>
            <a:xfrm>
              <a:off x="4292218" y="949452"/>
              <a:ext cx="4527423" cy="3393948"/>
            </a:xfrm>
            <a:prstGeom prst="rect">
              <a:avLst/>
            </a:prstGeom>
          </p:spPr>
        </p:pic>
      </p:grpSp>
      <p:sp>
        <p:nvSpPr>
          <p:cNvPr id="7" name="Título 6">
            <a:extLst>
              <a:ext uri="{FF2B5EF4-FFF2-40B4-BE49-F238E27FC236}">
                <a16:creationId xmlns:a16="http://schemas.microsoft.com/office/drawing/2014/main" id="{899A9B8A-BE3A-5FAB-39FC-54517A1BD185}"/>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712706" y="2533701"/>
            <a:ext cx="8994552" cy="6651218"/>
          </a:xfrm>
          <a:prstGeom prst="rect">
            <a:avLst/>
          </a:prstGeom>
        </p:spPr>
      </p:pic>
      <p:pic>
        <p:nvPicPr>
          <p:cNvPr id="4" name="object 4"/>
          <p:cNvPicPr/>
          <p:nvPr/>
        </p:nvPicPr>
        <p:blipFill>
          <a:blip r:embed="rId3" cstate="print"/>
          <a:stretch>
            <a:fillRect/>
          </a:stretch>
        </p:blipFill>
        <p:spPr>
          <a:xfrm>
            <a:off x="709033" y="1604390"/>
            <a:ext cx="7382026" cy="8148924"/>
          </a:xfrm>
          <a:prstGeom prst="rect">
            <a:avLst/>
          </a:prstGeom>
        </p:spPr>
      </p:pic>
      <p:sp>
        <p:nvSpPr>
          <p:cNvPr id="6" name="Título 5">
            <a:extLst>
              <a:ext uri="{FF2B5EF4-FFF2-40B4-BE49-F238E27FC236}">
                <a16:creationId xmlns:a16="http://schemas.microsoft.com/office/drawing/2014/main" id="{F41A920D-BA01-ECD5-1E4D-C94CD2E68EFD}"/>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261092" y="2349144"/>
            <a:ext cx="8360156" cy="6270244"/>
          </a:xfrm>
          <a:prstGeom prst="rect">
            <a:avLst/>
          </a:prstGeom>
        </p:spPr>
      </p:pic>
      <p:pic>
        <p:nvPicPr>
          <p:cNvPr id="4" name="object 4"/>
          <p:cNvPicPr/>
          <p:nvPr/>
        </p:nvPicPr>
        <p:blipFill>
          <a:blip r:embed="rId3" cstate="print"/>
          <a:stretch>
            <a:fillRect/>
          </a:stretch>
        </p:blipFill>
        <p:spPr>
          <a:xfrm>
            <a:off x="672184" y="2349144"/>
            <a:ext cx="8360156" cy="6270244"/>
          </a:xfrm>
          <a:prstGeom prst="rect">
            <a:avLst/>
          </a:prstGeom>
        </p:spPr>
      </p:pic>
      <p:sp>
        <p:nvSpPr>
          <p:cNvPr id="6" name="Título 5">
            <a:extLst>
              <a:ext uri="{FF2B5EF4-FFF2-40B4-BE49-F238E27FC236}">
                <a16:creationId xmlns:a16="http://schemas.microsoft.com/office/drawing/2014/main" id="{928EEB89-1B99-5936-2908-E412AD9CF5ED}"/>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91747" y="474371"/>
            <a:ext cx="3585210" cy="642484"/>
          </a:xfrm>
          <a:prstGeom prst="rect">
            <a:avLst/>
          </a:prstGeom>
        </p:spPr>
        <p:txBody>
          <a:bodyPr vert="horz" wrap="square" lIns="0" tIns="26670" rIns="0" bIns="0" rtlCol="0">
            <a:spAutoFit/>
          </a:bodyPr>
          <a:lstStyle/>
          <a:p>
            <a:pPr marL="25400">
              <a:spcBef>
                <a:spcPts val="210"/>
              </a:spcBef>
            </a:pPr>
            <a:r>
              <a:rPr spc="-80" dirty="0"/>
              <a:t>Primární</a:t>
            </a:r>
            <a:r>
              <a:rPr spc="-220" dirty="0"/>
              <a:t> </a:t>
            </a:r>
            <a:r>
              <a:rPr spc="-40" dirty="0"/>
              <a:t>energie</a:t>
            </a:r>
          </a:p>
        </p:txBody>
      </p:sp>
      <p:pic>
        <p:nvPicPr>
          <p:cNvPr id="3" name="object 3"/>
          <p:cNvPicPr/>
          <p:nvPr/>
        </p:nvPicPr>
        <p:blipFill>
          <a:blip r:embed="rId2" cstate="print"/>
          <a:stretch>
            <a:fillRect/>
          </a:stretch>
        </p:blipFill>
        <p:spPr>
          <a:xfrm>
            <a:off x="0" y="2604727"/>
            <a:ext cx="7707376" cy="6622934"/>
          </a:xfrm>
          <a:prstGeom prst="rect">
            <a:avLst/>
          </a:prstGeom>
        </p:spPr>
      </p:pic>
      <p:sp>
        <p:nvSpPr>
          <p:cNvPr id="4" name="object 4"/>
          <p:cNvSpPr txBox="1"/>
          <p:nvPr/>
        </p:nvSpPr>
        <p:spPr>
          <a:xfrm>
            <a:off x="1443736" y="3565652"/>
            <a:ext cx="1501140" cy="764312"/>
          </a:xfrm>
          <a:prstGeom prst="rect">
            <a:avLst/>
          </a:prstGeom>
        </p:spPr>
        <p:txBody>
          <a:bodyPr vert="horz" wrap="square" lIns="0" tIns="25400" rIns="0" bIns="0" rtlCol="0">
            <a:spAutoFit/>
          </a:bodyPr>
          <a:lstStyle/>
          <a:p>
            <a:pPr marL="25400" defTabSz="1828800">
              <a:spcBef>
                <a:spcPts val="200"/>
              </a:spcBef>
            </a:pPr>
            <a:r>
              <a:rPr lang="cs-CZ" sz="2400" dirty="0">
                <a:ea typeface="BatangChe" panose="020B0503020000020004" pitchFamily="49" charset="-127"/>
                <a:cs typeface="Arabic Typesetting" panose="020F0502020204030204" pitchFamily="66" charset="-78"/>
              </a:rPr>
              <a:t>obnovitelná složka</a:t>
            </a:r>
            <a:endParaRPr lang="cs-CZ" sz="2400" kern="0" dirty="0">
              <a:solidFill>
                <a:sysClr val="windowText" lastClr="000000"/>
              </a:solidFill>
              <a:ea typeface="BatangChe" panose="020B0503020000020004" pitchFamily="49" charset="-127"/>
              <a:cs typeface="Arabic Typesetting" panose="020F0502020204030204" pitchFamily="66" charset="-78"/>
            </a:endParaRPr>
          </a:p>
        </p:txBody>
      </p:sp>
      <p:pic>
        <p:nvPicPr>
          <p:cNvPr id="5" name="object 5"/>
          <p:cNvPicPr/>
          <p:nvPr/>
        </p:nvPicPr>
        <p:blipFill>
          <a:blip r:embed="rId3" cstate="print"/>
          <a:stretch>
            <a:fillRect/>
          </a:stretch>
        </p:blipFill>
        <p:spPr>
          <a:xfrm>
            <a:off x="3382264" y="7296937"/>
            <a:ext cx="2480588" cy="1578990"/>
          </a:xfrm>
          <a:prstGeom prst="rect">
            <a:avLst/>
          </a:prstGeom>
        </p:spPr>
      </p:pic>
      <p:sp>
        <p:nvSpPr>
          <p:cNvPr id="6" name="object 6"/>
          <p:cNvSpPr txBox="1"/>
          <p:nvPr/>
        </p:nvSpPr>
        <p:spPr>
          <a:xfrm>
            <a:off x="3540252" y="6893763"/>
            <a:ext cx="2923818" cy="503023"/>
          </a:xfrm>
          <a:prstGeom prst="rect">
            <a:avLst/>
          </a:prstGeom>
        </p:spPr>
        <p:txBody>
          <a:bodyPr vert="horz" wrap="square" lIns="0" tIns="25400" rIns="0" bIns="0" rtlCol="0">
            <a:spAutoFit/>
          </a:bodyPr>
          <a:lstStyle/>
          <a:p>
            <a:pPr marL="510540" marR="10160" indent="-486408" defTabSz="1828800">
              <a:lnSpc>
                <a:spcPct val="143100"/>
              </a:lnSpc>
              <a:spcBef>
                <a:spcPts val="200"/>
              </a:spcBef>
            </a:pPr>
            <a:r>
              <a:rPr lang="cs-CZ" sz="2400" dirty="0"/>
              <a:t>neobnovitelná složka</a:t>
            </a:r>
            <a:endParaRPr lang="es-ES" sz="2400" dirty="0"/>
          </a:p>
        </p:txBody>
      </p:sp>
      <p:grpSp>
        <p:nvGrpSpPr>
          <p:cNvPr id="7" name="object 7"/>
          <p:cNvGrpSpPr/>
          <p:nvPr/>
        </p:nvGrpSpPr>
        <p:grpSpPr>
          <a:xfrm>
            <a:off x="10569703" y="1098803"/>
            <a:ext cx="5899150" cy="9066530"/>
            <a:chOff x="5284851" y="549401"/>
            <a:chExt cx="2949575" cy="4533265"/>
          </a:xfrm>
        </p:grpSpPr>
        <p:pic>
          <p:nvPicPr>
            <p:cNvPr id="8" name="object 8"/>
            <p:cNvPicPr/>
            <p:nvPr/>
          </p:nvPicPr>
          <p:blipFill>
            <a:blip r:embed="rId4" cstate="print"/>
            <a:stretch>
              <a:fillRect/>
            </a:stretch>
          </p:blipFill>
          <p:spPr>
            <a:xfrm>
              <a:off x="6304788" y="549401"/>
              <a:ext cx="1264780" cy="1679829"/>
            </a:xfrm>
            <a:prstGeom prst="rect">
              <a:avLst/>
            </a:prstGeom>
          </p:spPr>
        </p:pic>
        <p:pic>
          <p:nvPicPr>
            <p:cNvPr id="9" name="object 9"/>
            <p:cNvPicPr/>
            <p:nvPr/>
          </p:nvPicPr>
          <p:blipFill>
            <a:blip r:embed="rId5" cstate="print"/>
            <a:stretch>
              <a:fillRect/>
            </a:stretch>
          </p:blipFill>
          <p:spPr>
            <a:xfrm>
              <a:off x="5317248" y="3727906"/>
              <a:ext cx="455370" cy="570183"/>
            </a:xfrm>
            <a:prstGeom prst="rect">
              <a:avLst/>
            </a:prstGeom>
          </p:spPr>
        </p:pic>
        <p:pic>
          <p:nvPicPr>
            <p:cNvPr id="10" name="object 10"/>
            <p:cNvPicPr/>
            <p:nvPr/>
          </p:nvPicPr>
          <p:blipFill>
            <a:blip r:embed="rId6" cstate="print"/>
            <a:stretch>
              <a:fillRect/>
            </a:stretch>
          </p:blipFill>
          <p:spPr>
            <a:xfrm>
              <a:off x="6052693" y="1837181"/>
              <a:ext cx="660069" cy="1526539"/>
            </a:xfrm>
            <a:prstGeom prst="rect">
              <a:avLst/>
            </a:prstGeom>
          </p:spPr>
        </p:pic>
        <p:pic>
          <p:nvPicPr>
            <p:cNvPr id="11" name="object 11"/>
            <p:cNvPicPr/>
            <p:nvPr/>
          </p:nvPicPr>
          <p:blipFill>
            <a:blip r:embed="rId7" cstate="print"/>
            <a:stretch>
              <a:fillRect/>
            </a:stretch>
          </p:blipFill>
          <p:spPr>
            <a:xfrm>
              <a:off x="6834759" y="1837181"/>
              <a:ext cx="404012" cy="1526539"/>
            </a:xfrm>
            <a:prstGeom prst="rect">
              <a:avLst/>
            </a:prstGeom>
          </p:spPr>
        </p:pic>
        <p:pic>
          <p:nvPicPr>
            <p:cNvPr id="12" name="object 12"/>
            <p:cNvPicPr/>
            <p:nvPr/>
          </p:nvPicPr>
          <p:blipFill>
            <a:blip r:embed="rId8" cstate="print"/>
            <a:stretch>
              <a:fillRect/>
            </a:stretch>
          </p:blipFill>
          <p:spPr>
            <a:xfrm>
              <a:off x="6449949" y="2640774"/>
              <a:ext cx="1283906" cy="1323467"/>
            </a:xfrm>
            <a:prstGeom prst="rect">
              <a:avLst/>
            </a:prstGeom>
          </p:spPr>
        </p:pic>
        <p:pic>
          <p:nvPicPr>
            <p:cNvPr id="13" name="object 13"/>
            <p:cNvPicPr/>
            <p:nvPr/>
          </p:nvPicPr>
          <p:blipFill>
            <a:blip r:embed="rId9" cstate="print"/>
            <a:stretch>
              <a:fillRect/>
            </a:stretch>
          </p:blipFill>
          <p:spPr>
            <a:xfrm>
              <a:off x="5747004" y="2640774"/>
              <a:ext cx="641921" cy="1323467"/>
            </a:xfrm>
            <a:prstGeom prst="rect">
              <a:avLst/>
            </a:prstGeom>
          </p:spPr>
        </p:pic>
        <p:pic>
          <p:nvPicPr>
            <p:cNvPr id="14" name="object 14"/>
            <p:cNvPicPr/>
            <p:nvPr/>
          </p:nvPicPr>
          <p:blipFill>
            <a:blip r:embed="rId10" cstate="print"/>
            <a:stretch>
              <a:fillRect/>
            </a:stretch>
          </p:blipFill>
          <p:spPr>
            <a:xfrm>
              <a:off x="5768086" y="3630777"/>
              <a:ext cx="1000366" cy="823798"/>
            </a:xfrm>
            <a:prstGeom prst="rect">
              <a:avLst/>
            </a:prstGeom>
          </p:spPr>
        </p:pic>
        <p:pic>
          <p:nvPicPr>
            <p:cNvPr id="15" name="object 15"/>
            <p:cNvPicPr/>
            <p:nvPr/>
          </p:nvPicPr>
          <p:blipFill>
            <a:blip r:embed="rId11" cstate="print"/>
            <a:stretch>
              <a:fillRect/>
            </a:stretch>
          </p:blipFill>
          <p:spPr>
            <a:xfrm>
              <a:off x="5284851" y="4258509"/>
              <a:ext cx="1483601" cy="823809"/>
            </a:xfrm>
            <a:prstGeom prst="rect">
              <a:avLst/>
            </a:prstGeom>
          </p:spPr>
        </p:pic>
        <p:pic>
          <p:nvPicPr>
            <p:cNvPr id="16" name="object 16"/>
            <p:cNvPicPr/>
            <p:nvPr/>
          </p:nvPicPr>
          <p:blipFill>
            <a:blip r:embed="rId11" cstate="print"/>
            <a:stretch>
              <a:fillRect/>
            </a:stretch>
          </p:blipFill>
          <p:spPr>
            <a:xfrm>
              <a:off x="6750558" y="3630777"/>
              <a:ext cx="1483601" cy="823798"/>
            </a:xfrm>
            <a:prstGeom prst="rect">
              <a:avLst/>
            </a:prstGeom>
          </p:spPr>
        </p:pic>
        <p:pic>
          <p:nvPicPr>
            <p:cNvPr id="17" name="object 17"/>
            <p:cNvPicPr/>
            <p:nvPr/>
          </p:nvPicPr>
          <p:blipFill>
            <a:blip r:embed="rId11" cstate="print"/>
            <a:stretch>
              <a:fillRect/>
            </a:stretch>
          </p:blipFill>
          <p:spPr>
            <a:xfrm>
              <a:off x="6750558" y="4258509"/>
              <a:ext cx="1483601" cy="823809"/>
            </a:xfrm>
            <a:prstGeom prst="rect">
              <a:avLst/>
            </a:prstGeom>
          </p:spPr>
        </p:pic>
      </p:grpSp>
      <p:sp>
        <p:nvSpPr>
          <p:cNvPr id="18" name="object 18"/>
          <p:cNvSpPr txBox="1"/>
          <p:nvPr/>
        </p:nvSpPr>
        <p:spPr>
          <a:xfrm>
            <a:off x="8175497" y="4028338"/>
            <a:ext cx="2073910" cy="2489143"/>
          </a:xfrm>
          <a:prstGeom prst="rect">
            <a:avLst/>
          </a:prstGeom>
        </p:spPr>
        <p:txBody>
          <a:bodyPr vert="horz" wrap="square" lIns="0" tIns="26670" rIns="0" bIns="0" rtlCol="0">
            <a:spAutoFit/>
          </a:bodyPr>
          <a:lstStyle/>
          <a:p>
            <a:pPr marL="25400" defTabSz="1828800">
              <a:spcBef>
                <a:spcPts val="210"/>
              </a:spcBef>
            </a:pPr>
            <a:r>
              <a:rPr sz="16000" kern="0" spc="-50" dirty="0">
                <a:solidFill>
                  <a:sysClr val="windowText" lastClr="000000"/>
                </a:solidFill>
                <a:latin typeface="Ink Free"/>
                <a:cs typeface="Ink Free"/>
              </a:rPr>
              <a:t>=</a:t>
            </a:r>
            <a:r>
              <a:rPr sz="16000" b="1" kern="0" spc="-50" dirty="0">
                <a:solidFill>
                  <a:sysClr val="windowText" lastClr="000000"/>
                </a:solidFill>
                <a:latin typeface="Calibri"/>
                <a:cs typeface="Calibri"/>
              </a:rPr>
              <a:t>˃</a:t>
            </a:r>
            <a:endParaRPr sz="16000" kern="0">
              <a:solidFill>
                <a:sysClr val="windowText" lastClr="000000"/>
              </a:solidFill>
              <a:latin typeface="Calibri"/>
              <a:cs typeface="Calibri"/>
            </a:endParaRPr>
          </a:p>
        </p:txBody>
      </p:sp>
      <p:sp>
        <p:nvSpPr>
          <p:cNvPr id="19" name="object 19"/>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231140" defTabSz="1828800">
              <a:spcBef>
                <a:spcPts val="30"/>
              </a:spcBef>
            </a:pPr>
            <a:fld id="{81D60167-4931-47E6-BA6A-407CBD079E47}" type="slidenum">
              <a:rPr kern="0" spc="-100" dirty="0"/>
              <a:pPr marL="231140" defTabSz="1828800">
                <a:spcBef>
                  <a:spcPts val="30"/>
                </a:spcBef>
              </a:pPr>
              <a:t>11</a:t>
            </a:fld>
            <a:endParaRPr kern="0" spc="-100" dirty="0"/>
          </a:p>
        </p:txBody>
      </p:sp>
      <p:sp>
        <p:nvSpPr>
          <p:cNvPr id="20" name="object 20"/>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12"/>
              </a:rPr>
              <a:t>www.pasivnidomy.cz</a:t>
            </a:r>
            <a:endParaRPr kern="0">
              <a:solidFill>
                <a:sysClr val="windowText" lastClr="000000"/>
              </a:solidFill>
              <a:latin typeface="Tahoma"/>
              <a:cs typeface="Tahoma"/>
            </a:endParaRPr>
          </a:p>
        </p:txBody>
      </p:sp>
      <p:sp>
        <p:nvSpPr>
          <p:cNvPr id="24" name="CuadroTexto 23">
            <a:extLst>
              <a:ext uri="{FF2B5EF4-FFF2-40B4-BE49-F238E27FC236}">
                <a16:creationId xmlns:a16="http://schemas.microsoft.com/office/drawing/2014/main" id="{8EF35741-3D97-03B2-2A36-A7F1B0DCE25A}"/>
              </a:ext>
            </a:extLst>
          </p:cNvPr>
          <p:cNvSpPr txBox="1"/>
          <p:nvPr/>
        </p:nvSpPr>
        <p:spPr>
          <a:xfrm>
            <a:off x="4036447" y="7610497"/>
            <a:ext cx="1793748" cy="830997"/>
          </a:xfrm>
          <a:prstGeom prst="rect">
            <a:avLst/>
          </a:prstGeom>
          <a:noFill/>
        </p:spPr>
        <p:txBody>
          <a:bodyPr wrap="square">
            <a:spAutoFit/>
          </a:bodyPr>
          <a:lstStyle/>
          <a:p>
            <a:pPr marL="510540" marR="10160" indent="-486408" defTabSz="1828800"/>
            <a:r>
              <a:rPr lang="cs-CZ" sz="2400" dirty="0">
                <a:solidFill>
                  <a:schemeClr val="bg1"/>
                </a:solidFill>
              </a:rPr>
              <a:t>Omezené</a:t>
            </a:r>
          </a:p>
          <a:p>
            <a:pPr marL="510540" marR="10160" indent="-486408" defTabSz="1828800"/>
            <a:r>
              <a:rPr lang="cs-CZ" sz="2400" dirty="0">
                <a:solidFill>
                  <a:schemeClr val="bg1"/>
                </a:solidFill>
              </a:rPr>
              <a:t>množství</a:t>
            </a:r>
            <a:endParaRPr lang="cs-CZ" sz="2400" kern="0" dirty="0">
              <a:solidFill>
                <a:schemeClr val="bg1"/>
              </a:solidFill>
              <a:latin typeface="Ink Free"/>
              <a:cs typeface="Ink Free"/>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66750" y="2349144"/>
            <a:ext cx="16949420" cy="6271260"/>
            <a:chOff x="333375" y="1174572"/>
            <a:chExt cx="8474710" cy="3135630"/>
          </a:xfrm>
        </p:grpSpPr>
        <p:pic>
          <p:nvPicPr>
            <p:cNvPr id="4" name="object 4"/>
            <p:cNvPicPr/>
            <p:nvPr/>
          </p:nvPicPr>
          <p:blipFill>
            <a:blip r:embed="rId2" cstate="print"/>
            <a:stretch>
              <a:fillRect/>
            </a:stretch>
          </p:blipFill>
          <p:spPr>
            <a:xfrm>
              <a:off x="4283964" y="1174572"/>
              <a:ext cx="4523994" cy="3135122"/>
            </a:xfrm>
            <a:prstGeom prst="rect">
              <a:avLst/>
            </a:prstGeom>
          </p:spPr>
        </p:pic>
        <p:pic>
          <p:nvPicPr>
            <p:cNvPr id="5" name="object 5"/>
            <p:cNvPicPr/>
            <p:nvPr/>
          </p:nvPicPr>
          <p:blipFill>
            <a:blip r:embed="rId3" cstate="print"/>
            <a:stretch>
              <a:fillRect/>
            </a:stretch>
          </p:blipFill>
          <p:spPr>
            <a:xfrm>
              <a:off x="333375" y="1174572"/>
              <a:ext cx="4174490" cy="3135122"/>
            </a:xfrm>
            <a:prstGeom prst="rect">
              <a:avLst/>
            </a:prstGeom>
          </p:spPr>
        </p:pic>
      </p:grpSp>
      <p:sp>
        <p:nvSpPr>
          <p:cNvPr id="7" name="Título 6">
            <a:extLst>
              <a:ext uri="{FF2B5EF4-FFF2-40B4-BE49-F238E27FC236}">
                <a16:creationId xmlns:a16="http://schemas.microsoft.com/office/drawing/2014/main" id="{066DCD8E-CCB9-999A-7C6A-F1F76B4885EC}"/>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66750" y="2133499"/>
            <a:ext cx="16954500" cy="6828790"/>
            <a:chOff x="333375" y="1066749"/>
            <a:chExt cx="8477250" cy="3414395"/>
          </a:xfrm>
        </p:grpSpPr>
        <p:pic>
          <p:nvPicPr>
            <p:cNvPr id="4" name="object 4"/>
            <p:cNvPicPr/>
            <p:nvPr/>
          </p:nvPicPr>
          <p:blipFill>
            <a:blip r:embed="rId2" cstate="print"/>
            <a:stretch>
              <a:fillRect/>
            </a:stretch>
          </p:blipFill>
          <p:spPr>
            <a:xfrm>
              <a:off x="3696080" y="1066850"/>
              <a:ext cx="5114544" cy="3413887"/>
            </a:xfrm>
            <a:prstGeom prst="rect">
              <a:avLst/>
            </a:prstGeom>
          </p:spPr>
        </p:pic>
        <p:pic>
          <p:nvPicPr>
            <p:cNvPr id="5" name="object 5"/>
            <p:cNvPicPr/>
            <p:nvPr/>
          </p:nvPicPr>
          <p:blipFill>
            <a:blip r:embed="rId3" cstate="print"/>
            <a:stretch>
              <a:fillRect/>
            </a:stretch>
          </p:blipFill>
          <p:spPr>
            <a:xfrm>
              <a:off x="333375" y="1066749"/>
              <a:ext cx="4113784" cy="3408299"/>
            </a:xfrm>
            <a:prstGeom prst="rect">
              <a:avLst/>
            </a:prstGeom>
          </p:spPr>
        </p:pic>
      </p:grpSp>
      <p:sp>
        <p:nvSpPr>
          <p:cNvPr id="7" name="Título 6">
            <a:extLst>
              <a:ext uri="{FF2B5EF4-FFF2-40B4-BE49-F238E27FC236}">
                <a16:creationId xmlns:a16="http://schemas.microsoft.com/office/drawing/2014/main" id="{06A2AA7E-FC58-2E61-2C80-A64E4E8BCDEB}"/>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62101" y="2208554"/>
            <a:ext cx="16059150" cy="6085840"/>
            <a:chOff x="781050" y="1104277"/>
            <a:chExt cx="8029575" cy="3042920"/>
          </a:xfrm>
        </p:grpSpPr>
        <p:pic>
          <p:nvPicPr>
            <p:cNvPr id="4" name="object 4"/>
            <p:cNvPicPr/>
            <p:nvPr/>
          </p:nvPicPr>
          <p:blipFill>
            <a:blip r:embed="rId2" cstate="print"/>
            <a:stretch>
              <a:fillRect/>
            </a:stretch>
          </p:blipFill>
          <p:spPr>
            <a:xfrm>
              <a:off x="4236846" y="1104277"/>
              <a:ext cx="4573778" cy="3042919"/>
            </a:xfrm>
            <a:prstGeom prst="rect">
              <a:avLst/>
            </a:prstGeom>
          </p:spPr>
        </p:pic>
        <p:pic>
          <p:nvPicPr>
            <p:cNvPr id="5" name="object 5"/>
            <p:cNvPicPr/>
            <p:nvPr/>
          </p:nvPicPr>
          <p:blipFill>
            <a:blip r:embed="rId3" cstate="print"/>
            <a:stretch>
              <a:fillRect/>
            </a:stretch>
          </p:blipFill>
          <p:spPr>
            <a:xfrm>
              <a:off x="781050" y="1104391"/>
              <a:ext cx="3846067" cy="3038982"/>
            </a:xfrm>
            <a:prstGeom prst="rect">
              <a:avLst/>
            </a:prstGeom>
          </p:spPr>
        </p:pic>
      </p:grpSp>
      <p:sp>
        <p:nvSpPr>
          <p:cNvPr id="7" name="Título 6">
            <a:extLst>
              <a:ext uri="{FF2B5EF4-FFF2-40B4-BE49-F238E27FC236}">
                <a16:creationId xmlns:a16="http://schemas.microsoft.com/office/drawing/2014/main" id="{F9F7EA6D-77FC-24C7-7EEB-09FD5465E742}"/>
              </a:ext>
            </a:extLst>
          </p:cNvPr>
          <p:cNvSpPr>
            <a:spLocks noGrp="1"/>
          </p:cNvSpPr>
          <p:nvPr>
            <p:ph type="title"/>
          </p:nvPr>
        </p:nvSpPr>
        <p:spPr/>
        <p:txBody>
          <a:bodyPr/>
          <a:lstStyle/>
          <a:p>
            <a:pPr algn="r"/>
            <a:r>
              <a:rPr lang="cs-CZ" spc="-100" dirty="0"/>
              <a:t>Farní</a:t>
            </a:r>
            <a:r>
              <a:rPr lang="cs-CZ" spc="-200" dirty="0"/>
              <a:t> </a:t>
            </a:r>
            <a:r>
              <a:rPr lang="cs-CZ" spc="-50" dirty="0"/>
              <a:t>úřad</a:t>
            </a:r>
            <a:r>
              <a:rPr lang="cs-CZ" spc="-190" dirty="0"/>
              <a:t> </a:t>
            </a:r>
            <a:r>
              <a:rPr lang="cs-CZ" spc="-160" dirty="0"/>
              <a:t>v</a:t>
            </a:r>
            <a:r>
              <a:rPr lang="cs-CZ" spc="-180" dirty="0"/>
              <a:t> </a:t>
            </a:r>
            <a:r>
              <a:rPr lang="cs-CZ" dirty="0"/>
              <a:t>Praze</a:t>
            </a:r>
            <a:r>
              <a:rPr lang="cs-CZ" spc="-140" dirty="0"/>
              <a:t> </a:t>
            </a:r>
            <a:r>
              <a:rPr lang="cs-CZ" spc="-20" dirty="0"/>
              <a:t>Michli</a:t>
            </a:r>
            <a:r>
              <a:rPr lang="cs-CZ" spc="-170" dirty="0"/>
              <a:t> </a:t>
            </a:r>
            <a:r>
              <a:rPr lang="cs-CZ" dirty="0"/>
              <a:t>-</a:t>
            </a:r>
            <a:r>
              <a:rPr lang="cs-CZ" spc="-170" dirty="0"/>
              <a:t> </a:t>
            </a:r>
            <a:r>
              <a:rPr lang="cs-CZ" spc="-80" dirty="0"/>
              <a:t>umístění</a:t>
            </a:r>
            <a:r>
              <a:rPr lang="cs-CZ" spc="-160" dirty="0"/>
              <a:t> </a:t>
            </a:r>
            <a:r>
              <a:rPr lang="cs-CZ" spc="-20" dirty="0"/>
              <a:t>budovy</a:t>
            </a:r>
            <a:endParaRPr lang="en-BE"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4"/>
            <a:ext cx="18288000" cy="8392160"/>
            <a:chOff x="0" y="12"/>
            <a:chExt cx="9144000" cy="4196080"/>
          </a:xfrm>
        </p:grpSpPr>
        <p:pic>
          <p:nvPicPr>
            <p:cNvPr id="3" name="object 3"/>
            <p:cNvPicPr/>
            <p:nvPr/>
          </p:nvPicPr>
          <p:blipFill>
            <a:blip r:embed="rId2" cstate="print"/>
            <a:stretch>
              <a:fillRect/>
            </a:stretch>
          </p:blipFill>
          <p:spPr>
            <a:xfrm>
              <a:off x="4572000" y="12"/>
              <a:ext cx="4572000" cy="4196080"/>
            </a:xfrm>
            <a:prstGeom prst="rect">
              <a:avLst/>
            </a:prstGeom>
          </p:spPr>
        </p:pic>
        <p:pic>
          <p:nvPicPr>
            <p:cNvPr id="4" name="object 4"/>
            <p:cNvPicPr/>
            <p:nvPr/>
          </p:nvPicPr>
          <p:blipFill>
            <a:blip r:embed="rId3" cstate="print"/>
            <a:stretch>
              <a:fillRect/>
            </a:stretch>
          </p:blipFill>
          <p:spPr>
            <a:xfrm>
              <a:off x="0" y="1238250"/>
              <a:ext cx="5155687" cy="2059813"/>
            </a:xfrm>
            <a:prstGeom prst="rect">
              <a:avLst/>
            </a:prstGeom>
          </p:spPr>
        </p:pic>
      </p:grpSp>
      <p:sp>
        <p:nvSpPr>
          <p:cNvPr id="5" name="object 5"/>
          <p:cNvSpPr txBox="1"/>
          <p:nvPr/>
        </p:nvSpPr>
        <p:spPr>
          <a:xfrm>
            <a:off x="1415085" y="7395209"/>
            <a:ext cx="4758690" cy="1877437"/>
          </a:xfrm>
          <a:prstGeom prst="rect">
            <a:avLst/>
          </a:prstGeom>
        </p:spPr>
        <p:txBody>
          <a:bodyPr vert="horz" wrap="square" lIns="0" tIns="25400" rIns="0" bIns="0" rtlCol="0">
            <a:spAutoFit/>
          </a:bodyPr>
          <a:lstStyle/>
          <a:p>
            <a:pPr marL="25400" defTabSz="1828800">
              <a:spcBef>
                <a:spcPts val="200"/>
              </a:spcBef>
            </a:pPr>
            <a:r>
              <a:rPr sz="2400" kern="0" spc="-140" dirty="0">
                <a:solidFill>
                  <a:sysClr val="windowText" lastClr="000000"/>
                </a:solidFill>
                <a:latin typeface="Tahoma"/>
                <a:cs typeface="Tahoma"/>
              </a:rPr>
              <a:t>Ing.</a:t>
            </a:r>
            <a:r>
              <a:rPr sz="2400" kern="0" spc="-60" dirty="0">
                <a:solidFill>
                  <a:sysClr val="windowText" lastClr="000000"/>
                </a:solidFill>
                <a:latin typeface="Tahoma"/>
                <a:cs typeface="Tahoma"/>
              </a:rPr>
              <a:t> </a:t>
            </a:r>
            <a:r>
              <a:rPr sz="2400" kern="0" spc="-20" dirty="0">
                <a:solidFill>
                  <a:sysClr val="windowText" lastClr="000000"/>
                </a:solidFill>
                <a:latin typeface="Tahoma"/>
                <a:cs typeface="Tahoma"/>
              </a:rPr>
              <a:t>arch.</a:t>
            </a:r>
            <a:r>
              <a:rPr sz="2400" kern="0" spc="-30" dirty="0">
                <a:solidFill>
                  <a:sysClr val="windowText" lastClr="000000"/>
                </a:solidFill>
                <a:latin typeface="Tahoma"/>
                <a:cs typeface="Tahoma"/>
              </a:rPr>
              <a:t> </a:t>
            </a:r>
            <a:r>
              <a:rPr sz="2400" kern="0" dirty="0">
                <a:solidFill>
                  <a:sysClr val="windowText" lastClr="000000"/>
                </a:solidFill>
                <a:latin typeface="Tahoma"/>
                <a:cs typeface="Tahoma"/>
              </a:rPr>
              <a:t>Josef</a:t>
            </a:r>
            <a:r>
              <a:rPr sz="2400" kern="0" spc="-50" dirty="0">
                <a:solidFill>
                  <a:sysClr val="windowText" lastClr="000000"/>
                </a:solidFill>
                <a:latin typeface="Tahoma"/>
                <a:cs typeface="Tahoma"/>
              </a:rPr>
              <a:t> </a:t>
            </a:r>
            <a:r>
              <a:rPr sz="2400" kern="0" spc="-70" dirty="0">
                <a:solidFill>
                  <a:sysClr val="windowText" lastClr="000000"/>
                </a:solidFill>
                <a:latin typeface="Tahoma"/>
                <a:cs typeface="Tahoma"/>
              </a:rPr>
              <a:t>Tlustý,</a:t>
            </a:r>
            <a:r>
              <a:rPr sz="2400" kern="0" spc="-90" dirty="0">
                <a:solidFill>
                  <a:sysClr val="windowText" lastClr="000000"/>
                </a:solidFill>
                <a:latin typeface="Tahoma"/>
                <a:cs typeface="Tahoma"/>
              </a:rPr>
              <a:t> </a:t>
            </a:r>
            <a:r>
              <a:rPr sz="2400" kern="0" spc="-70" dirty="0">
                <a:solidFill>
                  <a:sysClr val="windowText" lastClr="000000"/>
                </a:solidFill>
                <a:latin typeface="Tahoma"/>
                <a:cs typeface="Tahoma"/>
              </a:rPr>
              <a:t>Atelier </a:t>
            </a:r>
            <a:r>
              <a:rPr sz="2400" kern="0" spc="-20" dirty="0">
                <a:solidFill>
                  <a:sysClr val="windowText" lastClr="000000"/>
                </a:solidFill>
                <a:latin typeface="Tahoma"/>
                <a:cs typeface="Tahoma"/>
              </a:rPr>
              <a:t>Tlustý</a:t>
            </a:r>
            <a:endParaRPr sz="2400" kern="0">
              <a:solidFill>
                <a:sysClr val="windowText" lastClr="000000"/>
              </a:solidFill>
              <a:latin typeface="Tahoma"/>
              <a:cs typeface="Tahoma"/>
            </a:endParaRPr>
          </a:p>
          <a:p>
            <a:pPr marL="25400" defTabSz="1828800">
              <a:spcBef>
                <a:spcPts val="2880"/>
              </a:spcBef>
            </a:pPr>
            <a:r>
              <a:rPr sz="2400" kern="0" spc="-80" dirty="0">
                <a:solidFill>
                  <a:sysClr val="windowText" lastClr="000000"/>
                </a:solidFill>
                <a:latin typeface="Tahoma"/>
                <a:cs typeface="Tahoma"/>
              </a:rPr>
              <a:t>+420</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602</a:t>
            </a:r>
            <a:r>
              <a:rPr sz="2400" kern="0" spc="-60" dirty="0">
                <a:solidFill>
                  <a:sysClr val="windowText" lastClr="000000"/>
                </a:solidFill>
                <a:latin typeface="Tahoma"/>
                <a:cs typeface="Tahoma"/>
              </a:rPr>
              <a:t> </a:t>
            </a:r>
            <a:r>
              <a:rPr sz="2400" kern="0" dirty="0">
                <a:solidFill>
                  <a:sysClr val="windowText" lastClr="000000"/>
                </a:solidFill>
                <a:latin typeface="Tahoma"/>
                <a:cs typeface="Tahoma"/>
              </a:rPr>
              <a:t>732</a:t>
            </a:r>
            <a:r>
              <a:rPr sz="2400" kern="0" spc="-50" dirty="0">
                <a:solidFill>
                  <a:sysClr val="windowText" lastClr="000000"/>
                </a:solidFill>
                <a:latin typeface="Tahoma"/>
                <a:cs typeface="Tahoma"/>
              </a:rPr>
              <a:t> 843</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hlinkClick r:id="rId4"/>
              </a:rPr>
              <a:t>josef.tlusty</a:t>
            </a:r>
            <a:r>
              <a:rPr sz="2400" kern="0" spc="-20" dirty="0">
                <a:solidFill>
                  <a:srgbClr val="212121"/>
                </a:solidFill>
                <a:latin typeface="Tahoma"/>
                <a:cs typeface="Tahoma"/>
                <a:hlinkClick r:id="rId4"/>
              </a:rPr>
              <a:t>@</a:t>
            </a:r>
            <a:r>
              <a:rPr sz="2400" kern="0" spc="-20" dirty="0">
                <a:solidFill>
                  <a:sysClr val="windowText" lastClr="000000"/>
                </a:solidFill>
                <a:latin typeface="Tahoma"/>
                <a:cs typeface="Tahoma"/>
                <a:hlinkClick r:id="rId4"/>
              </a:rPr>
              <a:t>gmail.com</a:t>
            </a:r>
            <a:endParaRPr sz="2400" kern="0">
              <a:solidFill>
                <a:sysClr val="windowText" lastClr="000000"/>
              </a:solidFill>
              <a:latin typeface="Tahoma"/>
              <a:cs typeface="Tahoma"/>
            </a:endParaRPr>
          </a:p>
        </p:txBody>
      </p:sp>
      <p:sp>
        <p:nvSpPr>
          <p:cNvPr id="6" name="object 6"/>
          <p:cNvSpPr txBox="1">
            <a:spLocks noGrp="1"/>
          </p:cNvSpPr>
          <p:nvPr>
            <p:ph type="ctrTitle"/>
          </p:nvPr>
        </p:nvSpPr>
        <p:spPr>
          <a:xfrm>
            <a:off x="1396328" y="2583350"/>
            <a:ext cx="7905933" cy="3273870"/>
          </a:xfrm>
          <a:prstGeom prst="rect">
            <a:avLst/>
          </a:prstGeom>
        </p:spPr>
        <p:txBody>
          <a:bodyPr vert="horz" wrap="square" lIns="0" tIns="438048" rIns="0" bIns="0" rtlCol="0">
            <a:spAutoFit/>
          </a:bodyPr>
          <a:lstStyle/>
          <a:p>
            <a:pPr marL="25400" marR="10160">
              <a:spcBef>
                <a:spcPts val="190"/>
              </a:spcBef>
            </a:pPr>
            <a:r>
              <a:rPr sz="9200" dirty="0">
                <a:solidFill>
                  <a:srgbClr val="FFFFFF"/>
                </a:solidFill>
              </a:rPr>
              <a:t>Děkuji</a:t>
            </a:r>
            <a:r>
              <a:rPr sz="9200" spc="-620" dirty="0">
                <a:solidFill>
                  <a:srgbClr val="FFFFFF"/>
                </a:solidFill>
              </a:rPr>
              <a:t> </a:t>
            </a:r>
            <a:r>
              <a:rPr sz="9200" spc="120" dirty="0">
                <a:solidFill>
                  <a:srgbClr val="FFFFFF"/>
                </a:solidFill>
              </a:rPr>
              <a:t>za pozornost</a:t>
            </a:r>
            <a:endParaRPr sz="9200" dirty="0"/>
          </a:p>
        </p:txBody>
      </p:sp>
      <p:pic>
        <p:nvPicPr>
          <p:cNvPr id="7" name="object 7"/>
          <p:cNvPicPr/>
          <p:nvPr/>
        </p:nvPicPr>
        <p:blipFill>
          <a:blip r:embed="rId5" cstate="print"/>
          <a:stretch>
            <a:fillRect/>
          </a:stretch>
        </p:blipFill>
        <p:spPr>
          <a:xfrm>
            <a:off x="6232856" y="890885"/>
            <a:ext cx="2099960" cy="83273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58A3-9295-AB1B-53D1-490F6AA4E5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55A81E-29DE-AF17-A755-ECAC47B0AB8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15" name="Rectángulo 14">
            <a:extLst>
              <a:ext uri="{FF2B5EF4-FFF2-40B4-BE49-F238E27FC236}">
                <a16:creationId xmlns:a16="http://schemas.microsoft.com/office/drawing/2014/main" id="{F01358AE-51DA-8698-024D-C8191AD1AE0E}"/>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ángulo 13">
            <a:extLst>
              <a:ext uri="{FF2B5EF4-FFF2-40B4-BE49-F238E27FC236}">
                <a16:creationId xmlns:a16="http://schemas.microsoft.com/office/drawing/2014/main" id="{B0363EE9-8224-80D2-DC6D-BF2C94AE0A5E}"/>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a:extLst>
              <a:ext uri="{FF2B5EF4-FFF2-40B4-BE49-F238E27FC236}">
                <a16:creationId xmlns:a16="http://schemas.microsoft.com/office/drawing/2014/main" id="{335CF6BF-F49F-4532-565C-9C0944B9AB66}"/>
              </a:ext>
            </a:extLst>
          </p:cNvPr>
          <p:cNvGrpSpPr/>
          <p:nvPr/>
        </p:nvGrpSpPr>
        <p:grpSpPr>
          <a:xfrm>
            <a:off x="1028700" y="3445391"/>
            <a:ext cx="16230600" cy="5812909"/>
            <a:chOff x="0" y="-19050"/>
            <a:chExt cx="4274726" cy="1530972"/>
          </a:xfrm>
        </p:grpSpPr>
        <p:sp>
          <p:nvSpPr>
            <p:cNvPr id="4" name="Freeform 4">
              <a:extLst>
                <a:ext uri="{FF2B5EF4-FFF2-40B4-BE49-F238E27FC236}">
                  <a16:creationId xmlns:a16="http://schemas.microsoft.com/office/drawing/2014/main" id="{7678B982-D4B6-BD2A-1AA6-C10376D6CD97}"/>
                </a:ext>
              </a:extLst>
            </p:cNvPr>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a:extLst>
                <a:ext uri="{FF2B5EF4-FFF2-40B4-BE49-F238E27FC236}">
                  <a16:creationId xmlns:a16="http://schemas.microsoft.com/office/drawing/2014/main" id="{C6587C8C-E553-29DD-827A-B6EC87D86DE5}"/>
                </a:ext>
              </a:extLst>
            </p:cNvPr>
            <p:cNvSpPr txBox="1"/>
            <p:nvPr/>
          </p:nvSpPr>
          <p:spPr>
            <a:xfrm>
              <a:off x="0" y="-19050"/>
              <a:ext cx="4274726" cy="1530972"/>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r>
                <a:rPr lang="en-US" sz="6000" b="1" dirty="0">
                  <a:solidFill>
                    <a:srgbClr val="E66A18"/>
                  </a:solidFill>
                  <a:latin typeface="Roboto Heavy"/>
                  <a:ea typeface="Roboto Heavy"/>
                  <a:cs typeface="Roboto Heavy"/>
                  <a:sym typeface="Roboto Heavy"/>
                </a:rPr>
                <a:t>WORKSHOP 2: </a:t>
              </a:r>
              <a:r>
                <a:rPr lang="en-US" sz="6000" b="1" dirty="0">
                  <a:solidFill>
                    <a:srgbClr val="0152A1"/>
                  </a:solidFill>
                  <a:latin typeface="Roboto Heavy"/>
                  <a:ea typeface="Roboto Heavy"/>
                  <a:cs typeface="Roboto Heavy"/>
                  <a:sym typeface="Roboto Heavy"/>
                </a:rPr>
                <a:t>EFEKTIVNÍ A CENOVĚ DOSTUPNÁ OBNOVA BUDOV Z 50. A 60. LET</a:t>
              </a:r>
            </a:p>
            <a:p>
              <a:pPr algn="ctr">
                <a:lnSpc>
                  <a:spcPts val="7200"/>
                </a:lnSpc>
              </a:pPr>
              <a:endParaRPr lang="en-US" sz="6000" b="1" dirty="0">
                <a:solidFill>
                  <a:srgbClr val="0152A1"/>
                </a:solidFill>
                <a:latin typeface="Roboto Heavy"/>
                <a:ea typeface="Roboto Heavy"/>
                <a:cs typeface="Roboto Heavy"/>
                <a:sym typeface="Roboto Heavy"/>
              </a:endParaRPr>
            </a:p>
            <a:p>
              <a:pPr algn="ctr">
                <a:lnSpc>
                  <a:spcPts val="7200"/>
                </a:lnSpc>
              </a:pPr>
              <a:r>
                <a:rPr lang="cs-CZ" sz="6000" b="1" i="0" dirty="0">
                  <a:solidFill>
                    <a:srgbClr val="0152A1"/>
                  </a:solidFill>
                  <a:effectLst/>
                  <a:latin typeface="Roboto ExtraBold" panose="02000000000000000000" pitchFamily="2" charset="0"/>
                  <a:ea typeface="Roboto ExtraBold" panose="02000000000000000000" pitchFamily="2" charset="0"/>
                </a:rPr>
                <a:t>OTÁZKY A ODPOVĚDI</a:t>
              </a:r>
              <a:endParaRPr lang="en-US" sz="6000" b="1" dirty="0">
                <a:solidFill>
                  <a:srgbClr val="0152A1"/>
                </a:solidFill>
                <a:latin typeface="Roboto ExtraBold" panose="02000000000000000000" pitchFamily="2" charset="0"/>
                <a:ea typeface="Roboto ExtraBold" panose="02000000000000000000" pitchFamily="2" charset="0"/>
                <a:cs typeface="Roboto Heavy"/>
                <a:sym typeface="Roboto Heavy"/>
              </a:endParaRPr>
            </a:p>
          </p:txBody>
        </p:sp>
      </p:grpSp>
      <p:sp>
        <p:nvSpPr>
          <p:cNvPr id="10" name="TextBox 10">
            <a:extLst>
              <a:ext uri="{FF2B5EF4-FFF2-40B4-BE49-F238E27FC236}">
                <a16:creationId xmlns:a16="http://schemas.microsoft.com/office/drawing/2014/main" id="{2065D802-B1C9-F4E7-AA63-FB098D51A268}"/>
              </a:ext>
            </a:extLst>
          </p:cNvPr>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dirty="0">
                <a:solidFill>
                  <a:srgbClr val="E66A18"/>
                </a:solidFill>
                <a:latin typeface="Roboto Condensed Heavy"/>
                <a:ea typeface="Roboto Condensed Heavy"/>
                <a:cs typeface="Roboto Condensed Heavy"/>
                <a:sym typeface="Roboto Condensed Heavy"/>
              </a:rPr>
              <a:t>CZECH </a:t>
            </a:r>
            <a:r>
              <a:rPr lang="en-US" sz="7475" b="1" dirty="0">
                <a:solidFill>
                  <a:srgbClr val="000000"/>
                </a:solidFill>
                <a:latin typeface="Roboto Condensed Heavy"/>
                <a:ea typeface="Roboto Condensed Heavy"/>
                <a:cs typeface="Roboto Condensed Heavy"/>
                <a:sym typeface="Roboto Condensed Heavy"/>
              </a:rPr>
              <a:t>PROPERTY OWNERS</a:t>
            </a:r>
            <a:r>
              <a:rPr lang="en-US" sz="7475" b="1" dirty="0">
                <a:solidFill>
                  <a:srgbClr val="FFFFFF"/>
                </a:solidFill>
                <a:latin typeface="Roboto Condensed Heavy"/>
                <a:ea typeface="Roboto Condensed Heavy"/>
                <a:cs typeface="Roboto Condensed Heavy"/>
                <a:sym typeface="Roboto Condensed Heavy"/>
              </a:rPr>
              <a:t> </a:t>
            </a:r>
            <a:r>
              <a:rPr lang="en-US" sz="7475" b="1" dirty="0">
                <a:solidFill>
                  <a:srgbClr val="E66A18"/>
                </a:solidFill>
                <a:latin typeface="Roboto Condensed Heavy"/>
                <a:ea typeface="Roboto Condensed Heavy"/>
                <a:cs typeface="Roboto Condensed Heavy"/>
                <a:sym typeface="Roboto Condensed Heavy"/>
              </a:rPr>
              <a:t>ON BOARD!</a:t>
            </a:r>
          </a:p>
        </p:txBody>
      </p:sp>
      <p:sp>
        <p:nvSpPr>
          <p:cNvPr id="11" name="TextBox 11">
            <a:extLst>
              <a:ext uri="{FF2B5EF4-FFF2-40B4-BE49-F238E27FC236}">
                <a16:creationId xmlns:a16="http://schemas.microsoft.com/office/drawing/2014/main" id="{032DB433-40D1-E829-0184-798925A76877}"/>
              </a:ext>
            </a:extLst>
          </p:cNvPr>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dirty="0">
                <a:solidFill>
                  <a:srgbClr val="000000"/>
                </a:solidFill>
                <a:latin typeface="Roboto Condensed Bold"/>
                <a:ea typeface="Roboto Condensed Bold"/>
                <a:cs typeface="Roboto Condensed Bold"/>
                <a:sym typeface="Roboto Condensed Bold"/>
              </a:rPr>
              <a:t>UIPI RENOVATION TOUR</a:t>
            </a:r>
          </a:p>
        </p:txBody>
      </p:sp>
    </p:spTree>
    <p:extLst>
      <p:ext uri="{BB962C8B-B14F-4D97-AF65-F5344CB8AC3E}">
        <p14:creationId xmlns:p14="http://schemas.microsoft.com/office/powerpoint/2010/main" val="707759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2422414" y="2068971"/>
            <a:ext cx="13443172" cy="6149059"/>
            <a:chOff x="0" y="0"/>
            <a:chExt cx="3540588" cy="1619505"/>
          </a:xfrm>
        </p:grpSpPr>
        <p:sp>
          <p:nvSpPr>
            <p:cNvPr id="4" name="Freeform 4"/>
            <p:cNvSpPr/>
            <p:nvPr/>
          </p:nvSpPr>
          <p:spPr>
            <a:xfrm>
              <a:off x="0" y="0"/>
              <a:ext cx="3540589" cy="1619505"/>
            </a:xfrm>
            <a:custGeom>
              <a:avLst/>
              <a:gdLst/>
              <a:ahLst/>
              <a:cxnLst/>
              <a:rect l="l" t="t" r="r" b="b"/>
              <a:pathLst>
                <a:path w="3540589" h="1619505">
                  <a:moveTo>
                    <a:pt x="0" y="0"/>
                  </a:moveTo>
                  <a:lnTo>
                    <a:pt x="3540589" y="0"/>
                  </a:lnTo>
                  <a:lnTo>
                    <a:pt x="3540589" y="1619505"/>
                  </a:lnTo>
                  <a:lnTo>
                    <a:pt x="0" y="1619505"/>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3540588" cy="1629030"/>
            </a:xfrm>
            <a:prstGeom prst="rect">
              <a:avLst/>
            </a:prstGeom>
          </p:spPr>
          <p:txBody>
            <a:bodyPr lIns="50800" tIns="50800" rIns="50800" bIns="50800" rtlCol="0" anchor="ctr"/>
            <a:lstStyle/>
            <a:p>
              <a:pPr algn="ctr">
                <a:lnSpc>
                  <a:spcPts val="9600"/>
                </a:lnSpc>
              </a:pPr>
              <a:r>
                <a:rPr lang="en-US" sz="8000" b="1" dirty="0">
                  <a:solidFill>
                    <a:srgbClr val="0152A1"/>
                  </a:solidFill>
                  <a:latin typeface="Roboto Heavy"/>
                  <a:ea typeface="Roboto Heavy"/>
                  <a:cs typeface="Roboto Heavy"/>
                  <a:sym typeface="Roboto Heavy"/>
                </a:rPr>
                <a:t>PŘESTÁVKA NA </a:t>
              </a:r>
              <a:r>
                <a:rPr lang="en-US" sz="8000" b="1" dirty="0">
                  <a:solidFill>
                    <a:srgbClr val="E66A18"/>
                  </a:solidFill>
                  <a:latin typeface="Roboto Heavy"/>
                  <a:ea typeface="Roboto Heavy"/>
                  <a:cs typeface="Roboto Heavy"/>
                  <a:sym typeface="Roboto Heavy"/>
                </a:rPr>
                <a:t>KÁVU</a:t>
              </a:r>
            </a:p>
            <a:p>
              <a:pPr algn="ctr">
                <a:lnSpc>
                  <a:spcPts val="9600"/>
                </a:lnSpc>
              </a:pPr>
              <a:endParaRPr lang="en-US" sz="8000" b="1" dirty="0">
                <a:solidFill>
                  <a:srgbClr val="E66A18"/>
                </a:solidFill>
                <a:latin typeface="Roboto Heavy"/>
                <a:ea typeface="Roboto Heavy"/>
                <a:cs typeface="Roboto Heavy"/>
                <a:sym typeface="Roboto Heavy"/>
              </a:endParaRPr>
            </a:p>
            <a:p>
              <a:pPr algn="ctr">
                <a:lnSpc>
                  <a:spcPts val="9600"/>
                </a:lnSpc>
              </a:pPr>
              <a:r>
                <a:rPr lang="en-US" sz="8000" b="1" dirty="0" err="1">
                  <a:solidFill>
                    <a:srgbClr val="E66A18"/>
                  </a:solidFill>
                  <a:latin typeface="Roboto Heavy"/>
                  <a:ea typeface="Roboto Heavy"/>
                  <a:cs typeface="Roboto Heavy"/>
                  <a:sym typeface="Roboto Heavy"/>
                </a:rPr>
                <a:t>Vrátíme</a:t>
              </a:r>
              <a:r>
                <a:rPr lang="en-US" sz="8000" b="1" dirty="0">
                  <a:solidFill>
                    <a:srgbClr val="E66A18"/>
                  </a:solidFill>
                  <a:latin typeface="Roboto Heavy"/>
                  <a:ea typeface="Roboto Heavy"/>
                  <a:cs typeface="Roboto Heavy"/>
                  <a:sym typeface="Roboto Heavy"/>
                </a:rPr>
                <a:t> se v </a:t>
              </a:r>
              <a:r>
                <a:rPr lang="en-US" sz="8000" b="1" dirty="0">
                  <a:solidFill>
                    <a:srgbClr val="0152A1"/>
                  </a:solidFill>
                  <a:latin typeface="Roboto Heavy"/>
                  <a:ea typeface="Roboto Heavy"/>
                  <a:cs typeface="Roboto Heavy"/>
                  <a:sym typeface="Roboto Heavy"/>
                </a:rPr>
                <a:t>16:00</a:t>
              </a: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8" name="Rectángulo 7">
            <a:extLst>
              <a:ext uri="{FF2B5EF4-FFF2-40B4-BE49-F238E27FC236}">
                <a16:creationId xmlns:a16="http://schemas.microsoft.com/office/drawing/2014/main" id="{212639DF-D3B2-4B5D-FB43-AE6C988F0A95}"/>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ángulo 8">
            <a:extLst>
              <a:ext uri="{FF2B5EF4-FFF2-40B4-BE49-F238E27FC236}">
                <a16:creationId xmlns:a16="http://schemas.microsoft.com/office/drawing/2014/main" id="{86987C63-3704-065C-757B-4091991DA5AA}"/>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4274726" cy="1521447"/>
            </a:xfrm>
            <a:prstGeom prst="rect">
              <a:avLst/>
            </a:prstGeom>
          </p:spPr>
          <p:txBody>
            <a:bodyPr lIns="190500" tIns="190500" rIns="190500" bIns="190500" rtlCol="0" anchor="ctr"/>
            <a:lstStyle/>
            <a:p>
              <a:pPr algn="ctr">
                <a:lnSpc>
                  <a:spcPts val="9600"/>
                </a:lnSpc>
              </a:pPr>
              <a:r>
                <a:rPr lang="en-US" sz="8000" b="1" dirty="0">
                  <a:solidFill>
                    <a:srgbClr val="E66A18"/>
                  </a:solidFill>
                  <a:latin typeface="Roboto Heavy"/>
                  <a:ea typeface="Roboto Heavy"/>
                  <a:cs typeface="Roboto Heavy"/>
                  <a:sym typeface="Roboto Heavy"/>
                </a:rPr>
                <a:t>WORKSHOP 3:</a:t>
              </a:r>
              <a:r>
                <a:rPr lang="en-US" sz="8000" b="1" dirty="0">
                  <a:solidFill>
                    <a:srgbClr val="0152A1"/>
                  </a:solidFill>
                  <a:latin typeface="Roboto Heavy"/>
                  <a:ea typeface="Roboto Heavy"/>
                  <a:cs typeface="Roboto Heavy"/>
                  <a:sym typeface="Roboto Heavy"/>
                </a:rPr>
                <a:t> VYTVÁŘENÍ BUDOUCÍCH MĚST A</a:t>
              </a:r>
            </a:p>
            <a:p>
              <a:pPr algn="ctr">
                <a:lnSpc>
                  <a:spcPts val="9600"/>
                </a:lnSpc>
              </a:pPr>
              <a:r>
                <a:rPr lang="en-US" sz="8000" b="1" dirty="0">
                  <a:solidFill>
                    <a:srgbClr val="0152A1"/>
                  </a:solidFill>
                  <a:latin typeface="Roboto Heavy"/>
                  <a:ea typeface="Roboto Heavy"/>
                  <a:cs typeface="Roboto Heavy"/>
                  <a:sym typeface="Roboto Heavy"/>
                </a:rPr>
                <a:t>ZACHOVÁNÍ NAŠEHO DĚDICTVÍ</a:t>
              </a:r>
            </a:p>
          </p:txBody>
        </p:sp>
      </p:grpSp>
      <p:sp>
        <p:nvSpPr>
          <p:cNvPr id="6" name="TextBox 6"/>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7" name="TextBox 7"/>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E66A18"/>
                  </a:solidFill>
                  <a:latin typeface="Roboto Heavy"/>
                  <a:ea typeface="Roboto Heavy"/>
                  <a:cs typeface="Roboto Heavy"/>
                  <a:sym typeface="Roboto Heavy"/>
                </a:rPr>
                <a:t>WORKSHOP 3: </a:t>
              </a:r>
              <a:r>
                <a:rPr lang="en-US" sz="6000" b="1">
                  <a:solidFill>
                    <a:srgbClr val="0152A1"/>
                  </a:solidFill>
                  <a:latin typeface="Roboto Heavy"/>
                  <a:ea typeface="Roboto Heavy"/>
                  <a:cs typeface="Roboto Heavy"/>
                  <a:sym typeface="Roboto Heavy"/>
                </a:rPr>
                <a:t>VYTVÁŘENÍ BUDOUCÍCH MĚST AZACHOVÁNÍ NAŠEHO DĚDICTVÍ</a:t>
              </a:r>
            </a:p>
            <a:p>
              <a:pPr algn="ctr">
                <a:lnSpc>
                  <a:spcPts val="7200"/>
                </a:lnSpc>
              </a:pPr>
              <a:endParaRPr lang="en-US" sz="6000" b="1">
                <a:solidFill>
                  <a:srgbClr val="0152A1"/>
                </a:solidFill>
                <a:latin typeface="Roboto Heavy"/>
                <a:ea typeface="Roboto Heavy"/>
                <a:cs typeface="Roboto Heavy"/>
                <a:sym typeface="Roboto Heavy"/>
              </a:endParaRPr>
            </a:p>
            <a:p>
              <a:pPr algn="ctr">
                <a:lnSpc>
                  <a:spcPts val="7200"/>
                </a:lnSpc>
              </a:pPr>
              <a:endParaRPr lang="en-US" sz="6000" b="1">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sp>
          <p:nvSpPr>
            <p:cNvPr id="7" name="TextBox 7"/>
            <p:cNvSpPr txBox="1"/>
            <p:nvPr/>
          </p:nvSpPr>
          <p:spPr>
            <a:xfrm>
              <a:off x="6452134" y="1108363"/>
              <a:ext cx="12652847" cy="4591050"/>
            </a:xfrm>
            <a:prstGeom prst="rect">
              <a:avLst/>
            </a:prstGeom>
          </p:spPr>
          <p:txBody>
            <a:bodyPr lIns="0" tIns="0" rIns="0" bIns="0" rtlCol="0" anchor="t">
              <a:spAutoFit/>
            </a:bodyPr>
            <a:lstStyle/>
            <a:p>
              <a:pPr algn="l">
                <a:lnSpc>
                  <a:spcPts val="5404"/>
                </a:lnSpc>
                <a:spcBef>
                  <a:spcPct val="0"/>
                </a:spcBef>
              </a:pPr>
              <a:r>
                <a:rPr lang="en-US" sz="4504" b="1">
                  <a:solidFill>
                    <a:srgbClr val="000000"/>
                  </a:solidFill>
                  <a:latin typeface="Roboto Bold"/>
                  <a:ea typeface="Roboto Bold"/>
                  <a:cs typeface="Roboto Bold"/>
                  <a:sym typeface="Roboto Bold"/>
                </a:rPr>
                <a:t>Ing. Mgr. Michal Kuzmič</a:t>
              </a:r>
              <a:r>
                <a:rPr lang="en-US" sz="4504">
                  <a:solidFill>
                    <a:srgbClr val="000000"/>
                  </a:solidFill>
                  <a:latin typeface="Roboto"/>
                  <a:ea typeface="Roboto"/>
                  <a:cs typeface="Roboto"/>
                  <a:sym typeface="Roboto"/>
                </a:rPr>
                <a:t>, Vedoucí obchodu a mezioborové spolupráce, Univerzitní centrum energeticky efektivních budov (ČVUT), reprezentant projektu CrAFt</a:t>
              </a:r>
            </a:p>
          </p:txBody>
        </p:sp>
        <p:grpSp>
          <p:nvGrpSpPr>
            <p:cNvPr id="8" name="Group 8"/>
            <p:cNvGrpSpPr/>
            <p:nvPr/>
          </p:nvGrpSpPr>
          <p:grpSpPr>
            <a:xfrm>
              <a:off x="0" y="0"/>
              <a:ext cx="5699413" cy="5699413"/>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10715" b="-39284"/>
                </a:stretch>
              </a:blipFill>
            </p:spPr>
            <p:txBody>
              <a:bodyPr/>
              <a:lstStyle/>
              <a:p>
                <a:endParaRPr lang="en-BE"/>
              </a:p>
            </p:txBody>
          </p:sp>
        </p:gr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EA7679-7230-4C72-929A-9BBF4540B6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26"/>
          <a:stretch/>
        </p:blipFill>
        <p:spPr>
          <a:xfrm>
            <a:off x="0" y="0"/>
            <a:ext cx="18288000" cy="10869930"/>
          </a:xfrm>
          <a:prstGeom prst="rect">
            <a:avLst/>
          </a:prstGeom>
        </p:spPr>
      </p:pic>
      <p:sp>
        <p:nvSpPr>
          <p:cNvPr id="25" name="Obdélník 24">
            <a:extLst>
              <a:ext uri="{FF2B5EF4-FFF2-40B4-BE49-F238E27FC236}">
                <a16:creationId xmlns:a16="http://schemas.microsoft.com/office/drawing/2014/main" id="{E114DE41-854D-4A99-BD1F-5590C1D524B8}"/>
              </a:ext>
            </a:extLst>
          </p:cNvPr>
          <p:cNvSpPr/>
          <p:nvPr/>
        </p:nvSpPr>
        <p:spPr>
          <a:xfrm>
            <a:off x="0" y="19878"/>
            <a:ext cx="17019270" cy="10869930"/>
          </a:xfrm>
          <a:prstGeom prst="rect">
            <a:avLst/>
          </a:prstGeom>
          <a:gradFill>
            <a:gsLst>
              <a:gs pos="36000">
                <a:srgbClr val="006BC7">
                  <a:alpha val="0"/>
                </a:srgbClr>
              </a:gs>
              <a:gs pos="21000">
                <a:srgbClr val="006FCE">
                  <a:alpha val="95000"/>
                </a:srgbClr>
              </a:gs>
              <a:gs pos="0">
                <a:schemeClr val="accent1">
                  <a:lumMod val="90000"/>
                  <a:lumOff val="10000"/>
                </a:schemeClr>
              </a:gs>
              <a:gs pos="100000">
                <a:srgbClr val="0067BF">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dirty="0">
              <a:solidFill>
                <a:prstClr val="white"/>
              </a:solidFill>
              <a:latin typeface="Technika"/>
            </a:endParaRPr>
          </a:p>
        </p:txBody>
      </p:sp>
      <p:sp>
        <p:nvSpPr>
          <p:cNvPr id="3" name="Nadpis 2">
            <a:extLst>
              <a:ext uri="{FF2B5EF4-FFF2-40B4-BE49-F238E27FC236}">
                <a16:creationId xmlns:a16="http://schemas.microsoft.com/office/drawing/2014/main" id="{4E49A4F4-7320-4C0B-96B0-40BF35D1BABA}"/>
              </a:ext>
            </a:extLst>
          </p:cNvPr>
          <p:cNvSpPr>
            <a:spLocks noGrp="1"/>
          </p:cNvSpPr>
          <p:nvPr>
            <p:ph type="ctrTitle"/>
          </p:nvPr>
        </p:nvSpPr>
        <p:spPr>
          <a:xfrm>
            <a:off x="2209800" y="6667500"/>
            <a:ext cx="15917703" cy="2994660"/>
          </a:xfrm>
          <a:effectLst>
            <a:outerShdw blurRad="50800" dist="38100" dir="2700000" algn="tl" rotWithShape="0">
              <a:prstClr val="black">
                <a:alpha val="40000"/>
              </a:prstClr>
            </a:outerShdw>
          </a:effectLst>
        </p:spPr>
        <p:txBody>
          <a:bodyPr>
            <a:normAutofit fontScale="90000"/>
          </a:bodyPr>
          <a:lstStyle/>
          <a:p>
            <a:br>
              <a:rPr lang="cs-CZ" sz="5400" dirty="0">
                <a:latin typeface="+mj-lt"/>
              </a:rPr>
            </a:br>
            <a:br>
              <a:rPr lang="cs-CZ" sz="5400" dirty="0">
                <a:latin typeface="+mj-lt"/>
              </a:rPr>
            </a:br>
            <a:br>
              <a:rPr lang="cs-CZ" sz="5400" dirty="0">
                <a:latin typeface="+mj-lt"/>
              </a:rPr>
            </a:br>
            <a:br>
              <a:rPr lang="cs-CZ" sz="5400" dirty="0">
                <a:latin typeface="+mj-lt"/>
              </a:rPr>
            </a:br>
            <a:r>
              <a:rPr lang="cs-CZ" sz="5400" dirty="0">
                <a:latin typeface="+mj-lt"/>
              </a:rPr>
              <a:t>THE BENEFITS OF SHARING</a:t>
            </a:r>
            <a:br>
              <a:rPr lang="cs-CZ" sz="5400" dirty="0">
                <a:latin typeface="+mj-lt"/>
              </a:rPr>
            </a:br>
            <a:r>
              <a:rPr lang="cs-CZ" sz="5400" dirty="0">
                <a:latin typeface="+mj-lt"/>
              </a:rPr>
              <a:t>LIVING THE ENERGY TRANSITION IN RESIDENTIAL SECTOR</a:t>
            </a:r>
            <a:br>
              <a:rPr lang="cs-CZ" sz="5400" dirty="0"/>
            </a:br>
            <a:br>
              <a:rPr lang="cs-CZ" sz="5400" dirty="0"/>
            </a:br>
            <a:br>
              <a:rPr lang="cs-CZ" sz="5400" dirty="0"/>
            </a:br>
            <a:br>
              <a:rPr lang="cs-CZ" sz="5400" dirty="0"/>
            </a:br>
            <a:br>
              <a:rPr lang="cs-CZ" sz="5400" dirty="0"/>
            </a:br>
            <a:br>
              <a:rPr lang="cs-CZ" sz="5400" dirty="0"/>
            </a:br>
            <a:br>
              <a:rPr lang="cs-CZ" sz="5400" dirty="0"/>
            </a:br>
            <a:br>
              <a:rPr lang="cs-CZ" sz="5400" dirty="0"/>
            </a:br>
            <a:br>
              <a:rPr lang="cs-CZ" sz="5400" dirty="0"/>
            </a:br>
            <a:r>
              <a:rPr lang="cs-CZ" sz="5400" dirty="0"/>
              <a:t>Michal Kuzmič</a:t>
            </a:r>
            <a:br>
              <a:rPr lang="cs-CZ" sz="5400" dirty="0"/>
            </a:br>
            <a:r>
              <a:rPr lang="cs-CZ" sz="3000" dirty="0" err="1"/>
              <a:t>head</a:t>
            </a:r>
            <a:r>
              <a:rPr lang="cs-CZ" sz="3000" dirty="0"/>
              <a:t> of business and </a:t>
            </a:r>
            <a:r>
              <a:rPr lang="cs-CZ" sz="3000" dirty="0" err="1"/>
              <a:t>interdisciplinary</a:t>
            </a:r>
            <a:r>
              <a:rPr lang="cs-CZ" sz="3000" dirty="0"/>
              <a:t> </a:t>
            </a:r>
            <a:r>
              <a:rPr lang="cs-CZ" sz="3000" dirty="0" err="1"/>
              <a:t>collaboration</a:t>
            </a:r>
            <a:br>
              <a:rPr lang="cs-CZ" sz="5400" dirty="0"/>
            </a:br>
            <a:r>
              <a:rPr lang="cs-CZ" sz="3300" dirty="0"/>
              <a:t>20. 03. 2025</a:t>
            </a:r>
            <a:br>
              <a:rPr lang="cs-CZ" sz="3300" dirty="0"/>
            </a:br>
            <a:r>
              <a:rPr lang="cs-CZ" sz="3300" dirty="0" err="1"/>
              <a:t>uiPI </a:t>
            </a:r>
            <a:r>
              <a:rPr lang="cs-CZ" sz="3300" dirty="0"/>
              <a:t>RENOVATION TOUR, PRAGUE</a:t>
            </a:r>
            <a:endParaRPr lang="cs-CZ" sz="5400" dirty="0"/>
          </a:p>
        </p:txBody>
      </p:sp>
      <p:pic>
        <p:nvPicPr>
          <p:cNvPr id="24" name="Obrázek 23">
            <a:extLst>
              <a:ext uri="{FF2B5EF4-FFF2-40B4-BE49-F238E27FC236}">
                <a16:creationId xmlns:a16="http://schemas.microsoft.com/office/drawing/2014/main" id="{DFF23DDD-8274-41D0-AB3B-E60D0725B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56" y="323969"/>
            <a:ext cx="1714079" cy="3531752"/>
          </a:xfrm>
          <a:prstGeom prst="rect">
            <a:avLst/>
          </a:prstGeom>
        </p:spPr>
      </p:pic>
    </p:spTree>
    <p:extLst>
      <p:ext uri="{BB962C8B-B14F-4D97-AF65-F5344CB8AC3E}">
        <p14:creationId xmlns:p14="http://schemas.microsoft.com/office/powerpoint/2010/main" val="284461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B146EE-C443-4615-BBD4-83E11F611C17}"/>
              </a:ext>
            </a:extLst>
          </p:cNvPr>
          <p:cNvSpPr>
            <a:spLocks noGrp="1"/>
          </p:cNvSpPr>
          <p:nvPr>
            <p:ph type="title"/>
          </p:nvPr>
        </p:nvSpPr>
        <p:spPr>
          <a:xfrm>
            <a:off x="2393157" y="-175378"/>
            <a:ext cx="15566229" cy="1747838"/>
          </a:xfrm>
        </p:spPr>
        <p:txBody>
          <a:bodyPr/>
          <a:lstStyle/>
          <a:p>
            <a:r>
              <a:rPr lang="cs-CZ" dirty="0"/>
              <a:t>ČVUT UCEEB </a:t>
            </a:r>
            <a:r>
              <a:rPr lang="cs-CZ" sz="3600" dirty="0"/>
              <a:t>(TŘINECKÁ 1024 BUSHRAD)</a:t>
            </a:r>
            <a:endParaRPr lang="cs-CZ" dirty="0"/>
          </a:p>
        </p:txBody>
      </p:sp>
      <p:sp>
        <p:nvSpPr>
          <p:cNvPr id="3" name="Zástupný symbol pro obsah 2">
            <a:extLst>
              <a:ext uri="{FF2B5EF4-FFF2-40B4-BE49-F238E27FC236}">
                <a16:creationId xmlns:a16="http://schemas.microsoft.com/office/drawing/2014/main" id="{4FCB362A-9C78-4A6F-A60B-C0E39D64FA05}"/>
              </a:ext>
            </a:extLst>
          </p:cNvPr>
          <p:cNvSpPr>
            <a:spLocks noGrp="1"/>
          </p:cNvSpPr>
          <p:nvPr>
            <p:ph idx="1"/>
          </p:nvPr>
        </p:nvSpPr>
        <p:spPr>
          <a:xfrm>
            <a:off x="2393157" y="1582580"/>
            <a:ext cx="10423683" cy="7782518"/>
          </a:xfrm>
        </p:spPr>
        <p:txBody>
          <a:bodyPr>
            <a:normAutofit/>
          </a:bodyPr>
          <a:lstStyle/>
          <a:p>
            <a:pPr>
              <a:lnSpc>
                <a:spcPct val="120000"/>
              </a:lnSpc>
            </a:pPr>
            <a:r>
              <a:rPr lang="cs-CZ" sz="2100" dirty="0"/>
              <a:t>UCEEB was created thanks to the cooperation of the Faculty of Civil, Mechanical, Electrical and Biomedical Engineering</a:t>
            </a:r>
          </a:p>
          <a:p>
            <a:pPr>
              <a:lnSpc>
                <a:spcPct val="120000"/>
              </a:lnSpc>
            </a:pPr>
            <a:r>
              <a:rPr lang="cs-CZ" sz="2100" dirty="0"/>
              <a:t>Building open since 2014</a:t>
            </a:r>
          </a:p>
          <a:p>
            <a:pPr>
              <a:lnSpc>
                <a:spcPct val="120000"/>
              </a:lnSpc>
            </a:pPr>
            <a:r>
              <a:rPr lang="cs-CZ" sz="2100" dirty="0"/>
              <a:t>We are a bridge between industry and the university</a:t>
            </a:r>
          </a:p>
          <a:p>
            <a:pPr>
              <a:lnSpc>
                <a:spcPct val="120000"/>
              </a:lnSpc>
            </a:pPr>
            <a:r>
              <a:rPr lang="cs-CZ" sz="2100" dirty="0"/>
              <a:t>We focus on buildings and their new technologies</a:t>
            </a:r>
          </a:p>
          <a:p>
            <a:pPr>
              <a:lnSpc>
                <a:spcPct val="120000"/>
              </a:lnSpc>
            </a:pPr>
            <a:r>
              <a:rPr lang="cs-CZ" sz="3000" b="1" dirty="0">
                <a:hlinkClick r:id="rId2"/>
              </a:rPr>
              <a:t>www.uceeb.cz </a:t>
            </a:r>
          </a:p>
          <a:p>
            <a:pPr>
              <a:lnSpc>
                <a:spcPct val="120000"/>
              </a:lnSpc>
            </a:pPr>
            <a:r>
              <a:rPr lang="cs-CZ" sz="2100" dirty="0"/>
              <a:t>VIDEO: </a:t>
            </a:r>
            <a:r>
              <a:rPr lang="cs-CZ" sz="2100" dirty="0">
                <a:hlinkClick r:id="rId3"/>
              </a:rPr>
              <a:t>https://www.youtube.com/watch?v=fnhU0K4HYOo&amp;t=118s</a:t>
            </a:r>
            <a:endParaRPr lang="cs-CZ" sz="2100" dirty="0"/>
          </a:p>
          <a:p>
            <a:pPr marL="0" indent="0">
              <a:lnSpc>
                <a:spcPct val="120000"/>
              </a:lnSpc>
              <a:buNone/>
            </a:pPr>
            <a:endParaRPr lang="cs-CZ" dirty="0"/>
          </a:p>
          <a:p>
            <a:pPr lvl="1">
              <a:lnSpc>
                <a:spcPct val="120000"/>
              </a:lnSpc>
            </a:pPr>
            <a:endParaRPr lang="cs-CZ" b="1" dirty="0"/>
          </a:p>
          <a:p>
            <a:pPr lvl="1"/>
            <a:endParaRPr lang="cs-CZ" b="1" dirty="0"/>
          </a:p>
          <a:p>
            <a:endParaRPr lang="cs-CZ" dirty="0"/>
          </a:p>
        </p:txBody>
      </p:sp>
      <p:graphicFrame>
        <p:nvGraphicFramePr>
          <p:cNvPr id="5" name="Diagram 4">
            <a:extLst>
              <a:ext uri="{FF2B5EF4-FFF2-40B4-BE49-F238E27FC236}">
                <a16:creationId xmlns:a16="http://schemas.microsoft.com/office/drawing/2014/main" id="{83AB1DC5-8706-2651-443E-9DF8C946E0E5}"/>
              </a:ext>
            </a:extLst>
          </p:cNvPr>
          <p:cNvGraphicFramePr/>
          <p:nvPr/>
        </p:nvGraphicFramePr>
        <p:xfrm>
          <a:off x="12930186" y="863621"/>
          <a:ext cx="4358640" cy="5158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rázek 8" descr="Obsah obrázku tráva, obloha, venku, mrak&#10;&#10;Popis byl vytvořen automaticky">
            <a:extLst>
              <a:ext uri="{FF2B5EF4-FFF2-40B4-BE49-F238E27FC236}">
                <a16:creationId xmlns:a16="http://schemas.microsoft.com/office/drawing/2014/main" id="{DA7C5C39-5F08-3085-5ED0-EFC4C37309B4}"/>
              </a:ext>
            </a:extLst>
          </p:cNvPr>
          <p:cNvPicPr>
            <a:picLocks noChangeAspect="1"/>
          </p:cNvPicPr>
          <p:nvPr/>
        </p:nvPicPr>
        <p:blipFill rotWithShape="1">
          <a:blip r:embed="rId9">
            <a:extLst>
              <a:ext uri="{28A0092B-C50C-407E-A947-70E740481C1C}">
                <a14:useLocalDpi xmlns:a14="http://schemas.microsoft.com/office/drawing/2010/main" val="0"/>
              </a:ext>
            </a:extLst>
          </a:blip>
          <a:srcRect l="6777"/>
          <a:stretch/>
        </p:blipFill>
        <p:spPr>
          <a:xfrm>
            <a:off x="2393158" y="6229528"/>
            <a:ext cx="4409120" cy="3147359"/>
          </a:xfrm>
          <a:prstGeom prst="rect">
            <a:avLst/>
          </a:prstGeom>
        </p:spPr>
      </p:pic>
      <p:sp>
        <p:nvSpPr>
          <p:cNvPr id="10" name="TextovéPole 9">
            <a:extLst>
              <a:ext uri="{FF2B5EF4-FFF2-40B4-BE49-F238E27FC236}">
                <a16:creationId xmlns:a16="http://schemas.microsoft.com/office/drawing/2014/main" id="{90BAB18F-A5F8-EC8A-DF21-9EC4278A8C7F}"/>
              </a:ext>
            </a:extLst>
          </p:cNvPr>
          <p:cNvSpPr txBox="1"/>
          <p:nvPr/>
        </p:nvSpPr>
        <p:spPr>
          <a:xfrm>
            <a:off x="7398066" y="6022478"/>
            <a:ext cx="10423683" cy="4275016"/>
          </a:xfrm>
          <a:prstGeom prst="rect">
            <a:avLst/>
          </a:prstGeom>
          <a:noFill/>
        </p:spPr>
        <p:txBody>
          <a:bodyPr wrap="square" rtlCol="0">
            <a:spAutoFit/>
          </a:bodyPr>
          <a:lstStyle/>
          <a:p>
            <a:pPr defTabSz="685800">
              <a:lnSpc>
                <a:spcPct val="120000"/>
              </a:lnSpc>
            </a:pPr>
            <a:r>
              <a:rPr lang="cs-CZ" sz="3000" b="1" dirty="0">
                <a:solidFill>
                  <a:prstClr val="black"/>
                </a:solidFill>
                <a:latin typeface="Technika"/>
              </a:rPr>
              <a:t>OUR GOALS</a:t>
            </a:r>
            <a:endParaRPr lang="cs-CZ" sz="2400" b="1" dirty="0">
              <a:solidFill>
                <a:prstClr val="black"/>
              </a:solidFill>
              <a:latin typeface="Technika"/>
            </a:endParaRPr>
          </a:p>
          <a:p>
            <a:pPr defTabSz="685800">
              <a:lnSpc>
                <a:spcPct val="120000"/>
              </a:lnSpc>
            </a:pPr>
            <a:r>
              <a:rPr lang="cs-CZ" sz="2400" dirty="0">
                <a:solidFill>
                  <a:prstClr val="black"/>
                </a:solidFill>
                <a:latin typeface="Technika"/>
              </a:rPr>
              <a:t>Bringing innovation from research to practice</a:t>
            </a:r>
          </a:p>
          <a:p>
            <a:pPr defTabSz="685800">
              <a:lnSpc>
                <a:spcPct val="120000"/>
              </a:lnSpc>
            </a:pPr>
            <a:r>
              <a:rPr lang="cs-CZ" sz="2400" dirty="0">
                <a:solidFill>
                  <a:prstClr val="black"/>
                </a:solidFill>
                <a:latin typeface="Technika"/>
              </a:rPr>
              <a:t>We are consciously playing our part in shaping the future of construction</a:t>
            </a:r>
          </a:p>
          <a:p>
            <a:pPr defTabSz="685800">
              <a:lnSpc>
                <a:spcPct val="120000"/>
              </a:lnSpc>
            </a:pPr>
            <a:r>
              <a:rPr lang="cs-CZ" sz="2400" dirty="0" err="1">
                <a:solidFill>
                  <a:prstClr val="black"/>
                </a:solidFill>
                <a:latin typeface="Technika"/>
              </a:rPr>
              <a:t>Our</a:t>
            </a:r>
            <a:r>
              <a:rPr lang="cs-CZ" sz="2400" dirty="0">
                <a:solidFill>
                  <a:prstClr val="black"/>
                </a:solidFill>
                <a:latin typeface="Technika"/>
              </a:rPr>
              <a:t> </a:t>
            </a:r>
            <a:r>
              <a:rPr lang="cs-CZ" sz="2400" dirty="0" err="1">
                <a:solidFill>
                  <a:prstClr val="black"/>
                </a:solidFill>
                <a:latin typeface="Technika"/>
              </a:rPr>
              <a:t>focus</a:t>
            </a:r>
            <a:r>
              <a:rPr lang="cs-CZ" sz="2400" dirty="0">
                <a:solidFill>
                  <a:prstClr val="black"/>
                </a:solidFill>
                <a:latin typeface="Technika"/>
              </a:rPr>
              <a:t> are </a:t>
            </a:r>
            <a:r>
              <a:rPr lang="cs-CZ" sz="3000" dirty="0">
                <a:ln w="0"/>
                <a:solidFill>
                  <a:srgbClr val="0065BD"/>
                </a:solidFill>
                <a:effectLst>
                  <a:outerShdw blurRad="38100" dist="25400" dir="5400000" algn="ctr" rotWithShape="0">
                    <a:srgbClr val="6E747A">
                      <a:alpha val="43000"/>
                    </a:srgbClr>
                  </a:outerShdw>
                </a:effectLst>
                <a:latin typeface="Technika"/>
              </a:rPr>
              <a:t>buildings, neighbourhoods and cities</a:t>
            </a:r>
            <a:endParaRPr lang="cs-CZ" sz="2400" dirty="0">
              <a:solidFill>
                <a:prstClr val="black"/>
              </a:solidFill>
              <a:latin typeface="Technika"/>
            </a:endParaRPr>
          </a:p>
          <a:p>
            <a:pPr marL="685800" lvl="1" defTabSz="685800">
              <a:lnSpc>
                <a:spcPct val="120000"/>
              </a:lnSpc>
              <a:buFont typeface="Wingdings" panose="05000000000000000000" pitchFamily="2" charset="2"/>
              <a:buChar char="ü"/>
            </a:pPr>
            <a:r>
              <a:rPr lang="cs-CZ" sz="2400" dirty="0">
                <a:solidFill>
                  <a:prstClr val="black"/>
                </a:solidFill>
                <a:latin typeface="Technika"/>
              </a:rPr>
              <a:t>environmentally friendly</a:t>
            </a:r>
          </a:p>
          <a:p>
            <a:pPr marL="685800" lvl="1" defTabSz="685800">
              <a:lnSpc>
                <a:spcPct val="120000"/>
              </a:lnSpc>
              <a:buFont typeface="Wingdings" panose="05000000000000000000" pitchFamily="2" charset="2"/>
              <a:buChar char="ü"/>
            </a:pPr>
            <a:r>
              <a:rPr lang="cs-CZ" sz="2400" dirty="0">
                <a:solidFill>
                  <a:prstClr val="black"/>
                </a:solidFill>
                <a:latin typeface="Technika"/>
              </a:rPr>
              <a:t>support the sustainable development of society</a:t>
            </a:r>
          </a:p>
          <a:p>
            <a:pPr marL="685800" lvl="1" defTabSz="685800">
              <a:lnSpc>
                <a:spcPct val="120000"/>
              </a:lnSpc>
              <a:buFont typeface="Wingdings" panose="05000000000000000000" pitchFamily="2" charset="2"/>
              <a:buChar char="ü"/>
            </a:pPr>
            <a:r>
              <a:rPr lang="cs-CZ" sz="2400" dirty="0">
                <a:solidFill>
                  <a:prstClr val="black"/>
                </a:solidFill>
                <a:latin typeface="Technika"/>
              </a:rPr>
              <a:t>provide their users with a healthy and comfortable indoor environment</a:t>
            </a:r>
          </a:p>
          <a:p>
            <a:pPr defTabSz="685800"/>
            <a:endParaRPr lang="en-GB" sz="2700" dirty="0">
              <a:solidFill>
                <a:prstClr val="black"/>
              </a:solidFill>
              <a:latin typeface="Technika"/>
            </a:endParaRPr>
          </a:p>
        </p:txBody>
      </p:sp>
      <p:pic>
        <p:nvPicPr>
          <p:cNvPr id="4" name="Obrázek 3">
            <a:extLst>
              <a:ext uri="{FF2B5EF4-FFF2-40B4-BE49-F238E27FC236}">
                <a16:creationId xmlns:a16="http://schemas.microsoft.com/office/drawing/2014/main" id="{DC28645C-DF1E-4FED-96DF-9D1E945CF2C7}"/>
              </a:ext>
            </a:extLst>
          </p:cNvPr>
          <p:cNvPicPr>
            <a:picLocks noChangeAspect="1"/>
          </p:cNvPicPr>
          <p:nvPr/>
        </p:nvPicPr>
        <p:blipFill>
          <a:blip r:embed="rId10"/>
          <a:stretch>
            <a:fillRect/>
          </a:stretch>
        </p:blipFill>
        <p:spPr>
          <a:xfrm>
            <a:off x="179492" y="201011"/>
            <a:ext cx="18108509" cy="9138687"/>
          </a:xfrm>
          <a:prstGeom prst="rect">
            <a:avLst/>
          </a:prstGeom>
        </p:spPr>
      </p:pic>
    </p:spTree>
    <p:extLst>
      <p:ext uri="{BB962C8B-B14F-4D97-AF65-F5344CB8AC3E}">
        <p14:creationId xmlns:p14="http://schemas.microsoft.com/office/powerpoint/2010/main" val="133964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xmlns:dgm="http://schemas.openxmlformats.org/drawingml/2006/diagram"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22811" y="474371"/>
            <a:ext cx="3458210" cy="642484"/>
          </a:xfrm>
          <a:prstGeom prst="rect">
            <a:avLst/>
          </a:prstGeom>
        </p:spPr>
        <p:txBody>
          <a:bodyPr vert="horz" wrap="square" lIns="0" tIns="26670" rIns="0" bIns="0" rtlCol="0">
            <a:spAutoFit/>
          </a:bodyPr>
          <a:lstStyle/>
          <a:p>
            <a:pPr marL="25400">
              <a:spcBef>
                <a:spcPts val="210"/>
              </a:spcBef>
            </a:pPr>
            <a:r>
              <a:rPr dirty="0"/>
              <a:t>Renovace</a:t>
            </a:r>
            <a:r>
              <a:rPr spc="-110" dirty="0"/>
              <a:t> </a:t>
            </a:r>
            <a:r>
              <a:rPr spc="-120" dirty="0"/>
              <a:t>vývoj</a:t>
            </a:r>
          </a:p>
        </p:txBody>
      </p:sp>
      <p:pic>
        <p:nvPicPr>
          <p:cNvPr id="3" name="object 3"/>
          <p:cNvPicPr/>
          <p:nvPr/>
        </p:nvPicPr>
        <p:blipFill>
          <a:blip r:embed="rId2" cstate="print"/>
          <a:stretch>
            <a:fillRect/>
          </a:stretch>
        </p:blipFill>
        <p:spPr>
          <a:xfrm>
            <a:off x="2742692" y="8739428"/>
            <a:ext cx="2821432" cy="567004"/>
          </a:xfrm>
          <a:prstGeom prst="rect">
            <a:avLst/>
          </a:prstGeom>
        </p:spPr>
      </p:pic>
      <p:pic>
        <p:nvPicPr>
          <p:cNvPr id="4" name="object 4"/>
          <p:cNvPicPr/>
          <p:nvPr/>
        </p:nvPicPr>
        <p:blipFill>
          <a:blip r:embed="rId3" cstate="print"/>
          <a:stretch>
            <a:fillRect/>
          </a:stretch>
        </p:blipFill>
        <p:spPr>
          <a:xfrm>
            <a:off x="5982913" y="8727434"/>
            <a:ext cx="2229546" cy="584788"/>
          </a:xfrm>
          <a:prstGeom prst="rect">
            <a:avLst/>
          </a:prstGeom>
        </p:spPr>
      </p:pic>
      <p:pic>
        <p:nvPicPr>
          <p:cNvPr id="5" name="object 5"/>
          <p:cNvPicPr/>
          <p:nvPr/>
        </p:nvPicPr>
        <p:blipFill>
          <a:blip r:embed="rId4" cstate="print"/>
          <a:stretch>
            <a:fillRect/>
          </a:stretch>
        </p:blipFill>
        <p:spPr>
          <a:xfrm>
            <a:off x="8978138" y="8739199"/>
            <a:ext cx="1683588" cy="506450"/>
          </a:xfrm>
          <a:prstGeom prst="rect">
            <a:avLst/>
          </a:prstGeom>
        </p:spPr>
      </p:pic>
      <p:pic>
        <p:nvPicPr>
          <p:cNvPr id="6" name="object 6"/>
          <p:cNvPicPr/>
          <p:nvPr/>
        </p:nvPicPr>
        <p:blipFill>
          <a:blip r:embed="rId5" cstate="print"/>
          <a:stretch>
            <a:fillRect/>
          </a:stretch>
        </p:blipFill>
        <p:spPr>
          <a:xfrm>
            <a:off x="11543283" y="8719287"/>
            <a:ext cx="1378634" cy="506450"/>
          </a:xfrm>
          <a:prstGeom prst="rect">
            <a:avLst/>
          </a:prstGeom>
        </p:spPr>
      </p:pic>
      <p:grpSp>
        <p:nvGrpSpPr>
          <p:cNvPr id="7" name="object 7"/>
          <p:cNvGrpSpPr/>
          <p:nvPr/>
        </p:nvGrpSpPr>
        <p:grpSpPr>
          <a:xfrm>
            <a:off x="3160777" y="1043432"/>
            <a:ext cx="11964670" cy="7180580"/>
            <a:chOff x="1580388" y="521716"/>
            <a:chExt cx="5982335" cy="3590290"/>
          </a:xfrm>
        </p:grpSpPr>
        <p:pic>
          <p:nvPicPr>
            <p:cNvPr id="8" name="object 8"/>
            <p:cNvPicPr/>
            <p:nvPr/>
          </p:nvPicPr>
          <p:blipFill>
            <a:blip r:embed="rId6" cstate="print"/>
            <a:stretch>
              <a:fillRect/>
            </a:stretch>
          </p:blipFill>
          <p:spPr>
            <a:xfrm>
              <a:off x="1645580" y="3201683"/>
              <a:ext cx="590234" cy="909891"/>
            </a:xfrm>
            <a:prstGeom prst="rect">
              <a:avLst/>
            </a:prstGeom>
          </p:spPr>
        </p:pic>
        <p:pic>
          <p:nvPicPr>
            <p:cNvPr id="9" name="object 9"/>
            <p:cNvPicPr/>
            <p:nvPr/>
          </p:nvPicPr>
          <p:blipFill>
            <a:blip r:embed="rId7" cstate="print"/>
            <a:stretch>
              <a:fillRect/>
            </a:stretch>
          </p:blipFill>
          <p:spPr>
            <a:xfrm>
              <a:off x="1580388" y="521716"/>
              <a:ext cx="5982335" cy="3220085"/>
            </a:xfrm>
            <a:prstGeom prst="rect">
              <a:avLst/>
            </a:prstGeom>
          </p:spPr>
        </p:pic>
      </p:grpSp>
      <p:sp>
        <p:nvSpPr>
          <p:cNvPr id="10" name="object 10"/>
          <p:cNvSpPr txBox="1"/>
          <p:nvPr/>
        </p:nvSpPr>
        <p:spPr>
          <a:xfrm>
            <a:off x="10324339" y="6063994"/>
            <a:ext cx="331470" cy="332142"/>
          </a:xfrm>
          <a:prstGeom prst="rect">
            <a:avLst/>
          </a:prstGeom>
        </p:spPr>
        <p:txBody>
          <a:bodyPr vert="horz" wrap="square" lIns="0" tIns="24130" rIns="0" bIns="0" rtlCol="0">
            <a:spAutoFit/>
          </a:bodyPr>
          <a:lstStyle/>
          <a:p>
            <a:pPr marL="25400" defTabSz="1828800">
              <a:spcBef>
                <a:spcPts val="190"/>
              </a:spcBef>
            </a:pPr>
            <a:r>
              <a:rPr sz="2000" kern="0" spc="-50" dirty="0">
                <a:solidFill>
                  <a:srgbClr val="7E7E7E"/>
                </a:solidFill>
                <a:latin typeface="Arial" panose="020B0604020202020204" pitchFamily="34" charset="0"/>
                <a:cs typeface="Arial" panose="020B0604020202020204" pitchFamily="34" charset="0"/>
              </a:rPr>
              <a:t>75</a:t>
            </a:r>
            <a:endParaRPr sz="2000" kern="0" dirty="0">
              <a:solidFill>
                <a:sysClr val="windowText" lastClr="000000"/>
              </a:solidFill>
              <a:latin typeface="Arial" panose="020B0604020202020204" pitchFamily="34" charset="0"/>
              <a:cs typeface="Arial" panose="020B0604020202020204" pitchFamily="34" charset="0"/>
            </a:endParaRPr>
          </a:p>
        </p:txBody>
      </p:sp>
      <p:sp>
        <p:nvSpPr>
          <p:cNvPr id="11" name="object 11"/>
          <p:cNvSpPr txBox="1"/>
          <p:nvPr/>
        </p:nvSpPr>
        <p:spPr>
          <a:xfrm>
            <a:off x="4530852" y="6101587"/>
            <a:ext cx="472440" cy="332142"/>
          </a:xfrm>
          <a:prstGeom prst="rect">
            <a:avLst/>
          </a:prstGeom>
        </p:spPr>
        <p:txBody>
          <a:bodyPr vert="horz" wrap="square" lIns="0" tIns="24130" rIns="0" bIns="0" rtlCol="0">
            <a:spAutoFit/>
          </a:bodyPr>
          <a:lstStyle/>
          <a:p>
            <a:pPr marL="25400" defTabSz="1828800">
              <a:spcBef>
                <a:spcPts val="190"/>
              </a:spcBef>
            </a:pPr>
            <a:r>
              <a:rPr sz="2000" kern="0" spc="-50" dirty="0">
                <a:solidFill>
                  <a:srgbClr val="7E7E7E"/>
                </a:solidFill>
                <a:latin typeface="Arial" panose="020B0604020202020204" pitchFamily="34" charset="0"/>
                <a:cs typeface="Arial" panose="020B0604020202020204" pitchFamily="34" charset="0"/>
              </a:rPr>
              <a:t>450</a:t>
            </a:r>
            <a:endParaRPr sz="2000" kern="0" dirty="0">
              <a:solidFill>
                <a:sysClr val="windowText" lastClr="000000"/>
              </a:solidFill>
              <a:latin typeface="Arial" panose="020B0604020202020204" pitchFamily="34" charset="0"/>
              <a:cs typeface="Arial" panose="020B0604020202020204" pitchFamily="34" charset="0"/>
            </a:endParaRPr>
          </a:p>
        </p:txBody>
      </p:sp>
      <p:grpSp>
        <p:nvGrpSpPr>
          <p:cNvPr id="12" name="object 12"/>
          <p:cNvGrpSpPr/>
          <p:nvPr/>
        </p:nvGrpSpPr>
        <p:grpSpPr>
          <a:xfrm>
            <a:off x="5254245" y="5143373"/>
            <a:ext cx="7860030" cy="3468370"/>
            <a:chOff x="2627122" y="2571686"/>
            <a:chExt cx="3930015" cy="1734185"/>
          </a:xfrm>
        </p:grpSpPr>
        <p:pic>
          <p:nvPicPr>
            <p:cNvPr id="13" name="object 13"/>
            <p:cNvPicPr/>
            <p:nvPr/>
          </p:nvPicPr>
          <p:blipFill>
            <a:blip r:embed="rId8" cstate="print"/>
            <a:stretch>
              <a:fillRect/>
            </a:stretch>
          </p:blipFill>
          <p:spPr>
            <a:xfrm>
              <a:off x="3082925" y="3192551"/>
              <a:ext cx="729907" cy="1094359"/>
            </a:xfrm>
            <a:prstGeom prst="rect">
              <a:avLst/>
            </a:prstGeom>
          </p:spPr>
        </p:pic>
        <p:pic>
          <p:nvPicPr>
            <p:cNvPr id="14" name="object 14"/>
            <p:cNvPicPr/>
            <p:nvPr/>
          </p:nvPicPr>
          <p:blipFill>
            <a:blip r:embed="rId9" cstate="print"/>
            <a:stretch>
              <a:fillRect/>
            </a:stretch>
          </p:blipFill>
          <p:spPr>
            <a:xfrm>
              <a:off x="5754497" y="3192538"/>
              <a:ext cx="802449" cy="1112710"/>
            </a:xfrm>
            <a:prstGeom prst="rect">
              <a:avLst/>
            </a:prstGeom>
          </p:spPr>
        </p:pic>
        <p:pic>
          <p:nvPicPr>
            <p:cNvPr id="15" name="object 15"/>
            <p:cNvPicPr/>
            <p:nvPr/>
          </p:nvPicPr>
          <p:blipFill>
            <a:blip r:embed="rId10" cstate="print"/>
            <a:stretch>
              <a:fillRect/>
            </a:stretch>
          </p:blipFill>
          <p:spPr>
            <a:xfrm>
              <a:off x="4449572" y="3162045"/>
              <a:ext cx="766546" cy="1124864"/>
            </a:xfrm>
            <a:prstGeom prst="rect">
              <a:avLst/>
            </a:prstGeom>
          </p:spPr>
        </p:pic>
        <p:sp>
          <p:nvSpPr>
            <p:cNvPr id="16" name="object 16"/>
            <p:cNvSpPr/>
            <p:nvPr/>
          </p:nvSpPr>
          <p:spPr>
            <a:xfrm>
              <a:off x="2627122" y="2571686"/>
              <a:ext cx="1996439" cy="400685"/>
            </a:xfrm>
            <a:custGeom>
              <a:avLst/>
              <a:gdLst/>
              <a:ahLst/>
              <a:cxnLst/>
              <a:rect l="l" t="t" r="r" b="b"/>
              <a:pathLst>
                <a:path w="1996439" h="400685">
                  <a:moveTo>
                    <a:pt x="1995931" y="0"/>
                  </a:moveTo>
                  <a:lnTo>
                    <a:pt x="0" y="0"/>
                  </a:lnTo>
                  <a:lnTo>
                    <a:pt x="0" y="400113"/>
                  </a:lnTo>
                  <a:lnTo>
                    <a:pt x="1995931" y="400113"/>
                  </a:lnTo>
                  <a:lnTo>
                    <a:pt x="1995931" y="0"/>
                  </a:lnTo>
                  <a:close/>
                </a:path>
              </a:pathLst>
            </a:custGeom>
            <a:solidFill>
              <a:srgbClr val="FFFFFF">
                <a:alpha val="38822"/>
              </a:srgbClr>
            </a:solidFill>
          </p:spPr>
          <p:txBody>
            <a:bodyPr wrap="square" lIns="0" tIns="0" rIns="0" bIns="0" rtlCol="0"/>
            <a:lstStyle/>
            <a:p>
              <a:pPr defTabSz="1828800"/>
              <a:endParaRPr sz="3600" kern="0">
                <a:solidFill>
                  <a:sysClr val="windowText" lastClr="000000"/>
                </a:solidFill>
              </a:endParaRPr>
            </a:p>
          </p:txBody>
        </p:sp>
      </p:grpSp>
      <p:sp>
        <p:nvSpPr>
          <p:cNvPr id="17" name="object 17"/>
          <p:cNvSpPr txBox="1"/>
          <p:nvPr/>
        </p:nvSpPr>
        <p:spPr>
          <a:xfrm>
            <a:off x="5444996" y="5140287"/>
            <a:ext cx="4879343" cy="665567"/>
          </a:xfrm>
          <a:prstGeom prst="rect">
            <a:avLst/>
          </a:prstGeom>
        </p:spPr>
        <p:txBody>
          <a:bodyPr vert="horz" wrap="square" lIns="0" tIns="24130" rIns="0" bIns="0" rtlCol="0">
            <a:spAutoFit/>
          </a:bodyPr>
          <a:lstStyle/>
          <a:p>
            <a:pPr marL="76200" marR="60960" indent="788670" defTabSz="1828800">
              <a:spcBef>
                <a:spcPts val="190"/>
              </a:spcBef>
            </a:pPr>
            <a:r>
              <a:rPr sz="2000" kern="0" spc="-408" dirty="0">
                <a:solidFill>
                  <a:schemeClr val="bg1">
                    <a:lumMod val="50000"/>
                  </a:schemeClr>
                </a:solidFill>
                <a:latin typeface="Ink Free"/>
                <a:cs typeface="Ink Free"/>
              </a:rPr>
              <a:t>،</a:t>
            </a:r>
            <a:r>
              <a:rPr lang="cs-CZ" sz="2000" dirty="0">
                <a:solidFill>
                  <a:schemeClr val="bg1">
                    <a:lumMod val="50000"/>
                  </a:schemeClr>
                </a:solidFill>
              </a:rPr>
              <a:t> spotřeba primární</a:t>
            </a:r>
            <a:endParaRPr lang="es-ES" sz="2000" dirty="0">
              <a:solidFill>
                <a:schemeClr val="bg1">
                  <a:lumMod val="50000"/>
                </a:schemeClr>
              </a:solidFill>
            </a:endParaRPr>
          </a:p>
          <a:p>
            <a:pPr marL="76200" marR="60960" indent="788670" defTabSz="1828800">
              <a:spcBef>
                <a:spcPts val="190"/>
              </a:spcBef>
            </a:pPr>
            <a:r>
              <a:rPr lang="cs-CZ" sz="2000" dirty="0">
                <a:solidFill>
                  <a:schemeClr val="bg1">
                    <a:lumMod val="50000"/>
                  </a:schemeClr>
                </a:solidFill>
              </a:rPr>
              <a:t>neobnovitelné energie</a:t>
            </a:r>
            <a:r>
              <a:rPr lang="es-ES" sz="2000" dirty="0">
                <a:solidFill>
                  <a:schemeClr val="bg1">
                    <a:lumMod val="50000"/>
                  </a:schemeClr>
                </a:solidFill>
              </a:rPr>
              <a:t> </a:t>
            </a:r>
            <a:r>
              <a:rPr lang="cs-CZ" sz="2000" dirty="0">
                <a:solidFill>
                  <a:schemeClr val="bg1">
                    <a:lumMod val="50000"/>
                  </a:schemeClr>
                </a:solidFill>
              </a:rPr>
              <a:t>kWh/(m2a)</a:t>
            </a:r>
            <a:endParaRPr sz="2000" kern="0" dirty="0">
              <a:solidFill>
                <a:schemeClr val="bg1">
                  <a:lumMod val="50000"/>
                </a:schemeClr>
              </a:solidFill>
              <a:latin typeface="Ink Free"/>
              <a:cs typeface="Ink Free"/>
            </a:endParaRPr>
          </a:p>
        </p:txBody>
      </p:sp>
      <p:grpSp>
        <p:nvGrpSpPr>
          <p:cNvPr id="18" name="object 18"/>
          <p:cNvGrpSpPr/>
          <p:nvPr/>
        </p:nvGrpSpPr>
        <p:grpSpPr>
          <a:xfrm>
            <a:off x="4930395" y="3519246"/>
            <a:ext cx="9541510" cy="2078988"/>
            <a:chOff x="2465197" y="1759623"/>
            <a:chExt cx="4770755" cy="1039494"/>
          </a:xfrm>
        </p:grpSpPr>
        <p:pic>
          <p:nvPicPr>
            <p:cNvPr id="19" name="object 19"/>
            <p:cNvPicPr/>
            <p:nvPr/>
          </p:nvPicPr>
          <p:blipFill>
            <a:blip r:embed="rId11" cstate="print"/>
            <a:stretch>
              <a:fillRect/>
            </a:stretch>
          </p:blipFill>
          <p:spPr>
            <a:xfrm>
              <a:off x="2465197" y="2228659"/>
              <a:ext cx="654291" cy="570293"/>
            </a:xfrm>
            <a:prstGeom prst="rect">
              <a:avLst/>
            </a:prstGeom>
          </p:spPr>
        </p:pic>
        <p:pic>
          <p:nvPicPr>
            <p:cNvPr id="20" name="object 20"/>
            <p:cNvPicPr/>
            <p:nvPr/>
          </p:nvPicPr>
          <p:blipFill>
            <a:blip r:embed="rId12" cstate="print"/>
            <a:stretch>
              <a:fillRect/>
            </a:stretch>
          </p:blipFill>
          <p:spPr>
            <a:xfrm>
              <a:off x="5742050" y="1759623"/>
              <a:ext cx="1493520" cy="1039329"/>
            </a:xfrm>
            <a:prstGeom prst="rect">
              <a:avLst/>
            </a:prstGeom>
          </p:spPr>
        </p:pic>
      </p:grpSp>
      <p:sp>
        <p:nvSpPr>
          <p:cNvPr id="21" name="object 21"/>
          <p:cNvSpPr txBox="1"/>
          <p:nvPr/>
        </p:nvSpPr>
        <p:spPr>
          <a:xfrm>
            <a:off x="11988291" y="3997121"/>
            <a:ext cx="1978660" cy="1010533"/>
          </a:xfrm>
          <a:prstGeom prst="rect">
            <a:avLst/>
          </a:prstGeom>
        </p:spPr>
        <p:txBody>
          <a:bodyPr vert="horz" wrap="square" lIns="0" tIns="25400" rIns="0" bIns="0" rtlCol="0">
            <a:spAutoFit/>
          </a:bodyPr>
          <a:lstStyle/>
          <a:p>
            <a:pPr marL="25400" marR="10160" algn="ctr" defTabSz="1828800">
              <a:spcBef>
                <a:spcPts val="200"/>
              </a:spcBef>
            </a:pPr>
            <a:r>
              <a:rPr lang="cs-CZ" sz="3200" dirty="0">
                <a:solidFill>
                  <a:schemeClr val="bg1"/>
                </a:solidFill>
              </a:rPr>
              <a:t>Energetická nezávislost</a:t>
            </a:r>
            <a:endParaRPr sz="3000" kern="0" dirty="0">
              <a:solidFill>
                <a:schemeClr val="bg1"/>
              </a:solidFill>
              <a:latin typeface="Ink Free"/>
              <a:cs typeface="Ink Free"/>
            </a:endParaRPr>
          </a:p>
        </p:txBody>
      </p:sp>
      <p:pic>
        <p:nvPicPr>
          <p:cNvPr id="22" name="object 22"/>
          <p:cNvPicPr/>
          <p:nvPr/>
        </p:nvPicPr>
        <p:blipFill>
          <a:blip r:embed="rId13" cstate="print"/>
          <a:stretch>
            <a:fillRect/>
          </a:stretch>
        </p:blipFill>
        <p:spPr>
          <a:xfrm>
            <a:off x="13725653" y="7120812"/>
            <a:ext cx="1101826" cy="1148688"/>
          </a:xfrm>
          <a:prstGeom prst="rect">
            <a:avLst/>
          </a:prstGeom>
        </p:spPr>
      </p:pic>
      <p:pic>
        <p:nvPicPr>
          <p:cNvPr id="23" name="object 23"/>
          <p:cNvPicPr/>
          <p:nvPr/>
        </p:nvPicPr>
        <p:blipFill>
          <a:blip r:embed="rId5" cstate="print"/>
          <a:stretch>
            <a:fillRect/>
          </a:stretch>
        </p:blipFill>
        <p:spPr>
          <a:xfrm>
            <a:off x="13782547" y="8719287"/>
            <a:ext cx="1378634" cy="506450"/>
          </a:xfrm>
          <a:prstGeom prst="rect">
            <a:avLst/>
          </a:prstGeom>
        </p:spPr>
      </p:pic>
      <p:sp>
        <p:nvSpPr>
          <p:cNvPr id="24" name="object 24"/>
          <p:cNvSpPr txBox="1"/>
          <p:nvPr/>
        </p:nvSpPr>
        <p:spPr>
          <a:xfrm>
            <a:off x="14142213" y="8721141"/>
            <a:ext cx="259078" cy="456535"/>
          </a:xfrm>
          <a:prstGeom prst="rect">
            <a:avLst/>
          </a:prstGeom>
        </p:spPr>
        <p:txBody>
          <a:bodyPr vert="horz" wrap="square" lIns="0" tIns="25400" rIns="0" bIns="0" rtlCol="0">
            <a:spAutoFit/>
          </a:bodyPr>
          <a:lstStyle/>
          <a:p>
            <a:pPr marL="25400" defTabSz="1828800">
              <a:spcBef>
                <a:spcPts val="200"/>
              </a:spcBef>
            </a:pPr>
            <a:r>
              <a:rPr sz="2800" kern="0" spc="-100" dirty="0">
                <a:solidFill>
                  <a:srgbClr val="FFFFFF"/>
                </a:solidFill>
                <a:latin typeface="Arial" panose="020B0604020202020204" pitchFamily="34" charset="0"/>
                <a:cs typeface="Arial" panose="020B0604020202020204" pitchFamily="34" charset="0"/>
              </a:rPr>
              <a:t>+</a:t>
            </a:r>
            <a:endParaRPr sz="2800" kern="0" dirty="0">
              <a:solidFill>
                <a:sysClr val="windowText" lastClr="000000"/>
              </a:solidFill>
              <a:latin typeface="Arial" panose="020B0604020202020204" pitchFamily="34" charset="0"/>
              <a:cs typeface="Arial" panose="020B0604020202020204" pitchFamily="34" charset="0"/>
            </a:endParaRPr>
          </a:p>
        </p:txBody>
      </p:sp>
      <p:sp>
        <p:nvSpPr>
          <p:cNvPr id="26" name="object 26"/>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231140" defTabSz="1828800">
              <a:spcBef>
                <a:spcPts val="30"/>
              </a:spcBef>
            </a:pPr>
            <a:fld id="{81D60167-4931-47E6-BA6A-407CBD079E47}" type="slidenum">
              <a:rPr kern="0" spc="-100" dirty="0"/>
              <a:pPr marL="231140" defTabSz="1828800">
                <a:spcBef>
                  <a:spcPts val="30"/>
                </a:spcBef>
              </a:pPr>
              <a:t>12</a:t>
            </a:fld>
            <a:endParaRPr kern="0" spc="-100" dirty="0"/>
          </a:p>
        </p:txBody>
      </p:sp>
      <p:sp>
        <p:nvSpPr>
          <p:cNvPr id="27" name="object 27"/>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14"/>
              </a:rPr>
              <a:t>www.pasivnidomy.cz</a:t>
            </a:r>
            <a:endParaRPr kern="0">
              <a:solidFill>
                <a:sysClr val="windowText" lastClr="000000"/>
              </a:solidFill>
              <a:latin typeface="Tahoma"/>
              <a:cs typeface="Tahoma"/>
            </a:endParaRPr>
          </a:p>
        </p:txBody>
      </p:sp>
      <p:sp>
        <p:nvSpPr>
          <p:cNvPr id="25" name="object 25"/>
          <p:cNvSpPr txBox="1"/>
          <p:nvPr/>
        </p:nvSpPr>
        <p:spPr>
          <a:xfrm>
            <a:off x="14142212" y="7417207"/>
            <a:ext cx="292100" cy="641201"/>
          </a:xfrm>
          <a:prstGeom prst="rect">
            <a:avLst/>
          </a:prstGeom>
        </p:spPr>
        <p:txBody>
          <a:bodyPr vert="horz" wrap="square" lIns="0" tIns="25400" rIns="0" bIns="0" rtlCol="0">
            <a:spAutoFit/>
          </a:bodyPr>
          <a:lstStyle/>
          <a:p>
            <a:pPr marL="25400" defTabSz="1828800">
              <a:spcBef>
                <a:spcPts val="200"/>
              </a:spcBef>
            </a:pPr>
            <a:r>
              <a:rPr sz="4000" kern="0" spc="-100" dirty="0">
                <a:solidFill>
                  <a:srgbClr val="C00000"/>
                </a:solidFill>
                <a:latin typeface="Ink Free"/>
                <a:cs typeface="Ink Free"/>
              </a:rPr>
              <a:t>+</a:t>
            </a:r>
            <a:endParaRPr sz="4000" kern="0">
              <a:solidFill>
                <a:sysClr val="windowText" lastClr="000000"/>
              </a:solidFill>
              <a:latin typeface="Ink Free"/>
              <a:cs typeface="Ink Free"/>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5FB3-5284-8762-F102-DC7E7977C241}"/>
            </a:ext>
          </a:extLst>
        </p:cNvPr>
        <p:cNvGrpSpPr/>
        <p:nvPr/>
      </p:nvGrpSpPr>
      <p:grpSpPr>
        <a:xfrm>
          <a:off x="0" y="0"/>
          <a:ext cx="0" cy="0"/>
          <a:chOff x="0" y="0"/>
          <a:chExt cx="0" cy="0"/>
        </a:xfrm>
      </p:grpSpPr>
      <p:pic>
        <p:nvPicPr>
          <p:cNvPr id="34" name="Obrázek 33" descr="Obsah obrázku Písmo, Grafika, logo, snímek obrazovky&#10;&#10;Obsah vygenerovaný umělou inteligencí může být nesprávný.">
            <a:extLst>
              <a:ext uri="{FF2B5EF4-FFF2-40B4-BE49-F238E27FC236}">
                <a16:creationId xmlns:a16="http://schemas.microsoft.com/office/drawing/2014/main" id="{9F9C6E59-2AB9-350A-AD2D-E21909091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0330" y="8249245"/>
            <a:ext cx="1636940" cy="682058"/>
          </a:xfrm>
          <a:prstGeom prst="rect">
            <a:avLst/>
          </a:prstGeom>
        </p:spPr>
      </p:pic>
      <p:pic>
        <p:nvPicPr>
          <p:cNvPr id="21" name="Obrázek 20" descr="Obsah obrázku kresba, klipart, ilustrace, skica&#10;&#10;Obsah vygenerovaný umělou inteligencí může být nesprávný.">
            <a:extLst>
              <a:ext uri="{FF2B5EF4-FFF2-40B4-BE49-F238E27FC236}">
                <a16:creationId xmlns:a16="http://schemas.microsoft.com/office/drawing/2014/main" id="{19352007-635F-0DAB-4903-FFD77C277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468" y="9182057"/>
            <a:ext cx="667730" cy="891183"/>
          </a:xfrm>
          <a:prstGeom prst="rect">
            <a:avLst/>
          </a:prstGeom>
        </p:spPr>
      </p:pic>
      <p:sp>
        <p:nvSpPr>
          <p:cNvPr id="17" name="Nadpis 16">
            <a:extLst>
              <a:ext uri="{FF2B5EF4-FFF2-40B4-BE49-F238E27FC236}">
                <a16:creationId xmlns:a16="http://schemas.microsoft.com/office/drawing/2014/main" id="{08BD4ABC-7176-F697-ACD9-6D70F3CEBE5A}"/>
              </a:ext>
            </a:extLst>
          </p:cNvPr>
          <p:cNvSpPr>
            <a:spLocks noGrp="1"/>
          </p:cNvSpPr>
          <p:nvPr>
            <p:ph type="title"/>
          </p:nvPr>
        </p:nvSpPr>
        <p:spPr/>
        <p:txBody>
          <a:bodyPr anchor="t">
            <a:normAutofit/>
          </a:bodyPr>
          <a:lstStyle/>
          <a:p>
            <a:r>
              <a:rPr lang="cs-CZ" dirty="0">
                <a:solidFill>
                  <a:schemeClr val="tx2"/>
                </a:solidFill>
              </a:rPr>
              <a:t>ENERGY INTEGRATION OF BUILDING CLUSTERS</a:t>
            </a:r>
          </a:p>
        </p:txBody>
      </p:sp>
      <p:graphicFrame>
        <p:nvGraphicFramePr>
          <p:cNvPr id="3" name="Diagram 2">
            <a:extLst>
              <a:ext uri="{FF2B5EF4-FFF2-40B4-BE49-F238E27FC236}">
                <a16:creationId xmlns:a16="http://schemas.microsoft.com/office/drawing/2014/main" id="{EEBF4A82-ABF8-904A-DC8C-039441BDBA67}"/>
              </a:ext>
            </a:extLst>
          </p:cNvPr>
          <p:cNvGraphicFramePr/>
          <p:nvPr>
            <p:extLst>
              <p:ext uri="{D42A27DB-BD31-4B8C-83A1-F6EECF244321}">
                <p14:modId xmlns:p14="http://schemas.microsoft.com/office/powerpoint/2010/main" val="2877312542"/>
              </p:ext>
            </p:extLst>
          </p:nvPr>
        </p:nvGraphicFramePr>
        <p:xfrm>
          <a:off x="3233057" y="1895929"/>
          <a:ext cx="12192000" cy="81280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1" name="Skupina 60">
            <a:extLst>
              <a:ext uri="{FF2B5EF4-FFF2-40B4-BE49-F238E27FC236}">
                <a16:creationId xmlns:a16="http://schemas.microsoft.com/office/drawing/2014/main" id="{CB0570B2-8937-782A-D53C-0BD829C3AEB0}"/>
              </a:ext>
            </a:extLst>
          </p:cNvPr>
          <p:cNvGrpSpPr/>
          <p:nvPr/>
        </p:nvGrpSpPr>
        <p:grpSpPr>
          <a:xfrm>
            <a:off x="2912695" y="1530038"/>
            <a:ext cx="13008779" cy="7652019"/>
            <a:chOff x="1995682" y="1094906"/>
            <a:chExt cx="8672519" cy="5101346"/>
          </a:xfrm>
        </p:grpSpPr>
        <p:grpSp>
          <p:nvGrpSpPr>
            <p:cNvPr id="20" name="Skupina 19">
              <a:extLst>
                <a:ext uri="{FF2B5EF4-FFF2-40B4-BE49-F238E27FC236}">
                  <a16:creationId xmlns:a16="http://schemas.microsoft.com/office/drawing/2014/main" id="{44449347-1FAA-4D51-8DB4-A00C69178751}"/>
                </a:ext>
              </a:extLst>
            </p:cNvPr>
            <p:cNvGrpSpPr/>
            <p:nvPr/>
          </p:nvGrpSpPr>
          <p:grpSpPr>
            <a:xfrm>
              <a:off x="1995682" y="1094906"/>
              <a:ext cx="8672519" cy="5101346"/>
              <a:chOff x="1995682" y="1094906"/>
              <a:chExt cx="8672519" cy="5101346"/>
            </a:xfrm>
          </p:grpSpPr>
          <p:sp>
            <p:nvSpPr>
              <p:cNvPr id="9" name="TextovéPole 8">
                <a:extLst>
                  <a:ext uri="{FF2B5EF4-FFF2-40B4-BE49-F238E27FC236}">
                    <a16:creationId xmlns:a16="http://schemas.microsoft.com/office/drawing/2014/main" id="{DE493E39-42C0-CDF2-064F-35A5672C1FA4}"/>
                  </a:ext>
                </a:extLst>
              </p:cNvPr>
              <p:cNvSpPr txBox="1"/>
              <p:nvPr/>
            </p:nvSpPr>
            <p:spPr>
              <a:xfrm>
                <a:off x="1995682" y="3402625"/>
                <a:ext cx="1044502" cy="546303"/>
              </a:xfrm>
              <a:prstGeom prst="rect">
                <a:avLst/>
              </a:prstGeom>
              <a:noFill/>
            </p:spPr>
            <p:txBody>
              <a:bodyPr wrap="square" rtlCol="0">
                <a:spAutoFit/>
              </a:bodyPr>
              <a:lstStyle/>
              <a:p>
                <a:pPr defTabSz="685800"/>
                <a:r>
                  <a:rPr lang="cs-CZ" sz="1575" b="1" dirty="0">
                    <a:solidFill>
                      <a:prstClr val="black"/>
                    </a:solidFill>
                    <a:latin typeface="Technika"/>
                  </a:rPr>
                  <a:t>NCK CAMEB</a:t>
                </a:r>
              </a:p>
              <a:p>
                <a:pPr defTabSz="685800"/>
                <a:r>
                  <a:rPr lang="cs-CZ" sz="1575" b="1" dirty="0">
                    <a:solidFill>
                      <a:prstClr val="black"/>
                    </a:solidFill>
                    <a:latin typeface="Technika"/>
                  </a:rPr>
                  <a:t>OPTICOMM</a:t>
                </a:r>
              </a:p>
              <a:p>
                <a:pPr defTabSz="685800"/>
                <a:r>
                  <a:rPr lang="cs-CZ" sz="1575" b="1" dirty="0">
                    <a:solidFill>
                      <a:prstClr val="black"/>
                    </a:solidFill>
                    <a:latin typeface="Technika"/>
                  </a:rPr>
                  <a:t>PARTYSOFT</a:t>
                </a:r>
              </a:p>
            </p:txBody>
          </p:sp>
          <p:pic>
            <p:nvPicPr>
              <p:cNvPr id="4" name="Obrázek 3" descr="Obsah obrázku skica, symbol, logo, klipart&#10;&#10;Popis byl vytvořen automaticky">
                <a:extLst>
                  <a:ext uri="{FF2B5EF4-FFF2-40B4-BE49-F238E27FC236}">
                    <a16:creationId xmlns:a16="http://schemas.microsoft.com/office/drawing/2014/main" id="{D21D2A18-ED89-CBFF-B4E7-E5C1941980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4799" y="4944323"/>
                <a:ext cx="716801" cy="716801"/>
              </a:xfrm>
              <a:prstGeom prst="rect">
                <a:avLst/>
              </a:prstGeom>
            </p:spPr>
          </p:pic>
          <p:pic>
            <p:nvPicPr>
              <p:cNvPr id="5" name="Obrázek 4" descr="Obsah obrázku Grafika, Písmo, grafický design, logo&#10;&#10;Popis byl vytvořen automaticky">
                <a:extLst>
                  <a:ext uri="{FF2B5EF4-FFF2-40B4-BE49-F238E27FC236}">
                    <a16:creationId xmlns:a16="http://schemas.microsoft.com/office/drawing/2014/main" id="{7B2B825D-AFAE-82CC-9010-983776C3DC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2227" y="2977154"/>
                <a:ext cx="1028856" cy="339443"/>
              </a:xfrm>
              <a:prstGeom prst="rect">
                <a:avLst/>
              </a:prstGeom>
            </p:spPr>
          </p:pic>
          <p:pic>
            <p:nvPicPr>
              <p:cNvPr id="6" name="Obrázek 5" descr="Obsah obrázku Písmo, Grafika, grafický design, logo&#10;&#10;Popis byl vytvořen automaticky">
                <a:extLst>
                  <a:ext uri="{FF2B5EF4-FFF2-40B4-BE49-F238E27FC236}">
                    <a16:creationId xmlns:a16="http://schemas.microsoft.com/office/drawing/2014/main" id="{9840BD8C-A994-FFAF-724E-EBB3B33B55C7}"/>
                  </a:ext>
                </a:extLst>
              </p:cNvPr>
              <p:cNvPicPr>
                <a:picLocks noChangeAspect="1"/>
              </p:cNvPicPr>
              <p:nvPr/>
            </p:nvPicPr>
            <p:blipFill>
              <a:blip r:embed="rId12"/>
              <a:stretch>
                <a:fillRect/>
              </a:stretch>
            </p:blipFill>
            <p:spPr>
              <a:xfrm>
                <a:off x="6705962" y="1094906"/>
                <a:ext cx="990824" cy="390158"/>
              </a:xfrm>
              <a:prstGeom prst="rect">
                <a:avLst/>
              </a:prstGeom>
            </p:spPr>
          </p:pic>
          <p:pic>
            <p:nvPicPr>
              <p:cNvPr id="7" name="Obrázek 6" descr="Obsah obrázku snímek obrazovky, pixel, design&#10;&#10;Popis byl vytvořen automaticky">
                <a:extLst>
                  <a:ext uri="{FF2B5EF4-FFF2-40B4-BE49-F238E27FC236}">
                    <a16:creationId xmlns:a16="http://schemas.microsoft.com/office/drawing/2014/main" id="{329A4351-88A1-EA1A-8002-85CDF0FF1F5A}"/>
                  </a:ext>
                </a:extLst>
              </p:cNvPr>
              <p:cNvPicPr>
                <a:picLocks noChangeAspect="1"/>
              </p:cNvPicPr>
              <p:nvPr/>
            </p:nvPicPr>
            <p:blipFill>
              <a:blip r:embed="rId13"/>
              <a:stretch>
                <a:fillRect/>
              </a:stretch>
            </p:blipFill>
            <p:spPr>
              <a:xfrm>
                <a:off x="7201374" y="1392582"/>
                <a:ext cx="734974" cy="523056"/>
              </a:xfrm>
              <a:prstGeom prst="rect">
                <a:avLst/>
              </a:prstGeom>
            </p:spPr>
          </p:pic>
          <p:pic>
            <p:nvPicPr>
              <p:cNvPr id="8" name="Obrázek 7">
                <a:extLst>
                  <a:ext uri="{FF2B5EF4-FFF2-40B4-BE49-F238E27FC236}">
                    <a16:creationId xmlns:a16="http://schemas.microsoft.com/office/drawing/2014/main" id="{E02B5CFE-BCCA-49B1-7F7C-EA03E60CEB3F}"/>
                  </a:ext>
                </a:extLst>
              </p:cNvPr>
              <p:cNvPicPr>
                <a:picLocks noChangeAspect="1"/>
              </p:cNvPicPr>
              <p:nvPr/>
            </p:nvPicPr>
            <p:blipFill>
              <a:blip r:embed="rId14" cstate="print">
                <a:extLst>
                  <a:ext uri="{28A0092B-C50C-407E-A947-70E740481C1C}">
                    <a14:useLocalDpi xmlns:a14="http://schemas.microsoft.com/office/drawing/2010/main" val="0"/>
                  </a:ext>
                </a:extLst>
              </a:blip>
              <a:srcRect b="33950"/>
              <a:stretch/>
            </p:blipFill>
            <p:spPr>
              <a:xfrm>
                <a:off x="3026655" y="3493899"/>
                <a:ext cx="384830" cy="371449"/>
              </a:xfrm>
              <a:prstGeom prst="rect">
                <a:avLst/>
              </a:prstGeom>
            </p:spPr>
          </p:pic>
          <p:sp>
            <p:nvSpPr>
              <p:cNvPr id="15" name="TextovéPole 14">
                <a:extLst>
                  <a:ext uri="{FF2B5EF4-FFF2-40B4-BE49-F238E27FC236}">
                    <a16:creationId xmlns:a16="http://schemas.microsoft.com/office/drawing/2014/main" id="{E7E8EB49-00F1-39FE-3350-4081E3DE1653}"/>
                  </a:ext>
                </a:extLst>
              </p:cNvPr>
              <p:cNvSpPr txBox="1"/>
              <p:nvPr/>
            </p:nvSpPr>
            <p:spPr>
              <a:xfrm>
                <a:off x="9030424" y="3286150"/>
                <a:ext cx="1129575" cy="384721"/>
              </a:xfrm>
              <a:prstGeom prst="rect">
                <a:avLst/>
              </a:prstGeom>
              <a:noFill/>
            </p:spPr>
            <p:txBody>
              <a:bodyPr wrap="square" rtlCol="0">
                <a:spAutoFit/>
              </a:bodyPr>
              <a:lstStyle/>
              <a:p>
                <a:pPr algn="r" defTabSz="685800"/>
                <a:r>
                  <a:rPr lang="cs-CZ" sz="1575" b="1" dirty="0">
                    <a:solidFill>
                      <a:prstClr val="black"/>
                    </a:solidFill>
                    <a:latin typeface="Technika"/>
                  </a:rPr>
                  <a:t>POWER2HEAT4CITIES</a:t>
                </a:r>
              </a:p>
            </p:txBody>
          </p:sp>
          <p:pic>
            <p:nvPicPr>
              <p:cNvPr id="16" name="Obrázek 15">
                <a:extLst>
                  <a:ext uri="{FF2B5EF4-FFF2-40B4-BE49-F238E27FC236}">
                    <a16:creationId xmlns:a16="http://schemas.microsoft.com/office/drawing/2014/main" id="{F36DE0C9-86D7-A4C4-289C-053CB03B9966}"/>
                  </a:ext>
                </a:extLst>
              </p:cNvPr>
              <p:cNvPicPr>
                <a:picLocks noChangeAspect="1"/>
              </p:cNvPicPr>
              <p:nvPr/>
            </p:nvPicPr>
            <p:blipFill>
              <a:blip r:embed="rId14" cstate="print">
                <a:extLst>
                  <a:ext uri="{28A0092B-C50C-407E-A947-70E740481C1C}">
                    <a14:useLocalDpi xmlns:a14="http://schemas.microsoft.com/office/drawing/2010/main" val="0"/>
                  </a:ext>
                </a:extLst>
              </a:blip>
              <a:srcRect b="33950"/>
              <a:stretch/>
            </p:blipFill>
            <p:spPr>
              <a:xfrm>
                <a:off x="10283371" y="3311050"/>
                <a:ext cx="384830" cy="371449"/>
              </a:xfrm>
              <a:prstGeom prst="rect">
                <a:avLst/>
              </a:prstGeom>
            </p:spPr>
          </p:pic>
          <p:pic>
            <p:nvPicPr>
              <p:cNvPr id="18" name="Obrázek 17">
                <a:extLst>
                  <a:ext uri="{FF2B5EF4-FFF2-40B4-BE49-F238E27FC236}">
                    <a16:creationId xmlns:a16="http://schemas.microsoft.com/office/drawing/2014/main" id="{60E53A04-BDA9-C587-F2DF-9E0A06FE2D1F}"/>
                  </a:ext>
                </a:extLst>
              </p:cNvPr>
              <p:cNvPicPr>
                <a:picLocks noChangeAspect="1"/>
              </p:cNvPicPr>
              <p:nvPr/>
            </p:nvPicPr>
            <p:blipFill>
              <a:blip r:embed="rId15"/>
              <a:stretch>
                <a:fillRect/>
              </a:stretch>
            </p:blipFill>
            <p:spPr>
              <a:xfrm>
                <a:off x="3135053" y="5915040"/>
                <a:ext cx="1044502" cy="281212"/>
              </a:xfrm>
              <a:prstGeom prst="rect">
                <a:avLst/>
              </a:prstGeom>
            </p:spPr>
          </p:pic>
          <p:sp>
            <p:nvSpPr>
              <p:cNvPr id="19" name="TextovéPole 18">
                <a:extLst>
                  <a:ext uri="{FF2B5EF4-FFF2-40B4-BE49-F238E27FC236}">
                    <a16:creationId xmlns:a16="http://schemas.microsoft.com/office/drawing/2014/main" id="{A0CC040D-A69D-787E-2643-E1975948F5DF}"/>
                  </a:ext>
                </a:extLst>
              </p:cNvPr>
              <p:cNvSpPr txBox="1"/>
              <p:nvPr/>
            </p:nvSpPr>
            <p:spPr>
              <a:xfrm>
                <a:off x="3058853" y="5661124"/>
                <a:ext cx="1044502" cy="223138"/>
              </a:xfrm>
              <a:prstGeom prst="rect">
                <a:avLst/>
              </a:prstGeom>
              <a:noFill/>
            </p:spPr>
            <p:txBody>
              <a:bodyPr wrap="square" rtlCol="0">
                <a:spAutoFit/>
              </a:bodyPr>
              <a:lstStyle/>
              <a:p>
                <a:pPr defTabSz="685800"/>
                <a:r>
                  <a:rPr lang="cs-CZ" sz="1575" b="1" dirty="0">
                    <a:solidFill>
                      <a:prstClr val="black"/>
                    </a:solidFill>
                    <a:latin typeface="Technika"/>
                  </a:rPr>
                  <a:t>RESPED</a:t>
                </a:r>
              </a:p>
            </p:txBody>
          </p:sp>
        </p:grpSp>
        <p:pic>
          <p:nvPicPr>
            <p:cNvPr id="60" name="Obrázek 59">
              <a:extLst>
                <a:ext uri="{FF2B5EF4-FFF2-40B4-BE49-F238E27FC236}">
                  <a16:creationId xmlns:a16="http://schemas.microsoft.com/office/drawing/2014/main" id="{08569D0C-B95F-057A-1833-645D3716B048}"/>
                </a:ext>
              </a:extLst>
            </p:cNvPr>
            <p:cNvPicPr>
              <a:picLocks noChangeAspect="1"/>
            </p:cNvPicPr>
            <p:nvPr/>
          </p:nvPicPr>
          <p:blipFill>
            <a:blip r:embed="rId15"/>
            <a:stretch>
              <a:fillRect/>
            </a:stretch>
          </p:blipFill>
          <p:spPr>
            <a:xfrm>
              <a:off x="8358986" y="5661124"/>
              <a:ext cx="1044502" cy="281212"/>
            </a:xfrm>
            <a:prstGeom prst="rect">
              <a:avLst/>
            </a:prstGeom>
          </p:spPr>
        </p:pic>
      </p:grpSp>
      <p:pic>
        <p:nvPicPr>
          <p:cNvPr id="10" name="Obrázek 9" descr="Obsah obrázku symbol, emblém, erbovní znak, odznak&#10;&#10;Obsah vygenerovaný umělou inteligencí může být nesprávný.">
            <a:extLst>
              <a:ext uri="{FF2B5EF4-FFF2-40B4-BE49-F238E27FC236}">
                <a16:creationId xmlns:a16="http://schemas.microsoft.com/office/drawing/2014/main" id="{735EB8EB-216E-C3F5-824F-AD05A64490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24678" y="9427828"/>
            <a:ext cx="432990" cy="485912"/>
          </a:xfrm>
          <a:prstGeom prst="rect">
            <a:avLst/>
          </a:prstGeom>
        </p:spPr>
      </p:pic>
      <p:pic>
        <p:nvPicPr>
          <p:cNvPr id="13" name="Obrázek 12" descr="Obsah obrázku symbol, emblém, logo, erbovní znak&#10;&#10;Obsah vygenerovaný umělou inteligencí může být nesprávný.">
            <a:extLst>
              <a:ext uri="{FF2B5EF4-FFF2-40B4-BE49-F238E27FC236}">
                <a16:creationId xmlns:a16="http://schemas.microsoft.com/office/drawing/2014/main" id="{53E4D5AB-697C-13F6-43E1-A94AD83FD7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92643" y="9392999"/>
            <a:ext cx="561227" cy="561227"/>
          </a:xfrm>
          <a:prstGeom prst="rect">
            <a:avLst/>
          </a:prstGeom>
        </p:spPr>
      </p:pic>
      <p:pic>
        <p:nvPicPr>
          <p:cNvPr id="23" name="Grafický objekt 22">
            <a:extLst>
              <a:ext uri="{FF2B5EF4-FFF2-40B4-BE49-F238E27FC236}">
                <a16:creationId xmlns:a16="http://schemas.microsoft.com/office/drawing/2014/main" id="{758678A1-5229-42C4-33CC-B09583259E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721233" y="2969141"/>
            <a:ext cx="948254" cy="515000"/>
          </a:xfrm>
          <a:prstGeom prst="rect">
            <a:avLst/>
          </a:prstGeom>
        </p:spPr>
      </p:pic>
      <p:pic>
        <p:nvPicPr>
          <p:cNvPr id="25" name="Obrázek 24" descr="Obsah obrázku černá, tma&#10;&#10;Obsah vygenerovaný umělou inteligencí může být nesprávný.">
            <a:extLst>
              <a:ext uri="{FF2B5EF4-FFF2-40B4-BE49-F238E27FC236}">
                <a16:creationId xmlns:a16="http://schemas.microsoft.com/office/drawing/2014/main" id="{8ABA20C9-1C44-1790-0450-459AC8636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669486" y="1666330"/>
            <a:ext cx="1064759" cy="204434"/>
          </a:xfrm>
          <a:prstGeom prst="rect">
            <a:avLst/>
          </a:prstGeom>
        </p:spPr>
      </p:pic>
      <p:pic>
        <p:nvPicPr>
          <p:cNvPr id="29" name="Grafický objekt 28">
            <a:extLst>
              <a:ext uri="{FF2B5EF4-FFF2-40B4-BE49-F238E27FC236}">
                <a16:creationId xmlns:a16="http://schemas.microsoft.com/office/drawing/2014/main" id="{8D98C632-D7C9-1470-10E9-B78B2052C7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94337" y="8041644"/>
            <a:ext cx="1100118" cy="294567"/>
          </a:xfrm>
          <a:prstGeom prst="rect">
            <a:avLst/>
          </a:prstGeom>
        </p:spPr>
      </p:pic>
      <p:pic>
        <p:nvPicPr>
          <p:cNvPr id="36" name="Obrázek 35" descr="Obsah obrázku Písmo, text, Grafika, logo&#10;&#10;Obsah vygenerovaný umělou inteligencí může být nesprávný.">
            <a:extLst>
              <a:ext uri="{FF2B5EF4-FFF2-40B4-BE49-F238E27FC236}">
                <a16:creationId xmlns:a16="http://schemas.microsoft.com/office/drawing/2014/main" id="{DAC4E924-816F-C262-DA80-BAE10C92B61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116474" y="8822818"/>
            <a:ext cx="1243913" cy="542147"/>
          </a:xfrm>
          <a:prstGeom prst="rect">
            <a:avLst/>
          </a:prstGeom>
        </p:spPr>
      </p:pic>
      <p:pic>
        <p:nvPicPr>
          <p:cNvPr id="38" name="Obrázek 37" descr="Obsah obrázku text, Písmo, logo, snímek obrazovky&#10;&#10;Obsah vygenerovaný umělou inteligencí může být nesprávný.">
            <a:extLst>
              <a:ext uri="{FF2B5EF4-FFF2-40B4-BE49-F238E27FC236}">
                <a16:creationId xmlns:a16="http://schemas.microsoft.com/office/drawing/2014/main" id="{A308B98B-56D7-280D-7879-31A5AF4AF82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50988" y="4466192"/>
            <a:ext cx="1109297" cy="307269"/>
          </a:xfrm>
          <a:prstGeom prst="rect">
            <a:avLst/>
          </a:prstGeom>
        </p:spPr>
      </p:pic>
      <p:pic>
        <p:nvPicPr>
          <p:cNvPr id="40" name="Grafický objekt 39">
            <a:extLst>
              <a:ext uri="{FF2B5EF4-FFF2-40B4-BE49-F238E27FC236}">
                <a16:creationId xmlns:a16="http://schemas.microsoft.com/office/drawing/2014/main" id="{B386530F-7089-C2B5-7745-705D7B323A3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736663" y="4962644"/>
            <a:ext cx="1013022" cy="506511"/>
          </a:xfrm>
          <a:prstGeom prst="rect">
            <a:avLst/>
          </a:prstGeom>
        </p:spPr>
      </p:pic>
      <p:pic>
        <p:nvPicPr>
          <p:cNvPr id="41" name="Obrázek 40" descr="Obsah obrázku Písmo, text, Grafika, logo&#10;&#10;Obsah vygenerovaný umělou inteligencí může být nesprávný.">
            <a:extLst>
              <a:ext uri="{FF2B5EF4-FFF2-40B4-BE49-F238E27FC236}">
                <a16:creationId xmlns:a16="http://schemas.microsoft.com/office/drawing/2014/main" id="{8EBCF4E0-116B-5BE8-EBD8-6D2B319276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041636" y="2051996"/>
            <a:ext cx="1243913" cy="542147"/>
          </a:xfrm>
          <a:prstGeom prst="rect">
            <a:avLst/>
          </a:prstGeom>
        </p:spPr>
      </p:pic>
      <p:pic>
        <p:nvPicPr>
          <p:cNvPr id="43" name="Obrázek 42" descr="Obsah obrázku text, Písmo, logo, Grafika&#10;&#10;Obsah vygenerovaný umělou inteligencí může být nesprávný.">
            <a:extLst>
              <a:ext uri="{FF2B5EF4-FFF2-40B4-BE49-F238E27FC236}">
                <a16:creationId xmlns:a16="http://schemas.microsoft.com/office/drawing/2014/main" id="{7671C5D2-FE7D-7B5A-9E10-0A33726CAFB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241027" y="7456021"/>
            <a:ext cx="1607214" cy="771485"/>
          </a:xfrm>
          <a:prstGeom prst="rect">
            <a:avLst/>
          </a:prstGeom>
        </p:spPr>
      </p:pic>
      <p:pic>
        <p:nvPicPr>
          <p:cNvPr id="45" name="Obrázek 44" descr="Obsah obrázku Písmo, logo, Grafika, symbol&#10;&#10;Obsah vygenerovaný umělou inteligencí může být nesprávný.">
            <a:extLst>
              <a:ext uri="{FF2B5EF4-FFF2-40B4-BE49-F238E27FC236}">
                <a16:creationId xmlns:a16="http://schemas.microsoft.com/office/drawing/2014/main" id="{57A3BCD6-9891-7920-A93B-7F3B96389D9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989849" y="2548193"/>
            <a:ext cx="790376" cy="790376"/>
          </a:xfrm>
          <a:prstGeom prst="rect">
            <a:avLst/>
          </a:prstGeom>
        </p:spPr>
      </p:pic>
      <p:pic>
        <p:nvPicPr>
          <p:cNvPr id="47" name="Obrázek 46" descr="Obsah obrázku Písmo, Grafika, logo, diagram&#10;&#10;Obsah vygenerovaný umělou inteligencí může být nesprávný.">
            <a:extLst>
              <a:ext uri="{FF2B5EF4-FFF2-40B4-BE49-F238E27FC236}">
                <a16:creationId xmlns:a16="http://schemas.microsoft.com/office/drawing/2014/main" id="{81A3FDB8-D950-FE76-60D7-C5F8016FA5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92383" y="7733092"/>
            <a:ext cx="1234977" cy="588674"/>
          </a:xfrm>
          <a:prstGeom prst="rect">
            <a:avLst/>
          </a:prstGeom>
        </p:spPr>
      </p:pic>
      <p:grpSp>
        <p:nvGrpSpPr>
          <p:cNvPr id="51" name="Skupina 50">
            <a:extLst>
              <a:ext uri="{FF2B5EF4-FFF2-40B4-BE49-F238E27FC236}">
                <a16:creationId xmlns:a16="http://schemas.microsoft.com/office/drawing/2014/main" id="{30B94941-17A9-FDD2-B756-2109B8CADDE6}"/>
              </a:ext>
            </a:extLst>
          </p:cNvPr>
          <p:cNvGrpSpPr/>
          <p:nvPr/>
        </p:nvGrpSpPr>
        <p:grpSpPr>
          <a:xfrm>
            <a:off x="13545637" y="5610261"/>
            <a:ext cx="1879421" cy="771486"/>
            <a:chOff x="9156918" y="3684495"/>
            <a:chExt cx="1252947" cy="514324"/>
          </a:xfrm>
        </p:grpSpPr>
        <p:sp>
          <p:nvSpPr>
            <p:cNvPr id="50" name="Obdélník 49">
              <a:extLst>
                <a:ext uri="{FF2B5EF4-FFF2-40B4-BE49-F238E27FC236}">
                  <a16:creationId xmlns:a16="http://schemas.microsoft.com/office/drawing/2014/main" id="{9BD2BE7B-FECE-0959-9861-3F48BF44440C}"/>
                </a:ext>
              </a:extLst>
            </p:cNvPr>
            <p:cNvSpPr/>
            <p:nvPr/>
          </p:nvSpPr>
          <p:spPr>
            <a:xfrm>
              <a:off x="9156918" y="3684495"/>
              <a:ext cx="1252947" cy="514324"/>
            </a:xfrm>
            <a:prstGeom prst="rect">
              <a:avLst/>
            </a:prstGeom>
            <a:solidFill>
              <a:srgbClr val="0065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GB" sz="2700" dirty="0">
                <a:solidFill>
                  <a:prstClr val="white"/>
                </a:solidFill>
                <a:latin typeface="Technika"/>
              </a:endParaRPr>
            </a:p>
          </p:txBody>
        </p:sp>
        <p:pic>
          <p:nvPicPr>
            <p:cNvPr id="49" name="Grafický objekt 48">
              <a:extLst>
                <a:ext uri="{FF2B5EF4-FFF2-40B4-BE49-F238E27FC236}">
                  <a16:creationId xmlns:a16="http://schemas.microsoft.com/office/drawing/2014/main" id="{15B97509-6FB9-A0E9-E74D-C004F7FD90B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337300" y="3749707"/>
              <a:ext cx="892185" cy="416694"/>
            </a:xfrm>
            <a:prstGeom prst="rect">
              <a:avLst/>
            </a:prstGeom>
          </p:spPr>
        </p:pic>
      </p:grpSp>
      <p:pic>
        <p:nvPicPr>
          <p:cNvPr id="55" name="Obrázek 54" descr="Obsah obrázku klipart, erbovní znak, symbol, kreslené&#10;&#10;Obsah vygenerovaný umělou inteligencí může být nesprávný.">
            <a:extLst>
              <a:ext uri="{FF2B5EF4-FFF2-40B4-BE49-F238E27FC236}">
                <a16:creationId xmlns:a16="http://schemas.microsoft.com/office/drawing/2014/main" id="{463C2F3A-283C-A2D2-1315-1FD09044BF9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695630" y="5639165"/>
            <a:ext cx="577245" cy="720723"/>
          </a:xfrm>
          <a:prstGeom prst="rect">
            <a:avLst/>
          </a:prstGeom>
        </p:spPr>
      </p:pic>
      <p:pic>
        <p:nvPicPr>
          <p:cNvPr id="57" name="Obrázek 56" descr="Obsah obrázku Písmo, Grafika, logo, symbol&#10;&#10;Obsah vygenerovaný umělou inteligencí může být nesprávný.">
            <a:extLst>
              <a:ext uri="{FF2B5EF4-FFF2-40B4-BE49-F238E27FC236}">
                <a16:creationId xmlns:a16="http://schemas.microsoft.com/office/drawing/2014/main" id="{C9025A4C-73BA-0642-2756-EFB7D6E23E1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63813" y="5596883"/>
            <a:ext cx="899132" cy="506511"/>
          </a:xfrm>
          <a:prstGeom prst="rect">
            <a:avLst/>
          </a:prstGeom>
        </p:spPr>
      </p:pic>
      <p:pic>
        <p:nvPicPr>
          <p:cNvPr id="59" name="Obrázek 58" descr="Obsah obrázku text, Písmo, logo, Grafika&#10;&#10;Obsah vygenerovaný umělou inteligencí může být nesprávný.">
            <a:extLst>
              <a:ext uri="{FF2B5EF4-FFF2-40B4-BE49-F238E27FC236}">
                <a16:creationId xmlns:a16="http://schemas.microsoft.com/office/drawing/2014/main" id="{23FA4B7B-2A97-D249-B736-F3524D6D5F7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03619" y="5813429"/>
            <a:ext cx="1555536" cy="533954"/>
          </a:xfrm>
          <a:prstGeom prst="rect">
            <a:avLst/>
          </a:prstGeom>
        </p:spPr>
      </p:pic>
      <p:pic>
        <p:nvPicPr>
          <p:cNvPr id="63" name="Obrázek 62" descr="Obsah obrázku Písmo, text, Grafika, snímek obrazovky&#10;&#10;Obsah vygenerovaný umělou inteligencí může být nesprávný.">
            <a:extLst>
              <a:ext uri="{FF2B5EF4-FFF2-40B4-BE49-F238E27FC236}">
                <a16:creationId xmlns:a16="http://schemas.microsoft.com/office/drawing/2014/main" id="{9433E8E9-5466-57C7-03D5-121FBEA995E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611322" y="3415227"/>
            <a:ext cx="1968500" cy="1054554"/>
          </a:xfrm>
          <a:prstGeom prst="rect">
            <a:avLst/>
          </a:prstGeom>
        </p:spPr>
      </p:pic>
      <p:pic>
        <p:nvPicPr>
          <p:cNvPr id="64" name="Picture 4" descr="PDS">
            <a:extLst>
              <a:ext uri="{FF2B5EF4-FFF2-40B4-BE49-F238E27FC236}">
                <a16:creationId xmlns:a16="http://schemas.microsoft.com/office/drawing/2014/main" id="{8FD1939F-EA99-4B59-9407-6DB723687EA6}"/>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204320" y="3210737"/>
            <a:ext cx="1694364" cy="487635"/>
          </a:xfrm>
          <a:prstGeom prst="rect">
            <a:avLst/>
          </a:prstGeom>
          <a:noFill/>
          <a:extLst>
            <a:ext uri="{909E8E84-426E-40DD-AFC4-6F175D3DCCD1}">
              <a14:hiddenFill xmlns:a14="http://schemas.microsoft.com/office/drawing/2010/main">
                <a:solidFill>
                  <a:srgbClr val="FFFFFF"/>
                </a:solidFill>
              </a14:hiddenFill>
            </a:ext>
          </a:extLst>
        </p:spPr>
      </p:pic>
      <p:pic>
        <p:nvPicPr>
          <p:cNvPr id="66" name="Obrázek 65" descr="Obsah obrázku klipart, Grafika, logo, symbol&#10;&#10;Obsah vygenerovaný umělou inteligencí může být nesprávný.">
            <a:extLst>
              <a:ext uri="{FF2B5EF4-FFF2-40B4-BE49-F238E27FC236}">
                <a16:creationId xmlns:a16="http://schemas.microsoft.com/office/drawing/2014/main" id="{A27C3960-87DB-4611-7DFB-27EF4CCE370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2829877" y="1168640"/>
            <a:ext cx="730563" cy="792654"/>
          </a:xfrm>
          <a:prstGeom prst="rect">
            <a:avLst/>
          </a:prstGeom>
        </p:spPr>
      </p:pic>
    </p:spTree>
    <p:extLst>
      <p:ext uri="{BB962C8B-B14F-4D97-AF65-F5344CB8AC3E}">
        <p14:creationId xmlns:p14="http://schemas.microsoft.com/office/powerpoint/2010/main" val="234573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xmlns:dgm="http://schemas.openxmlformats.org/drawingml/2006/diagram" xmlns:asvg="http://schemas.microsoft.com/office/drawing/2016/SVG/main">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5FA46-572A-381D-8AD9-9BE69388AFEF}"/>
            </a:ext>
          </a:extLst>
        </p:cNvPr>
        <p:cNvGrpSpPr/>
        <p:nvPr/>
      </p:nvGrpSpPr>
      <p:grpSpPr>
        <a:xfrm>
          <a:off x="0" y="0"/>
          <a:ext cx="0" cy="0"/>
          <a:chOff x="0" y="0"/>
          <a:chExt cx="0" cy="0"/>
        </a:xfrm>
      </p:grpSpPr>
      <p:sp>
        <p:nvSpPr>
          <p:cNvPr id="13" name="Ovál 12">
            <a:extLst>
              <a:ext uri="{FF2B5EF4-FFF2-40B4-BE49-F238E27FC236}">
                <a16:creationId xmlns:a16="http://schemas.microsoft.com/office/drawing/2014/main" id="{CCAD4FAC-2A3C-87E3-D825-75A40875C106}"/>
              </a:ext>
            </a:extLst>
          </p:cNvPr>
          <p:cNvSpPr/>
          <p:nvPr/>
        </p:nvSpPr>
        <p:spPr>
          <a:xfrm>
            <a:off x="3744155" y="1390817"/>
            <a:ext cx="10800000" cy="8640000"/>
          </a:xfrm>
          <a:prstGeom prst="ellipse">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800" dirty="0">
              <a:solidFill>
                <a:prstClr val="white"/>
              </a:solidFill>
              <a:latin typeface="Technika"/>
            </a:endParaRPr>
          </a:p>
        </p:txBody>
      </p:sp>
      <p:sp>
        <p:nvSpPr>
          <p:cNvPr id="12" name="Ovál 11">
            <a:extLst>
              <a:ext uri="{FF2B5EF4-FFF2-40B4-BE49-F238E27FC236}">
                <a16:creationId xmlns:a16="http://schemas.microsoft.com/office/drawing/2014/main" id="{65438F42-547A-079D-8BCB-97F7823C743B}"/>
              </a:ext>
            </a:extLst>
          </p:cNvPr>
          <p:cNvSpPr/>
          <p:nvPr/>
        </p:nvSpPr>
        <p:spPr>
          <a:xfrm>
            <a:off x="4824000" y="2498786"/>
            <a:ext cx="8640000" cy="6480000"/>
          </a:xfrm>
          <a:prstGeom prst="ellipse">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11" name="Ovál 10">
            <a:extLst>
              <a:ext uri="{FF2B5EF4-FFF2-40B4-BE49-F238E27FC236}">
                <a16:creationId xmlns:a16="http://schemas.microsoft.com/office/drawing/2014/main" id="{94663BD9-669C-3F58-9D8E-25B60EAE6981}"/>
              </a:ext>
            </a:extLst>
          </p:cNvPr>
          <p:cNvSpPr/>
          <p:nvPr/>
        </p:nvSpPr>
        <p:spPr>
          <a:xfrm>
            <a:off x="5904000" y="3550817"/>
            <a:ext cx="6480000" cy="4320000"/>
          </a:xfrm>
          <a:prstGeom prst="ellipse">
            <a:avLst/>
          </a:prstGeom>
          <a:solidFill>
            <a:srgbClr val="6BB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10" name="Ovál 9">
            <a:extLst>
              <a:ext uri="{FF2B5EF4-FFF2-40B4-BE49-F238E27FC236}">
                <a16:creationId xmlns:a16="http://schemas.microsoft.com/office/drawing/2014/main" id="{27F44A25-1DDA-A1B9-CCC8-DBD17D7CEB96}"/>
              </a:ext>
            </a:extLst>
          </p:cNvPr>
          <p:cNvSpPr/>
          <p:nvPr/>
        </p:nvSpPr>
        <p:spPr>
          <a:xfrm>
            <a:off x="6984000" y="4653825"/>
            <a:ext cx="4320000" cy="2160000"/>
          </a:xfrm>
          <a:prstGeom prst="ellipse">
            <a:avLst/>
          </a:prstGeom>
          <a:solidFill>
            <a:srgbClr val="1172BC"/>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4" name="Zástupný symbol pro obsah 2">
            <a:extLst>
              <a:ext uri="{FF2B5EF4-FFF2-40B4-BE49-F238E27FC236}">
                <a16:creationId xmlns:a16="http://schemas.microsoft.com/office/drawing/2014/main" id="{4C9A1714-293D-EBD2-A004-362DA2836228}"/>
              </a:ext>
            </a:extLst>
          </p:cNvPr>
          <p:cNvSpPr txBox="1">
            <a:spLocks/>
          </p:cNvSpPr>
          <p:nvPr/>
        </p:nvSpPr>
        <p:spPr>
          <a:xfrm>
            <a:off x="8207482" y="5039159"/>
            <a:ext cx="1880420" cy="745157"/>
          </a:xfrm>
          <a:prstGeom prst="rect">
            <a:avLst/>
          </a:prstGeom>
        </p:spPr>
        <p:txBody>
          <a:bodyPr vert="horz" lIns="137160" tIns="68580" rIns="137160" bIns="68580" rtlCol="0">
            <a:norm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endParaRPr lang="cs-CZ" sz="2100" b="1" dirty="0">
              <a:solidFill>
                <a:prstClr val="white"/>
              </a:solidFill>
              <a:latin typeface="Technika Book" panose="00000400000000000000" pitchFamily="50" charset="-18"/>
            </a:endParaRPr>
          </a:p>
        </p:txBody>
      </p:sp>
      <p:sp>
        <p:nvSpPr>
          <p:cNvPr id="5" name="Zástupný symbol pro obsah 2">
            <a:extLst>
              <a:ext uri="{FF2B5EF4-FFF2-40B4-BE49-F238E27FC236}">
                <a16:creationId xmlns:a16="http://schemas.microsoft.com/office/drawing/2014/main" id="{EFCD6C60-2B4C-DF38-D4FB-D0A254EBD1F4}"/>
              </a:ext>
            </a:extLst>
          </p:cNvPr>
          <p:cNvSpPr txBox="1">
            <a:spLocks/>
          </p:cNvSpPr>
          <p:nvPr/>
        </p:nvSpPr>
        <p:spPr>
          <a:xfrm>
            <a:off x="8193998" y="5502971"/>
            <a:ext cx="1880420" cy="745157"/>
          </a:xfrm>
          <a:prstGeom prst="rect">
            <a:avLst/>
          </a:prstGeom>
        </p:spPr>
        <p:txBody>
          <a:bodyPr vert="horz" lIns="137160" tIns="68580" rIns="137160" bIns="68580" rtlCol="0">
            <a:normAutofit fontScale="77500" lnSpcReduction="20000"/>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100" b="1" dirty="0">
                <a:solidFill>
                  <a:prstClr val="white"/>
                </a:solidFill>
                <a:latin typeface="Technika Book" panose="00000400000000000000" pitchFamily="50" charset="-18"/>
              </a:rPr>
              <a:t>MANAGEMENT</a:t>
            </a:r>
          </a:p>
        </p:txBody>
      </p:sp>
      <p:sp>
        <p:nvSpPr>
          <p:cNvPr id="6" name="Šipka: zahnutá doleva 5">
            <a:extLst>
              <a:ext uri="{FF2B5EF4-FFF2-40B4-BE49-F238E27FC236}">
                <a16:creationId xmlns:a16="http://schemas.microsoft.com/office/drawing/2014/main" id="{F16481D9-DE93-A8B2-1219-D6F8858B1F6C}"/>
              </a:ext>
            </a:extLst>
          </p:cNvPr>
          <p:cNvSpPr/>
          <p:nvPr/>
        </p:nvSpPr>
        <p:spPr>
          <a:xfrm>
            <a:off x="9815513" y="5286686"/>
            <a:ext cx="700088" cy="942975"/>
          </a:xfrm>
          <a:prstGeom prst="curvedLeftArrow">
            <a:avLst/>
          </a:prstGeom>
          <a:solidFill>
            <a:srgbClr val="D70C29"/>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685800"/>
            <a:endParaRPr lang="en-US" sz="2700">
              <a:solidFill>
                <a:prstClr val="black"/>
              </a:solidFill>
              <a:latin typeface="Technika"/>
            </a:endParaRPr>
          </a:p>
        </p:txBody>
      </p:sp>
      <p:sp>
        <p:nvSpPr>
          <p:cNvPr id="7" name="Šipka: zahnutá doleva 6">
            <a:extLst>
              <a:ext uri="{FF2B5EF4-FFF2-40B4-BE49-F238E27FC236}">
                <a16:creationId xmlns:a16="http://schemas.microsoft.com/office/drawing/2014/main" id="{AF6EBC01-2335-3630-1495-A7CCA6212647}"/>
              </a:ext>
            </a:extLst>
          </p:cNvPr>
          <p:cNvSpPr/>
          <p:nvPr/>
        </p:nvSpPr>
        <p:spPr>
          <a:xfrm rot="10800000">
            <a:off x="7902245" y="5247842"/>
            <a:ext cx="700088" cy="942975"/>
          </a:xfrm>
          <a:prstGeom prst="curvedLeftArrow">
            <a:avLst/>
          </a:prstGeom>
          <a:solidFill>
            <a:srgbClr val="D70C29"/>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685800"/>
            <a:endParaRPr lang="en-US" sz="2700">
              <a:solidFill>
                <a:prstClr val="black"/>
              </a:solidFill>
              <a:latin typeface="Technika"/>
            </a:endParaRPr>
          </a:p>
        </p:txBody>
      </p:sp>
      <p:sp>
        <p:nvSpPr>
          <p:cNvPr id="14" name="Zástupný symbol pro obsah 2">
            <a:extLst>
              <a:ext uri="{FF2B5EF4-FFF2-40B4-BE49-F238E27FC236}">
                <a16:creationId xmlns:a16="http://schemas.microsoft.com/office/drawing/2014/main" id="{A757C4D0-3CEA-F474-B5CA-EC4986A13B9C}"/>
              </a:ext>
            </a:extLst>
          </p:cNvPr>
          <p:cNvSpPr txBox="1">
            <a:spLocks/>
          </p:cNvSpPr>
          <p:nvPr/>
        </p:nvSpPr>
        <p:spPr>
          <a:xfrm>
            <a:off x="7643813" y="3826492"/>
            <a:ext cx="3000375"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100" b="1" dirty="0">
                <a:solidFill>
                  <a:prstClr val="black"/>
                </a:solidFill>
                <a:latin typeface="Technika Book" panose="00000400000000000000" pitchFamily="50" charset="-18"/>
              </a:rPr>
              <a:t>TECHNICAL</a:t>
            </a:r>
          </a:p>
        </p:txBody>
      </p:sp>
      <p:sp>
        <p:nvSpPr>
          <p:cNvPr id="15" name="Zástupný symbol pro obsah 2">
            <a:extLst>
              <a:ext uri="{FF2B5EF4-FFF2-40B4-BE49-F238E27FC236}">
                <a16:creationId xmlns:a16="http://schemas.microsoft.com/office/drawing/2014/main" id="{938BA294-081D-7F08-6A22-3186F0B17063}"/>
              </a:ext>
            </a:extLst>
          </p:cNvPr>
          <p:cNvSpPr txBox="1">
            <a:spLocks/>
          </p:cNvSpPr>
          <p:nvPr/>
        </p:nvSpPr>
        <p:spPr>
          <a:xfrm>
            <a:off x="7643812" y="2649902"/>
            <a:ext cx="3122159"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2700" b="1" dirty="0">
                <a:solidFill>
                  <a:prstClr val="black"/>
                </a:solidFill>
                <a:latin typeface="Technika Book" panose="00000400000000000000" pitchFamily="50" charset="-18"/>
              </a:rPr>
              <a:t>ECONOMIC</a:t>
            </a:r>
          </a:p>
        </p:txBody>
      </p:sp>
      <p:sp>
        <p:nvSpPr>
          <p:cNvPr id="16" name="Zástupný symbol pro obsah 2">
            <a:extLst>
              <a:ext uri="{FF2B5EF4-FFF2-40B4-BE49-F238E27FC236}">
                <a16:creationId xmlns:a16="http://schemas.microsoft.com/office/drawing/2014/main" id="{07E71D96-2601-3688-68AB-1B9ABDE493DC}"/>
              </a:ext>
            </a:extLst>
          </p:cNvPr>
          <p:cNvSpPr txBox="1">
            <a:spLocks/>
          </p:cNvSpPr>
          <p:nvPr/>
        </p:nvSpPr>
        <p:spPr>
          <a:xfrm>
            <a:off x="7368239" y="1557938"/>
            <a:ext cx="3603141" cy="726686"/>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3000" b="1" dirty="0">
                <a:solidFill>
                  <a:prstClr val="black"/>
                </a:solidFill>
                <a:latin typeface="Technika Book" panose="00000400000000000000" pitchFamily="50" charset="-18"/>
              </a:rPr>
              <a:t>SOCIAL</a:t>
            </a:r>
          </a:p>
        </p:txBody>
      </p:sp>
      <p:sp>
        <p:nvSpPr>
          <p:cNvPr id="17" name="Zástupný symbol pro obsah 2">
            <a:extLst>
              <a:ext uri="{FF2B5EF4-FFF2-40B4-BE49-F238E27FC236}">
                <a16:creationId xmlns:a16="http://schemas.microsoft.com/office/drawing/2014/main" id="{58485E65-41B1-CA23-DD79-7950D045099D}"/>
              </a:ext>
            </a:extLst>
          </p:cNvPr>
          <p:cNvSpPr txBox="1">
            <a:spLocks/>
          </p:cNvSpPr>
          <p:nvPr/>
        </p:nvSpPr>
        <p:spPr>
          <a:xfrm rot="1813777">
            <a:off x="6454364" y="666985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DIMENSIONS OF ASSETS</a:t>
            </a:r>
          </a:p>
        </p:txBody>
      </p:sp>
      <p:sp>
        <p:nvSpPr>
          <p:cNvPr id="18" name="Zástupný symbol pro obsah 2">
            <a:extLst>
              <a:ext uri="{FF2B5EF4-FFF2-40B4-BE49-F238E27FC236}">
                <a16:creationId xmlns:a16="http://schemas.microsoft.com/office/drawing/2014/main" id="{9DFEA7B2-A306-8DC8-E711-7ECE5A2BE975}"/>
              </a:ext>
            </a:extLst>
          </p:cNvPr>
          <p:cNvSpPr txBox="1">
            <a:spLocks/>
          </p:cNvSpPr>
          <p:nvPr/>
        </p:nvSpPr>
        <p:spPr>
          <a:xfrm rot="19437541">
            <a:off x="10096573" y="647026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SMART MANAGEMENT</a:t>
            </a:r>
          </a:p>
        </p:txBody>
      </p:sp>
      <p:sp>
        <p:nvSpPr>
          <p:cNvPr id="19" name="Zástupný symbol pro obsah 2">
            <a:extLst>
              <a:ext uri="{FF2B5EF4-FFF2-40B4-BE49-F238E27FC236}">
                <a16:creationId xmlns:a16="http://schemas.microsoft.com/office/drawing/2014/main" id="{24D4A8C8-1F8F-4EDE-9748-04844D087B9C}"/>
              </a:ext>
            </a:extLst>
          </p:cNvPr>
          <p:cNvSpPr txBox="1">
            <a:spLocks/>
          </p:cNvSpPr>
          <p:nvPr/>
        </p:nvSpPr>
        <p:spPr>
          <a:xfrm rot="19489649">
            <a:off x="5905284" y="4421573"/>
            <a:ext cx="2501640"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CYBERSECURITY</a:t>
            </a:r>
          </a:p>
        </p:txBody>
      </p:sp>
      <p:sp>
        <p:nvSpPr>
          <p:cNvPr id="20" name="Zástupný symbol pro obsah 2">
            <a:extLst>
              <a:ext uri="{FF2B5EF4-FFF2-40B4-BE49-F238E27FC236}">
                <a16:creationId xmlns:a16="http://schemas.microsoft.com/office/drawing/2014/main" id="{9083F135-4121-C8C1-4EF2-A5A5D33CCE8A}"/>
              </a:ext>
            </a:extLst>
          </p:cNvPr>
          <p:cNvSpPr txBox="1">
            <a:spLocks/>
          </p:cNvSpPr>
          <p:nvPr/>
        </p:nvSpPr>
        <p:spPr>
          <a:xfrm rot="2391150">
            <a:off x="10271860" y="456789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RESILIENCE</a:t>
            </a:r>
          </a:p>
        </p:txBody>
      </p:sp>
      <p:sp>
        <p:nvSpPr>
          <p:cNvPr id="21" name="Zástupný symbol pro obsah 2">
            <a:extLst>
              <a:ext uri="{FF2B5EF4-FFF2-40B4-BE49-F238E27FC236}">
                <a16:creationId xmlns:a16="http://schemas.microsoft.com/office/drawing/2014/main" id="{3CC6262C-4C75-1205-11EF-6474CDAED7E6}"/>
              </a:ext>
            </a:extLst>
          </p:cNvPr>
          <p:cNvSpPr txBox="1">
            <a:spLocks/>
          </p:cNvSpPr>
          <p:nvPr/>
        </p:nvSpPr>
        <p:spPr>
          <a:xfrm rot="1724008">
            <a:off x="10543405" y="3395209"/>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DAY-AHEAD</a:t>
            </a:r>
          </a:p>
        </p:txBody>
      </p:sp>
      <p:sp>
        <p:nvSpPr>
          <p:cNvPr id="22" name="Zástupný symbol pro obsah 2">
            <a:extLst>
              <a:ext uri="{FF2B5EF4-FFF2-40B4-BE49-F238E27FC236}">
                <a16:creationId xmlns:a16="http://schemas.microsoft.com/office/drawing/2014/main" id="{897D5430-DC64-38A8-9566-ED719ED5ADC2}"/>
              </a:ext>
            </a:extLst>
          </p:cNvPr>
          <p:cNvSpPr txBox="1">
            <a:spLocks/>
          </p:cNvSpPr>
          <p:nvPr/>
        </p:nvSpPr>
        <p:spPr>
          <a:xfrm rot="18056942">
            <a:off x="11347609" y="643654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STABILISATION OF THE TRADER</a:t>
            </a:r>
          </a:p>
        </p:txBody>
      </p:sp>
      <p:sp>
        <p:nvSpPr>
          <p:cNvPr id="23" name="Zástupný symbol pro obsah 2">
            <a:extLst>
              <a:ext uri="{FF2B5EF4-FFF2-40B4-BE49-F238E27FC236}">
                <a16:creationId xmlns:a16="http://schemas.microsoft.com/office/drawing/2014/main" id="{B474A1C4-62B0-C3DA-41F9-09CA8E7E77BB}"/>
              </a:ext>
            </a:extLst>
          </p:cNvPr>
          <p:cNvSpPr txBox="1">
            <a:spLocks/>
          </p:cNvSpPr>
          <p:nvPr/>
        </p:nvSpPr>
        <p:spPr>
          <a:xfrm rot="19395614">
            <a:off x="5241466" y="3450911"/>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LOCAL AGGREGATOR</a:t>
            </a:r>
          </a:p>
        </p:txBody>
      </p:sp>
      <p:sp>
        <p:nvSpPr>
          <p:cNvPr id="24" name="Zástupný symbol pro obsah 2">
            <a:extLst>
              <a:ext uri="{FF2B5EF4-FFF2-40B4-BE49-F238E27FC236}">
                <a16:creationId xmlns:a16="http://schemas.microsoft.com/office/drawing/2014/main" id="{DD12872A-CEB2-B62C-4592-3225139696D0}"/>
              </a:ext>
            </a:extLst>
          </p:cNvPr>
          <p:cNvSpPr txBox="1">
            <a:spLocks/>
          </p:cNvSpPr>
          <p:nvPr/>
        </p:nvSpPr>
        <p:spPr>
          <a:xfrm rot="267285">
            <a:off x="7519265" y="7899125"/>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POWER BALANCE SERVICES</a:t>
            </a:r>
          </a:p>
        </p:txBody>
      </p:sp>
      <p:sp>
        <p:nvSpPr>
          <p:cNvPr id="25" name="Zástupný symbol pro obsah 2">
            <a:extLst>
              <a:ext uri="{FF2B5EF4-FFF2-40B4-BE49-F238E27FC236}">
                <a16:creationId xmlns:a16="http://schemas.microsoft.com/office/drawing/2014/main" id="{5A28B26C-907D-7FC2-29D8-C8C1EE5A45E4}"/>
              </a:ext>
            </a:extLst>
          </p:cNvPr>
          <p:cNvSpPr txBox="1">
            <a:spLocks/>
          </p:cNvSpPr>
          <p:nvPr/>
        </p:nvSpPr>
        <p:spPr>
          <a:xfrm rot="19139630">
            <a:off x="5135333" y="3750230"/>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endParaRPr lang="cs-CZ" sz="1575" dirty="0">
              <a:solidFill>
                <a:prstClr val="black"/>
              </a:solidFill>
              <a:latin typeface="Technika Book" panose="00000400000000000000" pitchFamily="50" charset="-18"/>
            </a:endParaRPr>
          </a:p>
        </p:txBody>
      </p:sp>
      <p:sp>
        <p:nvSpPr>
          <p:cNvPr id="26" name="Zástupný symbol pro obsah 2">
            <a:extLst>
              <a:ext uri="{FF2B5EF4-FFF2-40B4-BE49-F238E27FC236}">
                <a16:creationId xmlns:a16="http://schemas.microsoft.com/office/drawing/2014/main" id="{5C686AE6-2E94-BC24-6096-B8F862B50D1B}"/>
              </a:ext>
            </a:extLst>
          </p:cNvPr>
          <p:cNvSpPr txBox="1">
            <a:spLocks/>
          </p:cNvSpPr>
          <p:nvPr/>
        </p:nvSpPr>
        <p:spPr>
          <a:xfrm>
            <a:off x="8136325" y="7068332"/>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LDS</a:t>
            </a:r>
          </a:p>
        </p:txBody>
      </p:sp>
      <p:sp>
        <p:nvSpPr>
          <p:cNvPr id="27" name="Zástupný symbol pro obsah 2">
            <a:extLst>
              <a:ext uri="{FF2B5EF4-FFF2-40B4-BE49-F238E27FC236}">
                <a16:creationId xmlns:a16="http://schemas.microsoft.com/office/drawing/2014/main" id="{ACA4B98A-F978-FD29-35B5-22CAAD15301F}"/>
              </a:ext>
            </a:extLst>
          </p:cNvPr>
          <p:cNvSpPr txBox="1">
            <a:spLocks/>
          </p:cNvSpPr>
          <p:nvPr/>
        </p:nvSpPr>
        <p:spPr>
          <a:xfrm rot="1908501">
            <a:off x="11355385" y="2497556"/>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TECHNICAL REDISTRIBUTION</a:t>
            </a:r>
          </a:p>
        </p:txBody>
      </p:sp>
      <p:sp>
        <p:nvSpPr>
          <p:cNvPr id="28" name="Zástupný symbol pro obsah 2">
            <a:extLst>
              <a:ext uri="{FF2B5EF4-FFF2-40B4-BE49-F238E27FC236}">
                <a16:creationId xmlns:a16="http://schemas.microsoft.com/office/drawing/2014/main" id="{C09E8A13-2CFA-DC37-42A3-D499FB283E47}"/>
              </a:ext>
            </a:extLst>
          </p:cNvPr>
          <p:cNvSpPr txBox="1">
            <a:spLocks/>
          </p:cNvSpPr>
          <p:nvPr/>
        </p:nvSpPr>
        <p:spPr>
          <a:xfrm rot="18163733">
            <a:off x="12233767" y="6895058"/>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FINANCIAL REDISTRIBUTION</a:t>
            </a:r>
          </a:p>
        </p:txBody>
      </p:sp>
      <p:sp>
        <p:nvSpPr>
          <p:cNvPr id="29" name="Zástupný symbol pro obsah 2">
            <a:extLst>
              <a:ext uri="{FF2B5EF4-FFF2-40B4-BE49-F238E27FC236}">
                <a16:creationId xmlns:a16="http://schemas.microsoft.com/office/drawing/2014/main" id="{B4332BD5-C9A0-A23C-CDF6-9298D9EB69C2}"/>
              </a:ext>
            </a:extLst>
          </p:cNvPr>
          <p:cNvSpPr txBox="1">
            <a:spLocks/>
          </p:cNvSpPr>
          <p:nvPr/>
        </p:nvSpPr>
        <p:spPr>
          <a:xfrm rot="20454088">
            <a:off x="9734420" y="8793245"/>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FAIR REDISTRIBUTION</a:t>
            </a:r>
          </a:p>
        </p:txBody>
      </p:sp>
      <p:sp>
        <p:nvSpPr>
          <p:cNvPr id="31" name="Zástupný symbol pro obsah 2">
            <a:extLst>
              <a:ext uri="{FF2B5EF4-FFF2-40B4-BE49-F238E27FC236}">
                <a16:creationId xmlns:a16="http://schemas.microsoft.com/office/drawing/2014/main" id="{A73FE9C6-043E-BD73-B83E-0C735FA4212B}"/>
              </a:ext>
            </a:extLst>
          </p:cNvPr>
          <p:cNvSpPr txBox="1">
            <a:spLocks/>
          </p:cNvSpPr>
          <p:nvPr/>
        </p:nvSpPr>
        <p:spPr>
          <a:xfrm rot="19395673">
            <a:off x="4941878" y="256468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 SECURITY</a:t>
            </a:r>
          </a:p>
        </p:txBody>
      </p:sp>
      <p:sp>
        <p:nvSpPr>
          <p:cNvPr id="33" name="Zástupný symbol pro obsah 2">
            <a:extLst>
              <a:ext uri="{FF2B5EF4-FFF2-40B4-BE49-F238E27FC236}">
                <a16:creationId xmlns:a16="http://schemas.microsoft.com/office/drawing/2014/main" id="{A4F60C85-8A62-ED34-5B76-590D10D397CE}"/>
              </a:ext>
            </a:extLst>
          </p:cNvPr>
          <p:cNvSpPr txBox="1">
            <a:spLocks/>
          </p:cNvSpPr>
          <p:nvPr/>
        </p:nvSpPr>
        <p:spPr>
          <a:xfrm rot="17484777">
            <a:off x="3196253" y="454221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EC'S RESPONSIBILITY TO THE NETWORK</a:t>
            </a:r>
          </a:p>
        </p:txBody>
      </p:sp>
      <p:sp>
        <p:nvSpPr>
          <p:cNvPr id="34" name="Zástupný symbol pro obsah 2">
            <a:extLst>
              <a:ext uri="{FF2B5EF4-FFF2-40B4-BE49-F238E27FC236}">
                <a16:creationId xmlns:a16="http://schemas.microsoft.com/office/drawing/2014/main" id="{AD62C08C-12AE-C280-E3B1-668C91DC28D1}"/>
              </a:ext>
            </a:extLst>
          </p:cNvPr>
          <p:cNvSpPr txBox="1">
            <a:spLocks/>
          </p:cNvSpPr>
          <p:nvPr/>
        </p:nvSpPr>
        <p:spPr>
          <a:xfrm rot="2081781">
            <a:off x="5182198" y="8304854"/>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650" dirty="0">
                <a:solidFill>
                  <a:prstClr val="black"/>
                </a:solidFill>
                <a:latin typeface="Technika Book" panose="00000400000000000000" pitchFamily="50" charset="-18"/>
              </a:rPr>
              <a:t>SOCIAL RESPONSIBILITY</a:t>
            </a:r>
          </a:p>
        </p:txBody>
      </p:sp>
      <p:sp>
        <p:nvSpPr>
          <p:cNvPr id="35" name="Ovál 34">
            <a:extLst>
              <a:ext uri="{FF2B5EF4-FFF2-40B4-BE49-F238E27FC236}">
                <a16:creationId xmlns:a16="http://schemas.microsoft.com/office/drawing/2014/main" id="{518D6900-E84F-B24E-908B-14F7BC7145DC}"/>
              </a:ext>
            </a:extLst>
          </p:cNvPr>
          <p:cNvSpPr/>
          <p:nvPr/>
        </p:nvSpPr>
        <p:spPr>
          <a:xfrm rot="20154964">
            <a:off x="3791104" y="5726759"/>
            <a:ext cx="3735266" cy="1186988"/>
          </a:xfrm>
          <a:prstGeom prst="ellipse">
            <a:avLst/>
          </a:prstGeom>
          <a:solidFill>
            <a:srgbClr val="A0B1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2700" dirty="0">
              <a:solidFill>
                <a:prstClr val="white"/>
              </a:solidFill>
              <a:latin typeface="Technika"/>
            </a:endParaRPr>
          </a:p>
        </p:txBody>
      </p:sp>
      <p:sp>
        <p:nvSpPr>
          <p:cNvPr id="30" name="Zástupný symbol pro obsah 2">
            <a:extLst>
              <a:ext uri="{FF2B5EF4-FFF2-40B4-BE49-F238E27FC236}">
                <a16:creationId xmlns:a16="http://schemas.microsoft.com/office/drawing/2014/main" id="{0B7FF7ED-DFFC-3135-6196-7127D6007AEE}"/>
              </a:ext>
            </a:extLst>
          </p:cNvPr>
          <p:cNvSpPr txBox="1">
            <a:spLocks/>
          </p:cNvSpPr>
          <p:nvPr/>
        </p:nvSpPr>
        <p:spPr>
          <a:xfrm rot="19916579">
            <a:off x="4338809" y="5945449"/>
            <a:ext cx="2189378" cy="441317"/>
          </a:xfrm>
          <a:prstGeom prst="rect">
            <a:avLst/>
          </a:prstGeom>
        </p:spPr>
        <p:txBody>
          <a:bodyPr vert="horz" lIns="137160" tIns="68580" rIns="137160" bIns="68580" rtlCol="0">
            <a:no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sz="1575" dirty="0">
                <a:solidFill>
                  <a:prstClr val="black"/>
                </a:solidFill>
                <a:latin typeface="Technika Book" panose="00000400000000000000" pitchFamily="50" charset="-18"/>
              </a:rPr>
              <a:t>ECOLOGICAL OPTIMIZATION</a:t>
            </a:r>
          </a:p>
        </p:txBody>
      </p:sp>
      <p:sp>
        <p:nvSpPr>
          <p:cNvPr id="8" name="Zástupný symbol pro obsah 2">
            <a:extLst>
              <a:ext uri="{FF2B5EF4-FFF2-40B4-BE49-F238E27FC236}">
                <a16:creationId xmlns:a16="http://schemas.microsoft.com/office/drawing/2014/main" id="{B47C727B-EAB0-F97A-C104-21913361B040}"/>
              </a:ext>
            </a:extLst>
          </p:cNvPr>
          <p:cNvSpPr txBox="1">
            <a:spLocks/>
          </p:cNvSpPr>
          <p:nvPr/>
        </p:nvSpPr>
        <p:spPr>
          <a:xfrm>
            <a:off x="8229601" y="4626944"/>
            <a:ext cx="1880420" cy="745157"/>
          </a:xfrm>
          <a:prstGeom prst="rect">
            <a:avLst/>
          </a:prstGeom>
        </p:spPr>
        <p:txBody>
          <a:bodyPr vert="horz" lIns="137160" tIns="68580" rIns="137160" bIns="68580" rtlCol="0">
            <a:normAutofit/>
          </a:bodyPr>
          <a:lstStyle>
            <a:lvl1pPr marL="457200" indent="-457200" algn="l" defTabSz="914354" rtl="0" eaLnBrk="1" latinLnBrk="0" hangingPunct="1">
              <a:lnSpc>
                <a:spcPct val="150000"/>
              </a:lnSpc>
              <a:spcBef>
                <a:spcPts val="1000"/>
              </a:spcBef>
              <a:buClrTx/>
              <a:buFont typeface="Wingdings" panose="05000000000000000000" pitchFamily="2" charset="2"/>
              <a:buChar char="§"/>
              <a:defRPr sz="1800" kern="3000" baseline="0">
                <a:solidFill>
                  <a:schemeClr val="tx1"/>
                </a:solidFill>
                <a:latin typeface="+mn-lt"/>
                <a:ea typeface="+mn-ea"/>
                <a:cs typeface="Arial" panose="020B0604020202020204" pitchFamily="34" charset="0"/>
              </a:defRPr>
            </a:lvl1pPr>
            <a:lvl2pPr marL="685766"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1142942"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1600120"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057298" indent="-228589" algn="l" defTabSz="914354" rtl="0" eaLnBrk="1" latinLnBrk="0" hangingPunct="1">
              <a:lnSpc>
                <a:spcPct val="150000"/>
              </a:lnSpc>
              <a:spcBef>
                <a:spcPts val="500"/>
              </a:spcBef>
              <a:buClrTx/>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531">
              <a:spcBef>
                <a:spcPts val="1500"/>
              </a:spcBef>
              <a:buNone/>
            </a:pPr>
            <a:r>
              <a:rPr lang="cs-CZ" b="1" dirty="0">
                <a:solidFill>
                  <a:prstClr val="white"/>
                </a:solidFill>
                <a:latin typeface="Technika Book" panose="00000400000000000000" pitchFamily="50" charset="-18"/>
              </a:rPr>
              <a:t>COMMUNITY</a:t>
            </a:r>
          </a:p>
        </p:txBody>
      </p:sp>
      <p:pic>
        <p:nvPicPr>
          <p:cNvPr id="36" name="Obrázek 1292080985" descr="A picture containing treemap chart&#10;&#10;Description automatically generated">
            <a:extLst>
              <a:ext uri="{FF2B5EF4-FFF2-40B4-BE49-F238E27FC236}">
                <a16:creationId xmlns:a16="http://schemas.microsoft.com/office/drawing/2014/main" id="{239347CF-AA4F-A1AF-DE9C-3971812190A4}"/>
              </a:ext>
            </a:extLst>
          </p:cNvPr>
          <p:cNvPicPr>
            <a:picLocks noChangeAspect="1"/>
          </p:cNvPicPr>
          <p:nvPr/>
        </p:nvPicPr>
        <p:blipFill>
          <a:blip r:embed="rId2"/>
          <a:stretch>
            <a:fillRect/>
          </a:stretch>
        </p:blipFill>
        <p:spPr>
          <a:xfrm>
            <a:off x="19709355" y="-114300"/>
            <a:ext cx="5276850" cy="5257800"/>
          </a:xfrm>
          <a:prstGeom prst="rect">
            <a:avLst/>
          </a:prstGeom>
        </p:spPr>
      </p:pic>
      <p:pic>
        <p:nvPicPr>
          <p:cNvPr id="37" name="Obrázek 537603387" descr="A picture containing diagram&#10;&#10;Description automatically generated">
            <a:extLst>
              <a:ext uri="{FF2B5EF4-FFF2-40B4-BE49-F238E27FC236}">
                <a16:creationId xmlns:a16="http://schemas.microsoft.com/office/drawing/2014/main" id="{46E09207-7172-668D-0EF8-66C3CCA74F97}"/>
              </a:ext>
            </a:extLst>
          </p:cNvPr>
          <p:cNvPicPr>
            <a:picLocks noChangeAspect="1"/>
          </p:cNvPicPr>
          <p:nvPr/>
        </p:nvPicPr>
        <p:blipFill>
          <a:blip r:embed="rId3"/>
          <a:stretch>
            <a:fillRect/>
          </a:stretch>
        </p:blipFill>
        <p:spPr>
          <a:xfrm>
            <a:off x="25851756" y="-114300"/>
            <a:ext cx="8134350" cy="5257800"/>
          </a:xfrm>
          <a:prstGeom prst="rect">
            <a:avLst/>
          </a:prstGeom>
        </p:spPr>
      </p:pic>
      <p:sp>
        <p:nvSpPr>
          <p:cNvPr id="40" name="Title 1">
            <a:extLst>
              <a:ext uri="{FF2B5EF4-FFF2-40B4-BE49-F238E27FC236}">
                <a16:creationId xmlns:a16="http://schemas.microsoft.com/office/drawing/2014/main" id="{8A5B55BA-E464-4026-FA3A-7B6BB22DF2D2}"/>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COMMUNITY LEVELS</a:t>
            </a:r>
          </a:p>
        </p:txBody>
      </p:sp>
      <p:sp>
        <p:nvSpPr>
          <p:cNvPr id="41" name="TextovéPole 40">
            <a:extLst>
              <a:ext uri="{FF2B5EF4-FFF2-40B4-BE49-F238E27FC236}">
                <a16:creationId xmlns:a16="http://schemas.microsoft.com/office/drawing/2014/main" id="{E8F66B43-655F-1EFC-3B22-D00C295AA5C5}"/>
              </a:ext>
            </a:extLst>
          </p:cNvPr>
          <p:cNvSpPr txBox="1"/>
          <p:nvPr/>
        </p:nvSpPr>
        <p:spPr>
          <a:xfrm>
            <a:off x="12730946" y="9059242"/>
            <a:ext cx="3736985" cy="369332"/>
          </a:xfrm>
          <a:prstGeom prst="rect">
            <a:avLst/>
          </a:prstGeom>
          <a:noFill/>
        </p:spPr>
        <p:txBody>
          <a:bodyPr wrap="none" rtlCol="0">
            <a:spAutoFit/>
          </a:bodyPr>
          <a:lstStyle/>
          <a:p>
            <a:pPr defTabSz="685800"/>
            <a:r>
              <a:rPr lang="cs-CZ" dirty="0">
                <a:solidFill>
                  <a:prstClr val="black"/>
                </a:solidFill>
                <a:latin typeface="Technika"/>
              </a:rPr>
              <a:t>Source: Josef Haber, CTU UCEEB</a:t>
            </a:r>
            <a:endParaRPr lang="en-GB" dirty="0">
              <a:solidFill>
                <a:prstClr val="black"/>
              </a:solidFill>
              <a:latin typeface="Technika"/>
            </a:endParaRPr>
          </a:p>
        </p:txBody>
      </p:sp>
    </p:spTree>
    <p:extLst>
      <p:ext uri="{BB962C8B-B14F-4D97-AF65-F5344CB8AC3E}">
        <p14:creationId xmlns:p14="http://schemas.microsoft.com/office/powerpoint/2010/main" val="15935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childTnLst>
                                </p:cTn>
                              </p:par>
                              <p:par>
                                <p:cTn id="57" presetID="1" presetClass="entr" presetSubtype="0" fill="hold" nodeType="withEffect" nodePh="1">
                                  <p:stCondLst>
                                    <p:cond delay="0"/>
                                  </p:stCondLst>
                                  <p:endCondLst>
                                    <p:cond evt="begin" delay="0">
                                      <p:tn val="57"/>
                                    </p:cond>
                                  </p:endCondLst>
                                  <p:childTnLst>
                                    <p:set>
                                      <p:cBhvr>
                                        <p:cTn id="5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xEl>
                                              <p:pRg st="0" end="0"/>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xEl>
                                              <p:pRg st="0" end="0"/>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 grpId="0" animBg="1"/>
      <p:bldP spid="4" grpId="0"/>
      <p:bldP spid="5" grpId="0"/>
      <p:bldP spid="6" grpId="0" animBg="1"/>
      <p:bldP spid="7" grpId="0" animBg="1"/>
      <p:bldP spid="35" grpId="0" animBg="1"/>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E563D7AA-5631-F701-26E2-C12814381579}"/>
              </a:ext>
            </a:extLst>
          </p:cNvPr>
          <p:cNvSpPr>
            <a:spLocks noGrp="1"/>
          </p:cNvSpPr>
          <p:nvPr>
            <p:ph type="title"/>
          </p:nvPr>
        </p:nvSpPr>
        <p:spPr>
          <a:xfrm>
            <a:off x="2888673" y="665018"/>
            <a:ext cx="13341927" cy="1068092"/>
          </a:xfrm>
        </p:spPr>
        <p:txBody>
          <a:bodyPr>
            <a:normAutofit fontScale="90000"/>
          </a:bodyPr>
          <a:lstStyle/>
          <a:p>
            <a:r>
              <a:rPr lang="en-GB" dirty="0">
                <a:solidFill>
                  <a:srgbClr val="0065BD"/>
                </a:solidFill>
              </a:rPr>
              <a:t>In Czechia, state-led policy matters: channelled to post-industrial Northern areas</a:t>
            </a:r>
          </a:p>
        </p:txBody>
      </p:sp>
      <p:pic>
        <p:nvPicPr>
          <p:cNvPr id="4" name="Obraz 12">
            <a:extLst>
              <a:ext uri="{FF2B5EF4-FFF2-40B4-BE49-F238E27FC236}">
                <a16:creationId xmlns:a16="http://schemas.microsoft.com/office/drawing/2014/main" id="{577950C7-CF50-CC11-A17D-1D1FC17F5435}"/>
              </a:ext>
            </a:extLst>
          </p:cNvPr>
          <p:cNvPicPr>
            <a:picLocks noChangeAspect="1"/>
          </p:cNvPicPr>
          <p:nvPr/>
        </p:nvPicPr>
        <p:blipFill>
          <a:blip r:embed="rId2"/>
          <a:stretch>
            <a:fillRect/>
          </a:stretch>
        </p:blipFill>
        <p:spPr>
          <a:xfrm>
            <a:off x="6791069" y="1900800"/>
            <a:ext cx="11859035" cy="8386200"/>
          </a:xfrm>
          <a:prstGeom prst="rect">
            <a:avLst/>
          </a:prstGeom>
        </p:spPr>
      </p:pic>
      <p:sp>
        <p:nvSpPr>
          <p:cNvPr id="11" name="TextovéPole 10">
            <a:extLst>
              <a:ext uri="{FF2B5EF4-FFF2-40B4-BE49-F238E27FC236}">
                <a16:creationId xmlns:a16="http://schemas.microsoft.com/office/drawing/2014/main" id="{5D6B1B61-5BC4-31E2-0CCB-CEAD8A507F55}"/>
              </a:ext>
            </a:extLst>
          </p:cNvPr>
          <p:cNvSpPr txBox="1"/>
          <p:nvPr/>
        </p:nvSpPr>
        <p:spPr>
          <a:xfrm>
            <a:off x="2778580" y="2379037"/>
            <a:ext cx="4732565" cy="6324808"/>
          </a:xfrm>
          <a:prstGeom prst="rect">
            <a:avLst/>
          </a:prstGeom>
          <a:noFill/>
        </p:spPr>
        <p:txBody>
          <a:bodyPr wrap="square">
            <a:spAutoFit/>
          </a:bodyPr>
          <a:lstStyle/>
          <a:p>
            <a:pPr marL="428625" indent="-428625" defTabSz="685800">
              <a:buFont typeface="Arial" panose="020B0604020202020204" pitchFamily="34" charset="0"/>
              <a:buChar char="•"/>
            </a:pPr>
            <a:r>
              <a:rPr lang="en-GB" sz="2700" dirty="0">
                <a:solidFill>
                  <a:prstClr val="black"/>
                </a:solidFill>
                <a:latin typeface="Technika"/>
              </a:rPr>
              <a:t>Financial support for housing cooperatives in Czechia concentrates </a:t>
            </a:r>
            <a:br>
              <a:rPr lang="en-GB" sz="2700" dirty="0">
                <a:solidFill>
                  <a:prstClr val="black"/>
                </a:solidFill>
                <a:latin typeface="Technika"/>
              </a:rPr>
            </a:br>
            <a:r>
              <a:rPr lang="en-GB" sz="2700" dirty="0">
                <a:solidFill>
                  <a:prstClr val="black"/>
                </a:solidFill>
                <a:latin typeface="Technika"/>
              </a:rPr>
              <a:t>in two subregions. </a:t>
            </a:r>
            <a:endParaRPr lang="cs-CZ" sz="2700" dirty="0">
              <a:solidFill>
                <a:prstClr val="black"/>
              </a:solidFill>
              <a:latin typeface="Technika"/>
            </a:endParaRPr>
          </a:p>
          <a:p>
            <a:pPr defTabSz="685800"/>
            <a:endParaRPr lang="en-GB" sz="2700" dirty="0">
              <a:solidFill>
                <a:prstClr val="black"/>
              </a:solidFill>
              <a:latin typeface="Technika"/>
            </a:endParaRPr>
          </a:p>
          <a:p>
            <a:pPr marL="428625" indent="-428625" defTabSz="685800">
              <a:buFont typeface="Arial" panose="020B0604020202020204" pitchFamily="34" charset="0"/>
              <a:buChar char="•"/>
            </a:pPr>
            <a:r>
              <a:rPr lang="en-GB" sz="2700" dirty="0">
                <a:solidFill>
                  <a:prstClr val="black"/>
                </a:solidFill>
                <a:latin typeface="Technika"/>
              </a:rPr>
              <a:t>These are subregions historically dependent on coal mining - lignite mines in Most Basin (North Bohemia) and black coal in Ostrava-Karvina Basin (North Moravia-Silesia).</a:t>
            </a:r>
            <a:endParaRPr lang="cs-CZ" sz="2700" dirty="0">
              <a:solidFill>
                <a:prstClr val="black"/>
              </a:solidFill>
              <a:latin typeface="Technika"/>
            </a:endParaRPr>
          </a:p>
          <a:p>
            <a:pPr defTabSz="685800"/>
            <a:endParaRPr lang="en-GB" sz="2700" dirty="0">
              <a:solidFill>
                <a:prstClr val="black"/>
              </a:solidFill>
              <a:latin typeface="Technika"/>
            </a:endParaRPr>
          </a:p>
          <a:p>
            <a:pPr marL="428625" indent="-428625" defTabSz="685800">
              <a:buFont typeface="Arial" panose="020B0604020202020204" pitchFamily="34" charset="0"/>
              <a:buChar char="•"/>
            </a:pPr>
            <a:r>
              <a:rPr lang="en-GB" sz="2700" dirty="0">
                <a:solidFill>
                  <a:prstClr val="black"/>
                </a:solidFill>
                <a:latin typeface="Technika"/>
              </a:rPr>
              <a:t>Instruments such as Green </a:t>
            </a:r>
            <a:r>
              <a:rPr lang="en-GB" sz="2700" dirty="0" err="1">
                <a:solidFill>
                  <a:prstClr val="black"/>
                </a:solidFill>
                <a:latin typeface="Technika"/>
              </a:rPr>
              <a:t>Savings</a:t>
            </a:r>
            <a:r>
              <a:rPr lang="en-GB" sz="2700" dirty="0">
                <a:solidFill>
                  <a:prstClr val="black"/>
                </a:solidFill>
                <a:latin typeface="Technika"/>
              </a:rPr>
              <a:t>, Panel+.</a:t>
            </a:r>
          </a:p>
        </p:txBody>
      </p:sp>
      <p:sp>
        <p:nvSpPr>
          <p:cNvPr id="12" name="TextovéPole 11">
            <a:extLst>
              <a:ext uri="{FF2B5EF4-FFF2-40B4-BE49-F238E27FC236}">
                <a16:creationId xmlns:a16="http://schemas.microsoft.com/office/drawing/2014/main" id="{56053600-358F-303C-C613-3510B072E30A}"/>
              </a:ext>
            </a:extLst>
          </p:cNvPr>
          <p:cNvSpPr txBox="1"/>
          <p:nvPr/>
        </p:nvSpPr>
        <p:spPr>
          <a:xfrm>
            <a:off x="500743" y="9448859"/>
            <a:ext cx="16393886" cy="507831"/>
          </a:xfrm>
          <a:prstGeom prst="rect">
            <a:avLst/>
          </a:prstGeom>
          <a:noFill/>
        </p:spPr>
        <p:txBody>
          <a:bodyPr wrap="square" rtlCol="0">
            <a:spAutoFit/>
          </a:bodyPr>
          <a:lstStyle/>
          <a:p>
            <a:pPr defTabSz="685800"/>
            <a:r>
              <a:rPr lang="pl-PL" sz="1350" b="1" dirty="0">
                <a:solidFill>
                  <a:prstClr val="black"/>
                </a:solidFill>
                <a:latin typeface="Technika"/>
                <a:ea typeface="Roboto Condensed Light" panose="02000000000000000000" pitchFamily="2" charset="0"/>
              </a:rPr>
              <a:t>Source: </a:t>
            </a:r>
            <a:r>
              <a:rPr lang="pl-PL"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Jan Frankowski, Tomasz Świetlik, Aleksandra Prusak, Joanna Mazurkiewicz, Jakub Sokołowski, Wojciech Bełch, Nicol Staňková. </a:t>
            </a:r>
            <a:r>
              <a:rPr lang="pl-PL" sz="1350" b="1" dirty="0">
                <a:solidFill>
                  <a:prstClr val="black"/>
                </a:solidFill>
                <a:latin typeface="Technika"/>
                <a:ea typeface="Roboto Condensed Light" panose="02000000000000000000" pitchFamily="2" charset="0"/>
              </a:rPr>
              <a:t>Housing cooperatives </a:t>
            </a:r>
            <a:r>
              <a:rPr lang="en-US" sz="1350" b="1" dirty="0">
                <a:solidFill>
                  <a:prstClr val="black"/>
                </a:solidFill>
                <a:latin typeface="Technika"/>
                <a:ea typeface="Roboto Condensed Light" panose="02000000000000000000" pitchFamily="2" charset="0"/>
              </a:rPr>
              <a:t>facing the energy transition</a:t>
            </a:r>
            <a:r>
              <a:rPr lang="pl-PL" sz="1350" b="1" dirty="0">
                <a:solidFill>
                  <a:prstClr val="black"/>
                </a:solidFill>
                <a:latin typeface="Technika"/>
                <a:ea typeface="Roboto Condensed Light" panose="02000000000000000000" pitchFamily="2" charset="0"/>
              </a:rPr>
              <a:t>. </a:t>
            </a:r>
            <a:r>
              <a:rPr lang="pl-PL" sz="1350" dirty="0">
                <a:solidFill>
                  <a:prstClr val="black"/>
                </a:solidFill>
                <a:latin typeface="Technika"/>
                <a:ea typeface="Roboto Condensed Light" panose="02000000000000000000" pitchFamily="2" charset="0"/>
              </a:rPr>
              <a:t>Insights from Poland and Czechia, </a:t>
            </a:r>
            <a:r>
              <a:rPr lang="en-US"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OPUS call in the Weave </a:t>
            </a:r>
            <a:r>
              <a:rPr lang="en-US" sz="1350" dirty="0" err="1">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programme </a:t>
            </a:r>
            <a:r>
              <a:rPr lang="en-US" sz="1350" dirty="0">
                <a:solidFill>
                  <a:prstClr val="black"/>
                </a:solidFill>
                <a:latin typeface="Roboto Condensed Light" panose="02000000000000000000" pitchFamily="2" charset="0"/>
                <a:ea typeface="Roboto Condensed Light" panose="02000000000000000000" pitchFamily="2" charset="0"/>
                <a:cs typeface="Roboto Condensed Light" panose="02000000000000000000" pitchFamily="2" charset="0"/>
              </a:rPr>
              <a:t>(2021/43/I/HS4/03185).</a:t>
            </a:r>
            <a:endParaRPr lang="en-GB" sz="1350" dirty="0">
              <a:solidFill>
                <a:prstClr val="black"/>
              </a:solidFill>
              <a:latin typeface="Technika"/>
            </a:endParaRPr>
          </a:p>
        </p:txBody>
      </p:sp>
    </p:spTree>
    <p:extLst>
      <p:ext uri="{BB962C8B-B14F-4D97-AF65-F5344CB8AC3E}">
        <p14:creationId xmlns:p14="http://schemas.microsoft.com/office/powerpoint/2010/main" val="21373740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D7B9967-4B65-6524-9202-D5D676C150CD}"/>
              </a:ext>
            </a:extLst>
          </p:cNvPr>
          <p:cNvSpPr>
            <a:spLocks noGrp="1"/>
          </p:cNvSpPr>
          <p:nvPr>
            <p:ph type="title"/>
          </p:nvPr>
        </p:nvSpPr>
        <p:spPr>
          <a:xfrm>
            <a:off x="2888673" y="1060961"/>
            <a:ext cx="13341927" cy="1068092"/>
          </a:xfrm>
        </p:spPr>
        <p:txBody>
          <a:bodyPr>
            <a:normAutofit fontScale="90000"/>
          </a:bodyPr>
          <a:lstStyle/>
          <a:p>
            <a:r>
              <a:rPr lang="en-GB" dirty="0">
                <a:solidFill>
                  <a:schemeClr val="tx2"/>
                </a:solidFill>
              </a:rPr>
              <a:t>Energy renovation investments reduce emissions and generate savings, </a:t>
            </a:r>
            <a:br>
              <a:rPr lang="en-GB" dirty="0">
                <a:solidFill>
                  <a:schemeClr val="tx2"/>
                </a:solidFill>
              </a:rPr>
            </a:br>
            <a:r>
              <a:rPr lang="en-GB" dirty="0">
                <a:solidFill>
                  <a:schemeClr val="tx2"/>
                </a:solidFill>
              </a:rPr>
              <a:t>but to a limited extent</a:t>
            </a:r>
          </a:p>
        </p:txBody>
      </p:sp>
      <p:sp>
        <p:nvSpPr>
          <p:cNvPr id="4" name="Owal 11">
            <a:extLst>
              <a:ext uri="{FF2B5EF4-FFF2-40B4-BE49-F238E27FC236}">
                <a16:creationId xmlns:a16="http://schemas.microsoft.com/office/drawing/2014/main" id="{CFBFEF49-EE75-DDBA-78BC-307D240A7B40}"/>
              </a:ext>
            </a:extLst>
          </p:cNvPr>
          <p:cNvSpPr/>
          <p:nvPr/>
        </p:nvSpPr>
        <p:spPr>
          <a:xfrm>
            <a:off x="15948637" y="4045216"/>
            <a:ext cx="1518734" cy="1421978"/>
          </a:xfrm>
          <a:prstGeom prst="ellipse">
            <a:avLst/>
          </a:prstGeom>
          <a:solidFill>
            <a:schemeClr val="accent3"/>
          </a:solid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pl-PL" sz="2700" u="sng">
              <a:solidFill>
                <a:prstClr val="white"/>
              </a:solidFill>
              <a:latin typeface="Technika"/>
            </a:endParaRPr>
          </a:p>
        </p:txBody>
      </p:sp>
      <p:sp>
        <p:nvSpPr>
          <p:cNvPr id="5" name="Owal 10">
            <a:extLst>
              <a:ext uri="{FF2B5EF4-FFF2-40B4-BE49-F238E27FC236}">
                <a16:creationId xmlns:a16="http://schemas.microsoft.com/office/drawing/2014/main" id="{D66B97B0-52E0-7ADC-F7FE-9A440D4DE4E0}"/>
              </a:ext>
            </a:extLst>
          </p:cNvPr>
          <p:cNvSpPr/>
          <p:nvPr/>
        </p:nvSpPr>
        <p:spPr>
          <a:xfrm>
            <a:off x="8123660" y="6029783"/>
            <a:ext cx="1518734" cy="1421978"/>
          </a:xfrm>
          <a:prstGeom prst="ellipse">
            <a:avLst/>
          </a:prstGeom>
          <a:solidFill>
            <a:schemeClr val="accent3"/>
          </a:solid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pl-PL" sz="2700" u="sng">
              <a:solidFill>
                <a:prstClr val="white"/>
              </a:solidFill>
              <a:latin typeface="Technika"/>
            </a:endParaRPr>
          </a:p>
        </p:txBody>
      </p:sp>
      <p:graphicFrame>
        <p:nvGraphicFramePr>
          <p:cNvPr id="6" name="Wykres 2">
            <a:extLst>
              <a:ext uri="{FF2B5EF4-FFF2-40B4-BE49-F238E27FC236}">
                <a16:creationId xmlns:a16="http://schemas.microsoft.com/office/drawing/2014/main" id="{CAEEAC07-064D-80D3-2EAD-71D71E28585C}"/>
              </a:ext>
            </a:extLst>
          </p:cNvPr>
          <p:cNvGraphicFramePr>
            <a:graphicFrameLocks/>
          </p:cNvGraphicFramePr>
          <p:nvPr/>
        </p:nvGraphicFramePr>
        <p:xfrm>
          <a:off x="2498609" y="3683746"/>
          <a:ext cx="7322717" cy="4918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3">
            <a:extLst>
              <a:ext uri="{FF2B5EF4-FFF2-40B4-BE49-F238E27FC236}">
                <a16:creationId xmlns:a16="http://schemas.microsoft.com/office/drawing/2014/main" id="{D58756E8-9172-5AF2-FFCF-BC8D0D1A6643}"/>
              </a:ext>
            </a:extLst>
          </p:cNvPr>
          <p:cNvGraphicFramePr>
            <a:graphicFrameLocks/>
          </p:cNvGraphicFramePr>
          <p:nvPr/>
        </p:nvGraphicFramePr>
        <p:xfrm>
          <a:off x="10318844" y="3683746"/>
          <a:ext cx="7322715" cy="4918169"/>
        </p:xfrm>
        <a:graphic>
          <a:graphicData uri="http://schemas.openxmlformats.org/drawingml/2006/chart">
            <c:chart xmlns:c="http://schemas.openxmlformats.org/drawingml/2006/chart" xmlns:r="http://schemas.openxmlformats.org/officeDocument/2006/relationships" r:id="rId3"/>
          </a:graphicData>
        </a:graphic>
      </p:graphicFrame>
      <p:sp>
        <p:nvSpPr>
          <p:cNvPr id="8" name="Prostokąt 7">
            <a:extLst>
              <a:ext uri="{FF2B5EF4-FFF2-40B4-BE49-F238E27FC236}">
                <a16:creationId xmlns:a16="http://schemas.microsoft.com/office/drawing/2014/main" id="{6E2B1ABD-7816-1040-E4C1-9D66AD694F55}"/>
              </a:ext>
            </a:extLst>
          </p:cNvPr>
          <p:cNvSpPr/>
          <p:nvPr/>
        </p:nvSpPr>
        <p:spPr>
          <a:xfrm>
            <a:off x="2770301" y="2333838"/>
            <a:ext cx="6511691" cy="9767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Average value of primary energy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consumption </a:t>
            </a:r>
          </a:p>
          <a:p>
            <a:pPr algn="ctr" defTabSz="685800"/>
            <a:r>
              <a:rPr lang="pl-PL" sz="2100" b="1"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before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and </a:t>
            </a:r>
            <a:r>
              <a:rPr lang="pl-PL" sz="2100" b="1"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after </a:t>
            </a:r>
            <a:r>
              <a:rPr lang="pl-PL" sz="2100"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energy renovations</a:t>
            </a:r>
            <a:endPar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9" name="Prostokąt 9">
            <a:extLst>
              <a:ext uri="{FF2B5EF4-FFF2-40B4-BE49-F238E27FC236}">
                <a16:creationId xmlns:a16="http://schemas.microsoft.com/office/drawing/2014/main" id="{0976FE86-9706-4AF9-5148-D738DC689096}"/>
              </a:ext>
            </a:extLst>
          </p:cNvPr>
          <p:cNvSpPr/>
          <p:nvPr/>
        </p:nvSpPr>
        <p:spPr>
          <a:xfrm>
            <a:off x="10858183" y="2333838"/>
            <a:ext cx="6511691" cy="9767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Average annual value of central heating consumption</a:t>
            </a:r>
            <a:b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pl-PL" sz="2100" b="1"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before </a:t>
            </a:r>
            <a:r>
              <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and </a:t>
            </a:r>
            <a:r>
              <a:rPr lang="pl-PL" sz="2100" b="1"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after </a:t>
            </a:r>
            <a:r>
              <a:rPr lang="pl-PL" sz="2100" dirty="0" err="1">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energy </a:t>
            </a:r>
            <a:r>
              <a:rPr lang="en-US"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rPr>
              <a:t>renovations </a:t>
            </a:r>
            <a:endParaRPr lang="pl-PL" sz="2100" dirty="0">
              <a:solidFill>
                <a:prstClr val="white"/>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0" name="pole tekstowe 4">
            <a:extLst>
              <a:ext uri="{FF2B5EF4-FFF2-40B4-BE49-F238E27FC236}">
                <a16:creationId xmlns:a16="http://schemas.microsoft.com/office/drawing/2014/main" id="{DD86107E-1BFA-F967-361E-5215F3E4A11E}"/>
              </a:ext>
            </a:extLst>
          </p:cNvPr>
          <p:cNvSpPr txBox="1"/>
          <p:nvPr/>
        </p:nvSpPr>
        <p:spPr>
          <a:xfrm>
            <a:off x="1981201" y="8861637"/>
            <a:ext cx="16177769" cy="646331"/>
          </a:xfrm>
          <a:prstGeom prst="rect">
            <a:avLst/>
          </a:prstGeom>
          <a:noFill/>
        </p:spPr>
        <p:txBody>
          <a:bodyPr wrap="square" rtlCol="0">
            <a:spAutoFit/>
          </a:bodyPr>
          <a:lstStyle/>
          <a:p>
            <a:pPr defTabSz="685800"/>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Source: </a:t>
            </a:r>
            <a:r>
              <a:rPr lang="pl-PL" i="1" dirty="0" err="1">
                <a:solidFill>
                  <a:prstClr val="black"/>
                </a:solidFill>
                <a:latin typeface="Roboto Condensed Light" panose="02000000000000000000" pitchFamily="2" charset="0"/>
                <a:ea typeface="Roboto Condensed Light" panose="02000000000000000000" pitchFamily="2" charset="0"/>
                <a:cs typeface="Roboto Condensed" charset="0"/>
              </a:rPr>
              <a:t>own elaboration based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on </a:t>
            </a:r>
            <a:r>
              <a:rPr lang="pl-PL" i="1" dirty="0" err="1">
                <a:solidFill>
                  <a:prstClr val="black"/>
                </a:solidFill>
                <a:latin typeface="Roboto Condensed Light" panose="02000000000000000000" pitchFamily="2" charset="0"/>
                <a:ea typeface="Roboto Condensed Light" panose="02000000000000000000" pitchFamily="2" charset="0"/>
                <a:cs typeface="Roboto Condensed" charset="0"/>
              </a:rPr>
              <a:t>Statistics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Poland: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Development of methodology and </a:t>
            </a:r>
            <a:r>
              <a:rPr lang="en-US" i="1" dirty="0" err="1">
                <a:solidFill>
                  <a:prstClr val="black"/>
                </a:solidFill>
                <a:latin typeface="Roboto Condensed Light" panose="02000000000000000000" pitchFamily="2" charset="0"/>
                <a:ea typeface="Roboto Condensed Light" panose="02000000000000000000" pitchFamily="2" charset="0"/>
                <a:cs typeface="Roboto Condensed" charset="0"/>
              </a:rPr>
              <a:t>realisation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of a survey </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of </a:t>
            </a:r>
            <a:r>
              <a:rPr lang="en-US" i="1" dirty="0">
                <a:solidFill>
                  <a:prstClr val="black"/>
                </a:solidFill>
                <a:latin typeface="Roboto Condensed Light" panose="02000000000000000000" pitchFamily="2" charset="0"/>
                <a:ea typeface="Roboto Condensed Light" panose="02000000000000000000" pitchFamily="2" charset="0"/>
                <a:cs typeface="Roboto Condensed" charset="0"/>
              </a:rPr>
              <a:t>a thermo-modernization activity scale in multi-dwelling residential buildings</a:t>
            </a:r>
            <a:r>
              <a:rPr lang="pl-PL" i="1" dirty="0">
                <a:solidFill>
                  <a:prstClr val="black"/>
                </a:solidFill>
                <a:latin typeface="Roboto Condensed Light" panose="02000000000000000000" pitchFamily="2" charset="0"/>
                <a:ea typeface="Roboto Condensed Light" panose="02000000000000000000" pitchFamily="2" charset="0"/>
                <a:cs typeface="Roboto Condensed" charset="0"/>
              </a:rPr>
              <a:t>. In the report, data were collected for the period 2010-2016.</a:t>
            </a:r>
          </a:p>
        </p:txBody>
      </p:sp>
    </p:spTree>
    <p:extLst>
      <p:ext uri="{BB962C8B-B14F-4D97-AF65-F5344CB8AC3E}">
        <p14:creationId xmlns:p14="http://schemas.microsoft.com/office/powerpoint/2010/main" val="33121556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E6A2CC1-B0BA-4D5B-55C6-1A07E84F2A3A}"/>
              </a:ext>
            </a:extLst>
          </p:cNvPr>
          <p:cNvSpPr>
            <a:spLocks noGrp="1"/>
          </p:cNvSpPr>
          <p:nvPr>
            <p:ph type="title"/>
          </p:nvPr>
        </p:nvSpPr>
        <p:spPr>
          <a:xfrm>
            <a:off x="2888673" y="223408"/>
            <a:ext cx="13341927" cy="1068092"/>
          </a:xfrm>
        </p:spPr>
        <p:txBody>
          <a:bodyPr>
            <a:normAutofit/>
          </a:bodyPr>
          <a:lstStyle/>
          <a:p>
            <a:r>
              <a:rPr lang="cs-CZ" dirty="0" err="1">
                <a:solidFill>
                  <a:schemeClr val="tx2"/>
                </a:solidFill>
              </a:rPr>
              <a:t>Differentiated impacts </a:t>
            </a:r>
            <a:r>
              <a:rPr lang="cs-CZ" dirty="0">
                <a:solidFill>
                  <a:schemeClr val="tx2"/>
                </a:solidFill>
              </a:rPr>
              <a:t>of </a:t>
            </a:r>
            <a:r>
              <a:rPr lang="cs-CZ" dirty="0" err="1">
                <a:solidFill>
                  <a:schemeClr val="tx2"/>
                </a:solidFill>
              </a:rPr>
              <a:t>energy crisis</a:t>
            </a:r>
            <a:endParaRPr lang="en-GB" dirty="0">
              <a:solidFill>
                <a:schemeClr val="tx2"/>
              </a:solidFill>
            </a:endParaRPr>
          </a:p>
        </p:txBody>
      </p:sp>
      <p:sp>
        <p:nvSpPr>
          <p:cNvPr id="4" name="Prostokąt 3">
            <a:extLst>
              <a:ext uri="{FF2B5EF4-FFF2-40B4-BE49-F238E27FC236}">
                <a16:creationId xmlns:a16="http://schemas.microsoft.com/office/drawing/2014/main" id="{B90DDCF4-88EE-FCC5-4FF1-AA511FA97A9D}"/>
              </a:ext>
            </a:extLst>
          </p:cNvPr>
          <p:cNvSpPr/>
          <p:nvPr/>
        </p:nvSpPr>
        <p:spPr>
          <a:xfrm>
            <a:off x="11808406" y="2051038"/>
            <a:ext cx="5841902" cy="6455438"/>
          </a:xfrm>
          <a:prstGeom prst="rect">
            <a:avLst/>
          </a:prstGeom>
          <a:solidFill>
            <a:srgbClr val="0065BD"/>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cs-CZ" sz="2400" b="1" dirty="0">
                <a:solidFill>
                  <a:prstClr val="white"/>
                </a:solidFill>
                <a:latin typeface="Technika"/>
                <a:ea typeface="Roboto Condensed Light" panose="02000000000000000000" pitchFamily="2" charset="0"/>
                <a:cs typeface="Roboto Condensed Light" panose="02000000000000000000" pitchFamily="2" charset="0"/>
              </a:rPr>
              <a:t>Case Česká Lípa (OSBD)</a:t>
            </a:r>
          </a:p>
          <a:p>
            <a:pPr marL="428625" indent="-428625" defTabSz="685800">
              <a:buFont typeface="Arial" panose="020B0604020202020204" pitchFamily="34" charset="0"/>
              <a:buChar char="•"/>
            </a:pP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More aCentral </a:t>
            </a:r>
            <a:r>
              <a:rPr lang="cs-CZ" sz="2400" dirty="0">
                <a:solidFill>
                  <a:prstClr val="white"/>
                </a:solidFill>
                <a:latin typeface="Technika"/>
                <a:ea typeface="Roboto Condensed Light" panose="02000000000000000000" pitchFamily="2" charset="0"/>
                <a:cs typeface="Roboto Condensed Light" panose="02000000000000000000" pitchFamily="2" charset="0"/>
              </a:rPr>
              <a:t>Co-op OSBD Česká Lípa </a:t>
            </a:r>
            <a:r>
              <a:rPr lang="cs-CZ" sz="2400" dirty="0" err="1">
                <a:solidFill>
                  <a:prstClr val="white"/>
                </a:solidFill>
                <a:latin typeface="Technika"/>
                <a:ea typeface="Roboto Condensed Light" panose="02000000000000000000" pitchFamily="2" charset="0"/>
                <a:cs typeface="Roboto Condensed Light" panose="02000000000000000000" pitchFamily="2" charset="0"/>
              </a:rPr>
              <a:t>was continuously dissatisfied with policy </a:t>
            </a:r>
            <a:r>
              <a:rPr lang="cs-CZ" sz="2400" dirty="0">
                <a:solidFill>
                  <a:prstClr val="white"/>
                </a:solidFill>
                <a:latin typeface="Technika"/>
                <a:ea typeface="Roboto Condensed Light" panose="02000000000000000000" pitchFamily="2" charset="0"/>
                <a:cs typeface="Roboto Condensed Light" panose="02000000000000000000" pitchFamily="2" charset="0"/>
              </a:rPr>
              <a:t>of the </a:t>
            </a:r>
            <a:r>
              <a:rPr lang="cs-CZ" sz="2400" dirty="0" err="1">
                <a:solidFill>
                  <a:prstClr val="white"/>
                </a:solidFill>
                <a:latin typeface="Technika"/>
                <a:ea typeface="Roboto Condensed Light" panose="02000000000000000000" pitchFamily="2" charset="0"/>
                <a:cs typeface="Roboto Condensed Light" panose="02000000000000000000" pitchFamily="2" charset="0"/>
              </a:rPr>
              <a:t>foreign </a:t>
            </a:r>
            <a:r>
              <a:rPr lang="pl-PL" sz="2400" dirty="0">
                <a:solidFill>
                  <a:prstClr val="white"/>
                </a:solidFill>
                <a:latin typeface="Technika"/>
                <a:ea typeface="Roboto Condensed Light" panose="02000000000000000000" pitchFamily="2" charset="0"/>
                <a:cs typeface="Roboto Condensed Light" panose="02000000000000000000" pitchFamily="2" charset="0"/>
              </a:rPr>
              <a:t>district heating system operator.</a:t>
            </a: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nd more buildings cut off the system and left the OSBD.</a:t>
            </a: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The heating system was endangered by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economic </a:t>
            </a:r>
            <a:r>
              <a:rPr lang="pl-PL" sz="2400" dirty="0">
                <a:solidFill>
                  <a:prstClr val="white"/>
                </a:solidFill>
                <a:latin typeface="Technika"/>
                <a:ea typeface="Roboto Condensed Light" panose="02000000000000000000" pitchFamily="2" charset="0"/>
                <a:cs typeface="Roboto Condensed Light" panose="02000000000000000000" pitchFamily="2" charset="0"/>
              </a:rPr>
              <a:t>and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technical collapse</a:t>
            </a: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marL="428625" indent="-428625" defTabSz="685800">
              <a:buFont typeface="Arial" panose="020B0604020202020204" pitchFamily="34" charset="0"/>
              <a:buChar char="•"/>
            </a:pPr>
            <a:r>
              <a:rPr lang="pl-PL" sz="2400" dirty="0">
                <a:solidFill>
                  <a:prstClr val="white"/>
                </a:solidFill>
                <a:latin typeface="Technika"/>
                <a:ea typeface="Roboto Condensed Light" panose="02000000000000000000" pitchFamily="2" charset="0"/>
                <a:cs typeface="Roboto Condensed Light" panose="02000000000000000000" pitchFamily="2" charset="0"/>
              </a:rPr>
              <a:t>OSBD fixed costs per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housing </a:t>
            </a:r>
            <a:r>
              <a:rPr lang="pl-PL" sz="2400" dirty="0">
                <a:solidFill>
                  <a:prstClr val="white"/>
                </a:solidFill>
                <a:latin typeface="Technika"/>
                <a:ea typeface="Roboto Condensed Light" panose="02000000000000000000" pitchFamily="2" charset="0"/>
                <a:cs typeface="Roboto Condensed Light" panose="02000000000000000000" pitchFamily="2" charset="0"/>
              </a:rPr>
              <a:t>unit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rose</a:t>
            </a:r>
            <a:r>
              <a:rPr lang="pl-PL" sz="2400" dirty="0">
                <a:solidFill>
                  <a:prstClr val="white"/>
                </a:solidFill>
                <a:latin typeface="Technika"/>
                <a:ea typeface="Roboto Condensed Light" panose="02000000000000000000" pitchFamily="2" charset="0"/>
                <a:cs typeface="Roboto Condensed Light" panose="02000000000000000000" pitchFamily="2" charset="0"/>
              </a:rPr>
              <a:t>.</a:t>
            </a:r>
          </a:p>
          <a:p>
            <a:pPr marL="428625" indent="-428625" defTabSz="685800">
              <a:buFont typeface="Arial" panose="020B0604020202020204" pitchFamily="34" charset="0"/>
              <a:buChar char="•"/>
            </a:pPr>
            <a:endParaRPr lang="pl-PL" sz="2400" dirty="0">
              <a:solidFill>
                <a:prstClr val="white"/>
              </a:solidFill>
              <a:latin typeface="Technika"/>
              <a:ea typeface="Roboto Condensed Light" panose="02000000000000000000" pitchFamily="2" charset="0"/>
              <a:cs typeface="Roboto Condensed Light" panose="02000000000000000000" pitchFamily="2" charset="0"/>
            </a:endParaRPr>
          </a:p>
          <a:p>
            <a:pPr defTabSz="685800"/>
            <a:r>
              <a:rPr lang="pl-PL" sz="2400" b="1" dirty="0">
                <a:solidFill>
                  <a:prstClr val="white"/>
                </a:solidFill>
                <a:latin typeface="Technika"/>
                <a:ea typeface="Roboto Condensed Light" panose="02000000000000000000" pitchFamily="2" charset="0"/>
                <a:cs typeface="Roboto Condensed Light" panose="02000000000000000000" pitchFamily="2" charset="0"/>
              </a:rPr>
              <a:t>SOLUTION</a:t>
            </a:r>
            <a:r>
              <a:rPr lang="pl-PL" sz="2400" dirty="0">
                <a:solidFill>
                  <a:prstClr val="white"/>
                </a:solidFill>
                <a:latin typeface="Technika"/>
                <a:ea typeface="Roboto Condensed Light" panose="02000000000000000000" pitchFamily="2" charset="0"/>
                <a:cs typeface="Roboto Condensed Light" panose="02000000000000000000" pitchFamily="2" charset="0"/>
              </a:rPr>
              <a:t>: OSBD stepped into the </a:t>
            </a:r>
            <a:r>
              <a:rPr lang="pl-PL" sz="2400" dirty="0" err="1">
                <a:solidFill>
                  <a:prstClr val="white"/>
                </a:solidFill>
                <a:latin typeface="Technika"/>
                <a:ea typeface="Roboto Condensed Light" panose="02000000000000000000" pitchFamily="2" charset="0"/>
                <a:cs typeface="Roboto Condensed Light" panose="02000000000000000000" pitchFamily="2" charset="0"/>
              </a:rPr>
              <a:t>district </a:t>
            </a:r>
            <a:r>
              <a:rPr lang="pl-PL" sz="2400" dirty="0">
                <a:solidFill>
                  <a:prstClr val="white"/>
                </a:solidFill>
                <a:latin typeface="Technika"/>
                <a:ea typeface="Roboto Condensed Light" panose="02000000000000000000" pitchFamily="2" charset="0"/>
                <a:cs typeface="Roboto Condensed Light" panose="02000000000000000000" pitchFamily="2" charset="0"/>
              </a:rPr>
              <a:t>heating operator by buying 20% shares</a:t>
            </a:r>
          </a:p>
        </p:txBody>
      </p:sp>
      <p:sp>
        <p:nvSpPr>
          <p:cNvPr id="5" name="pole tekstowe 3">
            <a:extLst>
              <a:ext uri="{FF2B5EF4-FFF2-40B4-BE49-F238E27FC236}">
                <a16:creationId xmlns:a16="http://schemas.microsoft.com/office/drawing/2014/main" id="{1C0A67FF-9421-96A1-E7BC-184A45AECFB0}"/>
              </a:ext>
            </a:extLst>
          </p:cNvPr>
          <p:cNvSpPr txBox="1"/>
          <p:nvPr/>
        </p:nvSpPr>
        <p:spPr>
          <a:xfrm>
            <a:off x="2697764" y="2354895"/>
            <a:ext cx="8275037" cy="6000232"/>
          </a:xfrm>
          <a:prstGeom prst="rect">
            <a:avLst/>
          </a:prstGeom>
          <a:noFill/>
        </p:spPr>
        <p:txBody>
          <a:bodyPr wrap="square">
            <a:spAutoFit/>
          </a:bodyPr>
          <a:lstStyle/>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a:t>
            </a:r>
            <a:r>
              <a:rPr lang="pl-PL" sz="2700" dirty="0" err="1">
                <a:solidFill>
                  <a:prstClr val="black"/>
                </a:solidFill>
                <a:latin typeface="Technika"/>
                <a:ea typeface="Calibri" panose="020F0502020204030204" pitchFamily="34" charset="0"/>
                <a:cs typeface="Arial" panose="020B0604020202020204" pitchFamily="34" charset="0"/>
              </a:rPr>
              <a:t>crisis </a:t>
            </a:r>
            <a:r>
              <a:rPr lang="pl-PL" sz="2700" dirty="0">
                <a:solidFill>
                  <a:prstClr val="black"/>
                </a:solidFill>
                <a:latin typeface="Technika"/>
                <a:ea typeface="Calibri" panose="020F0502020204030204" pitchFamily="34" charset="0"/>
                <a:cs typeface="Arial" panose="020B0604020202020204" pitchFamily="34" charset="0"/>
              </a:rPr>
              <a:t>affected mostly buildings individually heated by </a:t>
            </a:r>
            <a:r>
              <a:rPr lang="pl-PL" sz="2700" dirty="0" err="1">
                <a:solidFill>
                  <a:prstClr val="black"/>
                </a:solidFill>
                <a:latin typeface="Technika"/>
                <a:ea typeface="Calibri" panose="020F0502020204030204" pitchFamily="34" charset="0"/>
                <a:cs typeface="Arial" panose="020B0604020202020204" pitchFamily="34" charset="0"/>
              </a:rPr>
              <a:t>natural gas</a:t>
            </a:r>
            <a:r>
              <a:rPr lang="pl-PL" sz="2700" dirty="0">
                <a:solidFill>
                  <a:prstClr val="black"/>
                </a:solidFill>
                <a:latin typeface="Technika"/>
                <a:ea typeface="Calibri" panose="020F0502020204030204" pitchFamily="34" charset="0"/>
                <a:cs typeface="Arial" panose="020B0604020202020204" pitchFamily="34" charset="0"/>
              </a:rPr>
              <a:t>.</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government introduced a flat subsidy for electricity, natural gas and heating for each household in Czechia.</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pl-PL" sz="2700" dirty="0">
                <a:solidFill>
                  <a:prstClr val="black"/>
                </a:solidFill>
                <a:latin typeface="Technika"/>
                <a:ea typeface="Calibri" panose="020F0502020204030204" pitchFamily="34" charset="0"/>
                <a:cs typeface="Arial" panose="020B0604020202020204" pitchFamily="34" charset="0"/>
              </a:rPr>
              <a:t>The trend of cutting off from the district heating grids was reversed - </a:t>
            </a:r>
            <a:br>
              <a:rPr lang="pl-PL" sz="2700" dirty="0">
                <a:solidFill>
                  <a:prstClr val="black"/>
                </a:solidFill>
                <a:latin typeface="Technika"/>
                <a:ea typeface="Calibri" panose="020F0502020204030204" pitchFamily="34" charset="0"/>
                <a:cs typeface="Arial" panose="020B0604020202020204" pitchFamily="34" charset="0"/>
              </a:rPr>
            </a:br>
            <a:r>
              <a:rPr lang="pl-PL" sz="2700" dirty="0">
                <a:solidFill>
                  <a:prstClr val="black"/>
                </a:solidFill>
                <a:latin typeface="Technika"/>
                <a:ea typeface="Calibri" panose="020F0502020204030204" pitchFamily="34" charset="0"/>
                <a:cs typeface="Arial" panose="020B0604020202020204" pitchFamily="34" charset="0"/>
              </a:rPr>
              <a:t>now raising interest in being connected (e.g. Kutná </a:t>
            </a:r>
            <a:r>
              <a:rPr lang="cs-CZ" sz="2700" dirty="0">
                <a:solidFill>
                  <a:prstClr val="black"/>
                </a:solidFill>
                <a:latin typeface="Technika"/>
                <a:ea typeface="Calibri" panose="020F0502020204030204" pitchFamily="34" charset="0"/>
                <a:cs typeface="Arial" panose="020B0604020202020204" pitchFamily="34" charset="0"/>
              </a:rPr>
              <a:t>Hora).</a:t>
            </a:r>
          </a:p>
          <a:p>
            <a:pPr marL="428625" indent="-428625" defTabSz="685800">
              <a:lnSpc>
                <a:spcPct val="115000"/>
              </a:lnSpc>
              <a:spcBef>
                <a:spcPts val="900"/>
              </a:spcBef>
              <a:spcAft>
                <a:spcPts val="900"/>
              </a:spcAft>
              <a:buClr>
                <a:srgbClr val="0065BD"/>
              </a:buClr>
              <a:buFont typeface="Arial" panose="020B0604020202020204" pitchFamily="34" charset="0"/>
              <a:buChar char="•"/>
            </a:pPr>
            <a:r>
              <a:rPr lang="cs-CZ" sz="2700" dirty="0">
                <a:solidFill>
                  <a:prstClr val="black"/>
                </a:solidFill>
                <a:latin typeface="Technika"/>
                <a:ea typeface="Calibri" panose="020F0502020204030204" pitchFamily="34" charset="0"/>
                <a:cs typeface="Arial" panose="020B0604020202020204" pitchFamily="34" charset="0"/>
              </a:rPr>
              <a:t>Rising interest in renewable independent energy sources.</a:t>
            </a:r>
          </a:p>
        </p:txBody>
      </p:sp>
    </p:spTree>
    <p:extLst>
      <p:ext uri="{BB962C8B-B14F-4D97-AF65-F5344CB8AC3E}">
        <p14:creationId xmlns:p14="http://schemas.microsoft.com/office/powerpoint/2010/main" val="5061571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863C8-56FD-4C9A-6713-E97B0C494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AF4B2-EE68-577A-15B5-44C02C5E0F3F}"/>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COMMUNITIES</a:t>
            </a:r>
          </a:p>
        </p:txBody>
      </p:sp>
      <p:sp>
        <p:nvSpPr>
          <p:cNvPr id="5" name="TextovéPole 4">
            <a:extLst>
              <a:ext uri="{FF2B5EF4-FFF2-40B4-BE49-F238E27FC236}">
                <a16:creationId xmlns:a16="http://schemas.microsoft.com/office/drawing/2014/main" id="{F1DCF6C1-1209-45E3-8835-F7C24AA13687}"/>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dirty="0" err="1">
                <a:solidFill>
                  <a:srgbClr val="0065BD">
                    <a:lumMod val="75000"/>
                  </a:srgbClr>
                </a:solidFill>
                <a:latin typeface="Technika"/>
              </a:rPr>
              <a:t>Residential sector mobilisation</a:t>
            </a:r>
            <a:endParaRPr lang="cs-CZ" sz="3000" b="1" dirty="0">
              <a:solidFill>
                <a:prstClr val="black"/>
              </a:solidFill>
              <a:latin typeface="Technika"/>
            </a:endParaRPr>
          </a:p>
        </p:txBody>
      </p:sp>
      <p:pic>
        <p:nvPicPr>
          <p:cNvPr id="4" name="Picture 2">
            <a:extLst>
              <a:ext uri="{FF2B5EF4-FFF2-40B4-BE49-F238E27FC236}">
                <a16:creationId xmlns:a16="http://schemas.microsoft.com/office/drawing/2014/main" id="{F42D1FFD-1C57-2D5C-F17D-3E2478DA19A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687"/>
          <a:stretch/>
        </p:blipFill>
        <p:spPr bwMode="auto">
          <a:xfrm>
            <a:off x="2393158" y="2451389"/>
            <a:ext cx="7980929" cy="719335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descr="A white board with sticky notes&#10;&#10;AI-generated content may be incorrect.">
            <a:extLst>
              <a:ext uri="{FF2B5EF4-FFF2-40B4-BE49-F238E27FC236}">
                <a16:creationId xmlns:a16="http://schemas.microsoft.com/office/drawing/2014/main" id="{8EBD3CCC-EC8F-CB5E-3A06-4BC1A0D66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626398" y="2108969"/>
            <a:ext cx="3575003" cy="2680520"/>
          </a:xfrm>
          <a:prstGeom prst="rect">
            <a:avLst/>
          </a:prstGeom>
        </p:spPr>
      </p:pic>
      <p:pic>
        <p:nvPicPr>
          <p:cNvPr id="7" name="Obrázek 6" descr="Obsah obrázku oblečení, muž, osoba, text&#10;&#10;Obsah vygenerovaný umělou inteligencí může být nesprávný.">
            <a:extLst>
              <a:ext uri="{FF2B5EF4-FFF2-40B4-BE49-F238E27FC236}">
                <a16:creationId xmlns:a16="http://schemas.microsoft.com/office/drawing/2014/main" id="{8767FF17-48FD-8D39-AAA5-97ADDEDEC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272" y="4789489"/>
            <a:ext cx="7463112" cy="4198001"/>
          </a:xfrm>
          <a:prstGeom prst="rect">
            <a:avLst/>
          </a:prstGeom>
        </p:spPr>
      </p:pic>
      <p:pic>
        <p:nvPicPr>
          <p:cNvPr id="8" name="Obrázek 7" descr="Obsah obrázku Písmo, Grafika, logo, snímek obrazovky&#10;&#10;Obsah vygenerovaný umělou inteligencí může být nesprávný.">
            <a:extLst>
              <a:ext uri="{FF2B5EF4-FFF2-40B4-BE49-F238E27FC236}">
                <a16:creationId xmlns:a16="http://schemas.microsoft.com/office/drawing/2014/main" id="{08AFB5BB-5A11-1633-D21C-6A59EE596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55862" y="209146"/>
            <a:ext cx="3189701" cy="1329041"/>
          </a:xfrm>
          <a:prstGeom prst="rect">
            <a:avLst/>
          </a:prstGeom>
        </p:spPr>
      </p:pic>
      <p:pic>
        <p:nvPicPr>
          <p:cNvPr id="9" name="Obrázek 8" descr="Obsah obrázku Písmo, Grafika, grafický design, logo&#10;&#10;Popis byl vytvořen automaticky">
            <a:extLst>
              <a:ext uri="{FF2B5EF4-FFF2-40B4-BE49-F238E27FC236}">
                <a16:creationId xmlns:a16="http://schemas.microsoft.com/office/drawing/2014/main" id="{3DA07844-B0DE-1E03-5391-91A34C06385F}"/>
              </a:ext>
            </a:extLst>
          </p:cNvPr>
          <p:cNvPicPr>
            <a:picLocks noChangeAspect="1"/>
          </p:cNvPicPr>
          <p:nvPr/>
        </p:nvPicPr>
        <p:blipFill>
          <a:blip r:embed="rId6"/>
          <a:stretch>
            <a:fillRect/>
          </a:stretch>
        </p:blipFill>
        <p:spPr>
          <a:xfrm>
            <a:off x="16083815" y="1609685"/>
            <a:ext cx="1761747" cy="693726"/>
          </a:xfrm>
          <a:prstGeom prst="rect">
            <a:avLst/>
          </a:prstGeom>
        </p:spPr>
      </p:pic>
      <p:sp>
        <p:nvSpPr>
          <p:cNvPr id="10" name="TextovéPole 9">
            <a:extLst>
              <a:ext uri="{FF2B5EF4-FFF2-40B4-BE49-F238E27FC236}">
                <a16:creationId xmlns:a16="http://schemas.microsoft.com/office/drawing/2014/main" id="{E730B506-EB53-382D-5857-74735CD6E9AD}"/>
              </a:ext>
            </a:extLst>
          </p:cNvPr>
          <p:cNvSpPr txBox="1"/>
          <p:nvPr/>
        </p:nvSpPr>
        <p:spPr>
          <a:xfrm>
            <a:off x="11849324" y="2451389"/>
            <a:ext cx="2964273" cy="2446824"/>
          </a:xfrm>
          <a:prstGeom prst="rect">
            <a:avLst/>
          </a:prstGeom>
          <a:noFill/>
        </p:spPr>
        <p:txBody>
          <a:bodyPr wrap="none" rtlCol="0">
            <a:spAutoFit/>
          </a:bodyPr>
          <a:lstStyle/>
          <a:p>
            <a:pPr marL="428625" indent="-428625" defTabSz="685800">
              <a:spcAft>
                <a:spcPts val="1800"/>
              </a:spcAft>
              <a:buFont typeface="Arial" panose="020B0604020202020204" pitchFamily="34" charset="0"/>
              <a:buChar char="•"/>
            </a:pPr>
            <a:r>
              <a:rPr lang="cs-CZ" sz="2700" b="1" dirty="0">
                <a:solidFill>
                  <a:srgbClr val="0065BD"/>
                </a:solidFill>
                <a:latin typeface="Technika"/>
              </a:rPr>
              <a:t>Mobilization</a:t>
            </a:r>
          </a:p>
          <a:p>
            <a:pPr marL="428625" indent="-428625" defTabSz="685800">
              <a:spcAft>
                <a:spcPts val="1800"/>
              </a:spcAft>
              <a:buFont typeface="Arial" panose="020B0604020202020204" pitchFamily="34" charset="0"/>
              <a:buChar char="•"/>
            </a:pPr>
            <a:r>
              <a:rPr lang="cs-CZ" sz="2700" b="1" dirty="0">
                <a:solidFill>
                  <a:srgbClr val="0065BD"/>
                </a:solidFill>
                <a:latin typeface="Technika"/>
              </a:rPr>
              <a:t>Redistribution</a:t>
            </a:r>
          </a:p>
          <a:p>
            <a:pPr marL="428625" indent="-428625" defTabSz="685800">
              <a:spcAft>
                <a:spcPts val="1800"/>
              </a:spcAft>
              <a:buFont typeface="Arial" panose="020B0604020202020204" pitchFamily="34" charset="0"/>
              <a:buChar char="•"/>
            </a:pPr>
            <a:r>
              <a:rPr lang="cs-CZ" sz="2700" b="1" dirty="0">
                <a:solidFill>
                  <a:srgbClr val="0065BD"/>
                </a:solidFill>
                <a:latin typeface="Technika"/>
              </a:rPr>
              <a:t>Gamification</a:t>
            </a:r>
          </a:p>
          <a:p>
            <a:pPr defTabSz="685800"/>
            <a:endParaRPr lang="en-GB" sz="2700" dirty="0">
              <a:solidFill>
                <a:prstClr val="black"/>
              </a:solidFill>
              <a:latin typeface="Technika"/>
            </a:endParaRPr>
          </a:p>
        </p:txBody>
      </p:sp>
    </p:spTree>
    <p:extLst>
      <p:ext uri="{BB962C8B-B14F-4D97-AF65-F5344CB8AC3E}">
        <p14:creationId xmlns:p14="http://schemas.microsoft.com/office/powerpoint/2010/main" val="204104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E8AF0-8C5D-1299-9C5A-30457FE3F3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10653-4089-7C41-6C78-D6F6E101AA4C}"/>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ENERGY COMMUNITY CONCEPT</a:t>
            </a:r>
          </a:p>
        </p:txBody>
      </p:sp>
      <p:sp>
        <p:nvSpPr>
          <p:cNvPr id="5" name="TextovéPole 4">
            <a:extLst>
              <a:ext uri="{FF2B5EF4-FFF2-40B4-BE49-F238E27FC236}">
                <a16:creationId xmlns:a16="http://schemas.microsoft.com/office/drawing/2014/main" id="{69FB30EC-B1A0-86BE-6D0A-5C9DF6B36E98}"/>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dirty="0" err="1">
                <a:solidFill>
                  <a:srgbClr val="0065BD">
                    <a:lumMod val="75000"/>
                  </a:srgbClr>
                </a:solidFill>
                <a:latin typeface="Technika"/>
              </a:rPr>
              <a:t>Econom</a:t>
            </a:r>
            <a:r>
              <a:rPr lang="cs-CZ" sz="3000" b="1" dirty="0">
                <a:solidFill>
                  <a:srgbClr val="0065BD">
                    <a:lumMod val="75000"/>
                  </a:srgbClr>
                </a:solidFill>
                <a:latin typeface="Technika"/>
              </a:rPr>
              <a:t>y </a:t>
            </a:r>
            <a:r>
              <a:rPr lang="cs-CZ" sz="3000" b="1" dirty="0" err="1">
                <a:solidFill>
                  <a:srgbClr val="0065BD">
                    <a:lumMod val="75000"/>
                  </a:srgbClr>
                </a:solidFill>
                <a:latin typeface="Technika"/>
              </a:rPr>
              <a:t>at</a:t>
            </a:r>
            <a:r>
              <a:rPr lang="cs-CZ" sz="3000" b="1" dirty="0">
                <a:solidFill>
                  <a:srgbClr val="0065BD">
                    <a:lumMod val="75000"/>
                  </a:srgbClr>
                </a:solidFill>
                <a:latin typeface="Technika"/>
              </a:rPr>
              <a:t> </a:t>
            </a:r>
            <a:r>
              <a:rPr lang="cs-CZ" sz="3000" b="1" dirty="0" err="1">
                <a:solidFill>
                  <a:srgbClr val="0065BD">
                    <a:lumMod val="75000"/>
                  </a:srgbClr>
                </a:solidFill>
                <a:latin typeface="Technika"/>
              </a:rPr>
              <a:t>individual</a:t>
            </a:r>
            <a:r>
              <a:rPr lang="cs-CZ" sz="3000" b="1" dirty="0">
                <a:solidFill>
                  <a:srgbClr val="0065BD">
                    <a:lumMod val="75000"/>
                  </a:srgbClr>
                </a:solidFill>
                <a:latin typeface="Technika"/>
              </a:rPr>
              <a:t> </a:t>
            </a:r>
            <a:r>
              <a:rPr lang="cs-CZ" sz="3000" b="1" dirty="0" err="1">
                <a:solidFill>
                  <a:srgbClr val="0065BD">
                    <a:lumMod val="75000"/>
                  </a:srgbClr>
                </a:solidFill>
                <a:latin typeface="Technika"/>
              </a:rPr>
              <a:t>block</a:t>
            </a:r>
            <a:r>
              <a:rPr lang="cs-CZ" sz="3000" b="1" dirty="0">
                <a:solidFill>
                  <a:srgbClr val="0065BD">
                    <a:lumMod val="75000"/>
                  </a:srgbClr>
                </a:solidFill>
                <a:latin typeface="Technika"/>
              </a:rPr>
              <a:t> of </a:t>
            </a:r>
            <a:r>
              <a:rPr lang="cs-CZ" sz="3000" b="1" dirty="0" err="1">
                <a:solidFill>
                  <a:srgbClr val="0065BD">
                    <a:lumMod val="75000"/>
                  </a:srgbClr>
                </a:solidFill>
                <a:latin typeface="Technika"/>
              </a:rPr>
              <a:t>flats</a:t>
            </a:r>
            <a:r>
              <a:rPr lang="cs-CZ" sz="3000" b="1" dirty="0">
                <a:solidFill>
                  <a:srgbClr val="0065BD">
                    <a:lumMod val="75000"/>
                  </a:srgbClr>
                </a:solidFill>
                <a:latin typeface="Technika"/>
              </a:rPr>
              <a:t> level </a:t>
            </a:r>
            <a:endParaRPr lang="cs-CZ" sz="3000" b="1" dirty="0">
              <a:solidFill>
                <a:prstClr val="black"/>
              </a:solidFill>
              <a:latin typeface="Technika"/>
            </a:endParaRPr>
          </a:p>
        </p:txBody>
      </p:sp>
      <p:pic>
        <p:nvPicPr>
          <p:cNvPr id="11" name="Picture 3">
            <a:extLst>
              <a:ext uri="{FF2B5EF4-FFF2-40B4-BE49-F238E27FC236}">
                <a16:creationId xmlns:a16="http://schemas.microsoft.com/office/drawing/2014/main" id="{CF6DC38D-574C-0C30-57C3-879E24F17C5B}"/>
              </a:ext>
            </a:extLst>
          </p:cNvPr>
          <p:cNvPicPr>
            <a:picLocks noChangeAspect="1"/>
          </p:cNvPicPr>
          <p:nvPr/>
        </p:nvPicPr>
        <p:blipFill>
          <a:blip r:embed="rId2"/>
          <a:srcRect r="22577" b="5447"/>
          <a:stretch/>
        </p:blipFill>
        <p:spPr>
          <a:xfrm>
            <a:off x="2393158" y="2162020"/>
            <a:ext cx="7732223" cy="7079339"/>
          </a:xfrm>
          <a:prstGeom prst="rect">
            <a:avLst/>
          </a:prstGeom>
        </p:spPr>
      </p:pic>
      <p:pic>
        <p:nvPicPr>
          <p:cNvPr id="13" name="Google Shape;585;p77">
            <a:extLst>
              <a:ext uri="{FF2B5EF4-FFF2-40B4-BE49-F238E27FC236}">
                <a16:creationId xmlns:a16="http://schemas.microsoft.com/office/drawing/2014/main" id="{FCFD42DE-FEF2-0F86-C0B6-347B1D1C083E}"/>
              </a:ext>
            </a:extLst>
          </p:cNvPr>
          <p:cNvPicPr preferRelativeResize="0">
            <a:picLocks/>
          </p:cNvPicPr>
          <p:nvPr/>
        </p:nvPicPr>
        <p:blipFill>
          <a:blip r:embed="rId3">
            <a:alphaModFix/>
          </a:blip>
          <a:stretch>
            <a:fillRect/>
          </a:stretch>
        </p:blipFill>
        <p:spPr>
          <a:xfrm>
            <a:off x="10262720" y="2162020"/>
            <a:ext cx="6033197" cy="7079339"/>
          </a:xfrm>
          <a:prstGeom prst="rect">
            <a:avLst/>
          </a:prstGeom>
          <a:noFill/>
          <a:ln>
            <a:noFill/>
          </a:ln>
        </p:spPr>
      </p:pic>
      <p:sp>
        <p:nvSpPr>
          <p:cNvPr id="3" name="TextovéPole 2">
            <a:extLst>
              <a:ext uri="{FF2B5EF4-FFF2-40B4-BE49-F238E27FC236}">
                <a16:creationId xmlns:a16="http://schemas.microsoft.com/office/drawing/2014/main" id="{BD9635C9-F0DA-B246-EB53-153B8D5B037A}"/>
              </a:ext>
            </a:extLst>
          </p:cNvPr>
          <p:cNvSpPr txBox="1"/>
          <p:nvPr/>
        </p:nvSpPr>
        <p:spPr>
          <a:xfrm>
            <a:off x="12815249" y="9367691"/>
            <a:ext cx="3750707" cy="346249"/>
          </a:xfrm>
          <a:prstGeom prst="rect">
            <a:avLst/>
          </a:prstGeom>
          <a:noFill/>
        </p:spPr>
        <p:txBody>
          <a:bodyPr wrap="none" rtlCol="0">
            <a:spAutoFit/>
          </a:bodyPr>
          <a:lstStyle/>
          <a:p>
            <a:pPr defTabSz="685800"/>
            <a:r>
              <a:rPr lang="cs-CZ" sz="1650" dirty="0">
                <a:solidFill>
                  <a:prstClr val="black"/>
                </a:solidFill>
                <a:latin typeface="Technika"/>
              </a:rPr>
              <a:t>Source: Wojciech Belch, CTU UCEEB</a:t>
            </a:r>
            <a:endParaRPr lang="en-GB" sz="1650" dirty="0">
              <a:solidFill>
                <a:prstClr val="black"/>
              </a:solidFill>
              <a:latin typeface="Technika"/>
            </a:endParaRPr>
          </a:p>
        </p:txBody>
      </p:sp>
      <p:sp>
        <p:nvSpPr>
          <p:cNvPr id="4" name="TextovéPole 3">
            <a:extLst>
              <a:ext uri="{FF2B5EF4-FFF2-40B4-BE49-F238E27FC236}">
                <a16:creationId xmlns:a16="http://schemas.microsoft.com/office/drawing/2014/main" id="{D60A0393-744B-63BE-3F8C-A416DFD79F0E}"/>
              </a:ext>
            </a:extLst>
          </p:cNvPr>
          <p:cNvSpPr txBox="1"/>
          <p:nvPr/>
        </p:nvSpPr>
        <p:spPr>
          <a:xfrm>
            <a:off x="10262720" y="1550590"/>
            <a:ext cx="6763390" cy="507831"/>
          </a:xfrm>
          <a:prstGeom prst="rect">
            <a:avLst/>
          </a:prstGeom>
          <a:noFill/>
        </p:spPr>
        <p:txBody>
          <a:bodyPr wrap="none" rtlCol="0">
            <a:spAutoFit/>
          </a:bodyPr>
          <a:lstStyle/>
          <a:p>
            <a:pPr defTabSz="685800"/>
            <a:r>
              <a:rPr lang="cs-CZ" sz="2700" dirty="0">
                <a:solidFill>
                  <a:prstClr val="black"/>
                </a:solidFill>
                <a:latin typeface="Technika"/>
              </a:rPr>
              <a:t>Return period, </a:t>
            </a:r>
            <a:r>
              <a:rPr lang="cs-CZ" sz="2700" dirty="0" err="1">
                <a:solidFill>
                  <a:prstClr val="black"/>
                </a:solidFill>
                <a:latin typeface="Technika"/>
              </a:rPr>
              <a:t>based</a:t>
            </a:r>
            <a:r>
              <a:rPr lang="cs-CZ" sz="2700" dirty="0">
                <a:solidFill>
                  <a:prstClr val="black"/>
                </a:solidFill>
                <a:latin typeface="Technika"/>
              </a:rPr>
              <a:t> on </a:t>
            </a:r>
            <a:r>
              <a:rPr lang="cs-CZ" sz="2700" dirty="0" err="1">
                <a:solidFill>
                  <a:prstClr val="black"/>
                </a:solidFill>
                <a:latin typeface="Technika"/>
              </a:rPr>
              <a:t>financing</a:t>
            </a:r>
            <a:r>
              <a:rPr lang="cs-CZ" sz="2700" dirty="0">
                <a:solidFill>
                  <a:prstClr val="black"/>
                </a:solidFill>
                <a:latin typeface="Technika"/>
              </a:rPr>
              <a:t> modality</a:t>
            </a:r>
            <a:endParaRPr lang="en-GB" sz="2700" dirty="0">
              <a:solidFill>
                <a:prstClr val="black"/>
              </a:solidFill>
              <a:latin typeface="Technika"/>
            </a:endParaRPr>
          </a:p>
        </p:txBody>
      </p:sp>
    </p:spTree>
    <p:extLst>
      <p:ext uri="{BB962C8B-B14F-4D97-AF65-F5344CB8AC3E}">
        <p14:creationId xmlns:p14="http://schemas.microsoft.com/office/powerpoint/2010/main" val="786318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C0A1BE20-1C75-4D02-8526-10F35B8C69B4}"/>
              </a:ext>
            </a:extLst>
          </p:cNvPr>
          <p:cNvGrpSpPr/>
          <p:nvPr/>
        </p:nvGrpSpPr>
        <p:grpSpPr>
          <a:xfrm>
            <a:off x="2505239" y="1175511"/>
            <a:ext cx="7248170" cy="4314147"/>
            <a:chOff x="1670159" y="532434"/>
            <a:chExt cx="5254217" cy="3127337"/>
          </a:xfrm>
        </p:grpSpPr>
        <p:pic>
          <p:nvPicPr>
            <p:cNvPr id="3" name="Obrázek 2">
              <a:extLst>
                <a:ext uri="{FF2B5EF4-FFF2-40B4-BE49-F238E27FC236}">
                  <a16:creationId xmlns:a16="http://schemas.microsoft.com/office/drawing/2014/main" id="{A3BD4A3F-3C60-421E-8D0D-8E4524A2C8F4}"/>
                </a:ext>
              </a:extLst>
            </p:cNvPr>
            <p:cNvPicPr>
              <a:picLocks noChangeAspect="1"/>
            </p:cNvPicPr>
            <p:nvPr/>
          </p:nvPicPr>
          <p:blipFill>
            <a:blip r:embed="rId3"/>
            <a:stretch>
              <a:fillRect/>
            </a:stretch>
          </p:blipFill>
          <p:spPr>
            <a:xfrm>
              <a:off x="2414033" y="532434"/>
              <a:ext cx="4510343" cy="3127337"/>
            </a:xfrm>
            <a:prstGeom prst="rect">
              <a:avLst/>
            </a:prstGeom>
          </p:spPr>
        </p:pic>
        <p:sp>
          <p:nvSpPr>
            <p:cNvPr id="4" name="TextovéPole 3">
              <a:extLst>
                <a:ext uri="{FF2B5EF4-FFF2-40B4-BE49-F238E27FC236}">
                  <a16:creationId xmlns:a16="http://schemas.microsoft.com/office/drawing/2014/main" id="{A9F3A3B0-A05D-49B4-9B60-2C0D2B187E29}"/>
                </a:ext>
              </a:extLst>
            </p:cNvPr>
            <p:cNvSpPr txBox="1"/>
            <p:nvPr/>
          </p:nvSpPr>
          <p:spPr>
            <a:xfrm>
              <a:off x="1670159" y="3174693"/>
              <a:ext cx="3448135" cy="368128"/>
            </a:xfrm>
            <a:prstGeom prst="rect">
              <a:avLst/>
            </a:prstGeom>
            <a:noFill/>
          </p:spPr>
          <p:txBody>
            <a:bodyPr wrap="none" rtlCol="0">
              <a:spAutoFit/>
            </a:bodyPr>
            <a:lstStyle/>
            <a:p>
              <a:pPr defTabSz="685800"/>
              <a:r>
                <a:rPr lang="cs-CZ" sz="2700" b="1" dirty="0">
                  <a:solidFill>
                    <a:prstClr val="black"/>
                  </a:solidFill>
                  <a:latin typeface="Technika"/>
                </a:rPr>
                <a:t>(1) TERRITORY SELECTION</a:t>
              </a:r>
            </a:p>
          </p:txBody>
        </p:sp>
      </p:grpSp>
      <p:sp>
        <p:nvSpPr>
          <p:cNvPr id="2" name="Nadpis 1">
            <a:extLst>
              <a:ext uri="{FF2B5EF4-FFF2-40B4-BE49-F238E27FC236}">
                <a16:creationId xmlns:a16="http://schemas.microsoft.com/office/drawing/2014/main" id="{89B146EE-C443-4615-BBD4-83E11F611C17}"/>
              </a:ext>
            </a:extLst>
          </p:cNvPr>
          <p:cNvSpPr>
            <a:spLocks noGrp="1"/>
          </p:cNvSpPr>
          <p:nvPr>
            <p:ph type="title"/>
          </p:nvPr>
        </p:nvSpPr>
        <p:spPr>
          <a:xfrm>
            <a:off x="2453148" y="392114"/>
            <a:ext cx="15566229" cy="803034"/>
          </a:xfrm>
        </p:spPr>
        <p:txBody>
          <a:bodyPr>
            <a:normAutofit/>
          </a:bodyPr>
          <a:lstStyle/>
          <a:p>
            <a:pPr>
              <a:spcBef>
                <a:spcPts val="900"/>
              </a:spcBef>
              <a:spcAft>
                <a:spcPts val="900"/>
              </a:spcAft>
            </a:pPr>
            <a:r>
              <a:rPr lang="cs-CZ" dirty="0">
                <a:solidFill>
                  <a:schemeClr val="tx2"/>
                </a:solidFill>
              </a:rPr>
              <a:t>SPARCS KLADNO: EXISTING BUILDINGS</a:t>
            </a:r>
          </a:p>
        </p:txBody>
      </p:sp>
      <p:sp>
        <p:nvSpPr>
          <p:cNvPr id="9" name="TextovéPole 8">
            <a:extLst>
              <a:ext uri="{FF2B5EF4-FFF2-40B4-BE49-F238E27FC236}">
                <a16:creationId xmlns:a16="http://schemas.microsoft.com/office/drawing/2014/main" id="{83FA5B27-2BA6-47B2-869B-1CE8D1634B8E}"/>
              </a:ext>
            </a:extLst>
          </p:cNvPr>
          <p:cNvSpPr txBox="1"/>
          <p:nvPr/>
        </p:nvSpPr>
        <p:spPr>
          <a:xfrm>
            <a:off x="14606223" y="9865039"/>
            <a:ext cx="3614516" cy="334707"/>
          </a:xfrm>
          <a:prstGeom prst="rect">
            <a:avLst/>
          </a:prstGeom>
          <a:noFill/>
        </p:spPr>
        <p:txBody>
          <a:bodyPr wrap="none" rtlCol="0">
            <a:spAutoFit/>
          </a:bodyPr>
          <a:lstStyle/>
          <a:p>
            <a:pPr defTabSz="685800"/>
            <a:r>
              <a:rPr lang="cs-CZ" sz="1575" dirty="0">
                <a:solidFill>
                  <a:prstClr val="black"/>
                </a:solidFill>
                <a:latin typeface="Technika"/>
              </a:rPr>
              <a:t>Source: CTU UCEEB (SPARCS 2020)</a:t>
            </a:r>
          </a:p>
        </p:txBody>
      </p:sp>
      <p:grpSp>
        <p:nvGrpSpPr>
          <p:cNvPr id="6" name="Skupina 5">
            <a:extLst>
              <a:ext uri="{FF2B5EF4-FFF2-40B4-BE49-F238E27FC236}">
                <a16:creationId xmlns:a16="http://schemas.microsoft.com/office/drawing/2014/main" id="{173CC8A1-66EF-4644-BB6D-C5424772B9B2}"/>
              </a:ext>
            </a:extLst>
          </p:cNvPr>
          <p:cNvGrpSpPr/>
          <p:nvPr/>
        </p:nvGrpSpPr>
        <p:grpSpPr>
          <a:xfrm>
            <a:off x="10514060" y="1083706"/>
            <a:ext cx="7248170" cy="4190019"/>
            <a:chOff x="7009373" y="722470"/>
            <a:chExt cx="4832113" cy="2793346"/>
          </a:xfrm>
        </p:grpSpPr>
        <p:pic>
          <p:nvPicPr>
            <p:cNvPr id="10" name="Obrázek 9">
              <a:extLst>
                <a:ext uri="{FF2B5EF4-FFF2-40B4-BE49-F238E27FC236}">
                  <a16:creationId xmlns:a16="http://schemas.microsoft.com/office/drawing/2014/main" id="{1A946E93-D433-4D04-A359-B051363814FE}"/>
                </a:ext>
              </a:extLst>
            </p:cNvPr>
            <p:cNvPicPr>
              <a:picLocks noChangeAspect="1"/>
            </p:cNvPicPr>
            <p:nvPr/>
          </p:nvPicPr>
          <p:blipFill>
            <a:blip r:embed="rId4"/>
            <a:stretch>
              <a:fillRect/>
            </a:stretch>
          </p:blipFill>
          <p:spPr>
            <a:xfrm>
              <a:off x="7009373" y="722470"/>
              <a:ext cx="4832113" cy="2262185"/>
            </a:xfrm>
            <a:prstGeom prst="rect">
              <a:avLst/>
            </a:prstGeom>
          </p:spPr>
        </p:pic>
        <p:sp>
          <p:nvSpPr>
            <p:cNvPr id="164" name="TextovéPole 163">
              <a:extLst>
                <a:ext uri="{FF2B5EF4-FFF2-40B4-BE49-F238E27FC236}">
                  <a16:creationId xmlns:a16="http://schemas.microsoft.com/office/drawing/2014/main" id="{84DA33FB-2952-4D94-AE70-A2995FDFA1D6}"/>
                </a:ext>
              </a:extLst>
            </p:cNvPr>
            <p:cNvSpPr txBox="1"/>
            <p:nvPr/>
          </p:nvSpPr>
          <p:spPr>
            <a:xfrm>
              <a:off x="7055225" y="3177262"/>
              <a:ext cx="3354764" cy="338554"/>
            </a:xfrm>
            <a:prstGeom prst="rect">
              <a:avLst/>
            </a:prstGeom>
            <a:noFill/>
          </p:spPr>
          <p:txBody>
            <a:bodyPr wrap="none" rtlCol="0">
              <a:spAutoFit/>
            </a:bodyPr>
            <a:lstStyle/>
            <a:p>
              <a:pPr defTabSz="685800"/>
              <a:r>
                <a:rPr lang="cs-CZ" sz="2700" b="1" dirty="0">
                  <a:solidFill>
                    <a:prstClr val="black"/>
                  </a:solidFill>
                  <a:latin typeface="Technika"/>
                </a:rPr>
                <a:t>(2) NAMING OPPORTUNITIES</a:t>
              </a:r>
            </a:p>
          </p:txBody>
        </p:sp>
      </p:grpSp>
      <p:grpSp>
        <p:nvGrpSpPr>
          <p:cNvPr id="7" name="Skupina 6">
            <a:extLst>
              <a:ext uri="{FF2B5EF4-FFF2-40B4-BE49-F238E27FC236}">
                <a16:creationId xmlns:a16="http://schemas.microsoft.com/office/drawing/2014/main" id="{FBF11F55-E780-4FC7-9B3D-89539F1C1E25}"/>
              </a:ext>
            </a:extLst>
          </p:cNvPr>
          <p:cNvGrpSpPr/>
          <p:nvPr/>
        </p:nvGrpSpPr>
        <p:grpSpPr>
          <a:xfrm>
            <a:off x="1237787" y="5927481"/>
            <a:ext cx="8273415" cy="3848841"/>
            <a:chOff x="825191" y="3951654"/>
            <a:chExt cx="5515610" cy="2565894"/>
          </a:xfrm>
        </p:grpSpPr>
        <p:sp>
          <p:nvSpPr>
            <p:cNvPr id="165" name="Ovál 164">
              <a:extLst>
                <a:ext uri="{FF2B5EF4-FFF2-40B4-BE49-F238E27FC236}">
                  <a16:creationId xmlns:a16="http://schemas.microsoft.com/office/drawing/2014/main" id="{0D5CC3F9-1679-4841-B7F6-084795D65173}"/>
                </a:ext>
              </a:extLst>
            </p:cNvPr>
            <p:cNvSpPr/>
            <p:nvPr/>
          </p:nvSpPr>
          <p:spPr>
            <a:xfrm>
              <a:off x="1751803" y="3951654"/>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sz="2100" dirty="0">
                  <a:solidFill>
                    <a:prstClr val="white"/>
                  </a:solidFill>
                  <a:latin typeface="Technika"/>
                </a:rPr>
                <a:t>Municipal buildings</a:t>
              </a:r>
            </a:p>
          </p:txBody>
        </p:sp>
        <p:sp>
          <p:nvSpPr>
            <p:cNvPr id="166" name="Ovál 165">
              <a:extLst>
                <a:ext uri="{FF2B5EF4-FFF2-40B4-BE49-F238E27FC236}">
                  <a16:creationId xmlns:a16="http://schemas.microsoft.com/office/drawing/2014/main" id="{06C6C6A2-0C82-4857-8E7D-B8A32A49F2E1}"/>
                </a:ext>
              </a:extLst>
            </p:cNvPr>
            <p:cNvSpPr/>
            <p:nvPr/>
          </p:nvSpPr>
          <p:spPr>
            <a:xfrm>
              <a:off x="2641948" y="5384538"/>
              <a:ext cx="1616430" cy="676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Distribution system operator</a:t>
              </a:r>
              <a:endParaRPr lang="cs-CZ" sz="2100" dirty="0">
                <a:solidFill>
                  <a:prstClr val="white"/>
                </a:solidFill>
                <a:latin typeface="Technika"/>
              </a:endParaRPr>
            </a:p>
          </p:txBody>
        </p:sp>
        <p:sp>
          <p:nvSpPr>
            <p:cNvPr id="167" name="Ovál 166">
              <a:extLst>
                <a:ext uri="{FF2B5EF4-FFF2-40B4-BE49-F238E27FC236}">
                  <a16:creationId xmlns:a16="http://schemas.microsoft.com/office/drawing/2014/main" id="{790FF53C-2314-4A83-A1B5-C9FAA216ED01}"/>
                </a:ext>
              </a:extLst>
            </p:cNvPr>
            <p:cNvSpPr/>
            <p:nvPr/>
          </p:nvSpPr>
          <p:spPr>
            <a:xfrm>
              <a:off x="3450163" y="3951654"/>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BD, SVJ, private individuals</a:t>
              </a:r>
            </a:p>
          </p:txBody>
        </p:sp>
        <p:sp>
          <p:nvSpPr>
            <p:cNvPr id="168" name="Ovál 167">
              <a:extLst>
                <a:ext uri="{FF2B5EF4-FFF2-40B4-BE49-F238E27FC236}">
                  <a16:creationId xmlns:a16="http://schemas.microsoft.com/office/drawing/2014/main" id="{31E01497-B810-49C9-98E9-94AD310D1710}"/>
                </a:ext>
              </a:extLst>
            </p:cNvPr>
            <p:cNvSpPr/>
            <p:nvPr/>
          </p:nvSpPr>
          <p:spPr>
            <a:xfrm>
              <a:off x="2641948" y="4522957"/>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Industrial enterprises and services</a:t>
              </a:r>
            </a:p>
          </p:txBody>
        </p:sp>
        <p:sp>
          <p:nvSpPr>
            <p:cNvPr id="169" name="TextovéPole 168">
              <a:extLst>
                <a:ext uri="{FF2B5EF4-FFF2-40B4-BE49-F238E27FC236}">
                  <a16:creationId xmlns:a16="http://schemas.microsoft.com/office/drawing/2014/main" id="{4613F460-4D62-4813-8DEF-8FAE0C729BDA}"/>
                </a:ext>
              </a:extLst>
            </p:cNvPr>
            <p:cNvSpPr txBox="1"/>
            <p:nvPr/>
          </p:nvSpPr>
          <p:spPr>
            <a:xfrm>
              <a:off x="1665119" y="6178994"/>
              <a:ext cx="4675682" cy="338554"/>
            </a:xfrm>
            <a:prstGeom prst="rect">
              <a:avLst/>
            </a:prstGeom>
            <a:noFill/>
          </p:spPr>
          <p:txBody>
            <a:bodyPr wrap="none" rtlCol="0">
              <a:spAutoFit/>
            </a:bodyPr>
            <a:lstStyle/>
            <a:p>
              <a:pPr defTabSz="685800"/>
              <a:r>
                <a:rPr lang="cs-CZ" sz="2700" b="1" dirty="0">
                  <a:solidFill>
                    <a:prstClr val="black"/>
                  </a:solidFill>
                  <a:latin typeface="Technika"/>
                </a:rPr>
                <a:t>(3) FINDING A MODEL OF COOPERATION</a:t>
              </a:r>
            </a:p>
          </p:txBody>
        </p:sp>
        <p:sp>
          <p:nvSpPr>
            <p:cNvPr id="170" name="Šipka: zahnutá doleva 169">
              <a:extLst>
                <a:ext uri="{FF2B5EF4-FFF2-40B4-BE49-F238E27FC236}">
                  <a16:creationId xmlns:a16="http://schemas.microsoft.com/office/drawing/2014/main" id="{ED6EF0E4-1BE3-4A66-848F-6B8E25495D31}"/>
                </a:ext>
              </a:extLst>
            </p:cNvPr>
            <p:cNvSpPr/>
            <p:nvPr/>
          </p:nvSpPr>
          <p:spPr>
            <a:xfrm>
              <a:off x="4398380" y="4641448"/>
              <a:ext cx="668213" cy="12269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a:solidFill>
                  <a:prstClr val="black"/>
                </a:solidFill>
                <a:latin typeface="Technika"/>
              </a:endParaRPr>
            </a:p>
          </p:txBody>
        </p:sp>
        <p:sp>
          <p:nvSpPr>
            <p:cNvPr id="171" name="Šipka: zahnutá dolů 170">
              <a:extLst>
                <a:ext uri="{FF2B5EF4-FFF2-40B4-BE49-F238E27FC236}">
                  <a16:creationId xmlns:a16="http://schemas.microsoft.com/office/drawing/2014/main" id="{7CBB582F-578C-4CD6-BD53-3C33A9ADDA92}"/>
                </a:ext>
              </a:extLst>
            </p:cNvPr>
            <p:cNvSpPr/>
            <p:nvPr/>
          </p:nvSpPr>
          <p:spPr>
            <a:xfrm rot="16200000">
              <a:off x="1602549" y="4946331"/>
              <a:ext cx="1206175" cy="5926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2700">
                <a:solidFill>
                  <a:prstClr val="black"/>
                </a:solidFill>
                <a:latin typeface="Technika"/>
              </a:endParaRPr>
            </a:p>
          </p:txBody>
        </p:sp>
        <p:sp>
          <p:nvSpPr>
            <p:cNvPr id="173" name="TextovéPole 172">
              <a:extLst>
                <a:ext uri="{FF2B5EF4-FFF2-40B4-BE49-F238E27FC236}">
                  <a16:creationId xmlns:a16="http://schemas.microsoft.com/office/drawing/2014/main" id="{6477D765-2259-4A17-9A1A-748268625BF3}"/>
                </a:ext>
              </a:extLst>
            </p:cNvPr>
            <p:cNvSpPr txBox="1"/>
            <p:nvPr/>
          </p:nvSpPr>
          <p:spPr>
            <a:xfrm>
              <a:off x="825191" y="4456415"/>
              <a:ext cx="1177886" cy="276999"/>
            </a:xfrm>
            <a:prstGeom prst="rect">
              <a:avLst/>
            </a:prstGeom>
            <a:noFill/>
          </p:spPr>
          <p:txBody>
            <a:bodyPr wrap="none" rtlCol="0">
              <a:spAutoFit/>
            </a:bodyPr>
            <a:lstStyle/>
            <a:p>
              <a:pPr algn="ctr" defTabSz="685800"/>
              <a:r>
                <a:rPr lang="cs-CZ" sz="2100" dirty="0">
                  <a:solidFill>
                    <a:prstClr val="black"/>
                  </a:solidFill>
                  <a:latin typeface="Technika"/>
                </a:rPr>
                <a:t>Consumption</a:t>
              </a:r>
            </a:p>
          </p:txBody>
        </p:sp>
        <p:sp>
          <p:nvSpPr>
            <p:cNvPr id="174" name="TextovéPole 173">
              <a:extLst>
                <a:ext uri="{FF2B5EF4-FFF2-40B4-BE49-F238E27FC236}">
                  <a16:creationId xmlns:a16="http://schemas.microsoft.com/office/drawing/2014/main" id="{E8C9107D-1811-4E92-ACBA-49D433455C49}"/>
                </a:ext>
              </a:extLst>
            </p:cNvPr>
            <p:cNvSpPr txBox="1"/>
            <p:nvPr/>
          </p:nvSpPr>
          <p:spPr>
            <a:xfrm>
              <a:off x="4915491" y="4456414"/>
              <a:ext cx="979114" cy="276999"/>
            </a:xfrm>
            <a:prstGeom prst="rect">
              <a:avLst/>
            </a:prstGeom>
            <a:noFill/>
          </p:spPr>
          <p:txBody>
            <a:bodyPr wrap="none" rtlCol="0">
              <a:spAutoFit/>
            </a:bodyPr>
            <a:lstStyle/>
            <a:p>
              <a:pPr algn="ctr" defTabSz="685800"/>
              <a:r>
                <a:rPr lang="cs-CZ" sz="2100" dirty="0">
                  <a:solidFill>
                    <a:prstClr val="black"/>
                  </a:solidFill>
                  <a:latin typeface="Technika"/>
                </a:rPr>
                <a:t>Production</a:t>
              </a:r>
            </a:p>
          </p:txBody>
        </p:sp>
        <p:sp>
          <p:nvSpPr>
            <p:cNvPr id="175" name="Ovál 174">
              <a:extLst>
                <a:ext uri="{FF2B5EF4-FFF2-40B4-BE49-F238E27FC236}">
                  <a16:creationId xmlns:a16="http://schemas.microsoft.com/office/drawing/2014/main" id="{4D827410-C106-4F5F-B827-414E6B43F665}"/>
                </a:ext>
              </a:extLst>
            </p:cNvPr>
            <p:cNvSpPr/>
            <p:nvPr/>
          </p:nvSpPr>
          <p:spPr>
            <a:xfrm>
              <a:off x="4479570" y="4857357"/>
              <a:ext cx="1616430" cy="558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dirty="0">
                  <a:solidFill>
                    <a:prstClr val="white"/>
                  </a:solidFill>
                  <a:latin typeface="Technika"/>
                </a:rPr>
                <a:t>Heating plant/</a:t>
              </a:r>
            </a:p>
            <a:p>
              <a:pPr algn="ctr" defTabSz="685800"/>
              <a:r>
                <a:rPr lang="cs-CZ" dirty="0">
                  <a:solidFill>
                    <a:prstClr val="white"/>
                  </a:solidFill>
                  <a:latin typeface="Technika"/>
                </a:rPr>
                <a:t>power plant</a:t>
              </a:r>
            </a:p>
          </p:txBody>
        </p:sp>
      </p:grpSp>
      <p:grpSp>
        <p:nvGrpSpPr>
          <p:cNvPr id="11" name="Skupina 10">
            <a:extLst>
              <a:ext uri="{FF2B5EF4-FFF2-40B4-BE49-F238E27FC236}">
                <a16:creationId xmlns:a16="http://schemas.microsoft.com/office/drawing/2014/main" id="{3261C42C-7321-4870-958E-BC0BB4815818}"/>
              </a:ext>
            </a:extLst>
          </p:cNvPr>
          <p:cNvGrpSpPr/>
          <p:nvPr/>
        </p:nvGrpSpPr>
        <p:grpSpPr>
          <a:xfrm>
            <a:off x="10582837" y="5467434"/>
            <a:ext cx="6025944" cy="4308890"/>
            <a:chOff x="7055225" y="3644955"/>
            <a:chExt cx="4017296" cy="2872593"/>
          </a:xfrm>
        </p:grpSpPr>
        <p:sp>
          <p:nvSpPr>
            <p:cNvPr id="176" name="TextovéPole 175">
              <a:extLst>
                <a:ext uri="{FF2B5EF4-FFF2-40B4-BE49-F238E27FC236}">
                  <a16:creationId xmlns:a16="http://schemas.microsoft.com/office/drawing/2014/main" id="{19FF1C68-463E-42CC-BB28-B31ECCDB9A21}"/>
                </a:ext>
              </a:extLst>
            </p:cNvPr>
            <p:cNvSpPr txBox="1"/>
            <p:nvPr/>
          </p:nvSpPr>
          <p:spPr>
            <a:xfrm>
              <a:off x="7055225" y="6178994"/>
              <a:ext cx="4017296" cy="338554"/>
            </a:xfrm>
            <a:prstGeom prst="rect">
              <a:avLst/>
            </a:prstGeom>
            <a:noFill/>
          </p:spPr>
          <p:txBody>
            <a:bodyPr wrap="none" rtlCol="0">
              <a:spAutoFit/>
            </a:bodyPr>
            <a:lstStyle/>
            <a:p>
              <a:pPr defTabSz="685800"/>
              <a:r>
                <a:rPr lang="cs-CZ" sz="2700" b="1" dirty="0">
                  <a:solidFill>
                    <a:prstClr val="black"/>
                  </a:solidFill>
                  <a:latin typeface="Technika"/>
                </a:rPr>
                <a:t>(4) PRIORITISATION OF PROJECTS</a:t>
              </a:r>
            </a:p>
          </p:txBody>
        </p:sp>
        <p:pic>
          <p:nvPicPr>
            <p:cNvPr id="8" name="Obrázek 7">
              <a:extLst>
                <a:ext uri="{FF2B5EF4-FFF2-40B4-BE49-F238E27FC236}">
                  <a16:creationId xmlns:a16="http://schemas.microsoft.com/office/drawing/2014/main" id="{00DDCC40-31A9-484D-8234-FC7B1E746C2F}"/>
                </a:ext>
              </a:extLst>
            </p:cNvPr>
            <p:cNvPicPr>
              <a:picLocks noChangeAspect="1"/>
            </p:cNvPicPr>
            <p:nvPr/>
          </p:nvPicPr>
          <p:blipFill>
            <a:blip r:embed="rId5"/>
            <a:stretch>
              <a:fillRect/>
            </a:stretch>
          </p:blipFill>
          <p:spPr>
            <a:xfrm>
              <a:off x="7169434" y="3644955"/>
              <a:ext cx="2956816" cy="2505673"/>
            </a:xfrm>
            <a:prstGeom prst="rect">
              <a:avLst/>
            </a:prstGeom>
          </p:spPr>
        </p:pic>
      </p:grpSp>
      <p:pic>
        <p:nvPicPr>
          <p:cNvPr id="12" name="Obrázek 11" descr="Obsah obrázku Písmo, Grafika, grafický design, logo&#10;&#10;Popis byl vytvořen automaticky">
            <a:extLst>
              <a:ext uri="{FF2B5EF4-FFF2-40B4-BE49-F238E27FC236}">
                <a16:creationId xmlns:a16="http://schemas.microsoft.com/office/drawing/2014/main" id="{37FCBF0E-B3B4-DD48-ACDE-1CFFB0FE5F3F}"/>
              </a:ext>
            </a:extLst>
          </p:cNvPr>
          <p:cNvPicPr>
            <a:picLocks noChangeAspect="1"/>
          </p:cNvPicPr>
          <p:nvPr/>
        </p:nvPicPr>
        <p:blipFill>
          <a:blip r:embed="rId6"/>
          <a:stretch>
            <a:fillRect/>
          </a:stretch>
        </p:blipFill>
        <p:spPr>
          <a:xfrm>
            <a:off x="15574028" y="638201"/>
            <a:ext cx="2039337" cy="803033"/>
          </a:xfrm>
          <a:prstGeom prst="rect">
            <a:avLst/>
          </a:prstGeom>
        </p:spPr>
      </p:pic>
    </p:spTree>
    <p:extLst>
      <p:ext uri="{BB962C8B-B14F-4D97-AF65-F5344CB8AC3E}">
        <p14:creationId xmlns:p14="http://schemas.microsoft.com/office/powerpoint/2010/main" val="21946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A66C-BE0B-8162-E330-BBE93BB29DD4}"/>
              </a:ext>
            </a:extLst>
          </p:cNvPr>
          <p:cNvSpPr txBox="1">
            <a:spLocks/>
          </p:cNvSpPr>
          <p:nvPr/>
        </p:nvSpPr>
        <p:spPr>
          <a:xfrm>
            <a:off x="2393157" y="373263"/>
            <a:ext cx="15566229" cy="803391"/>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2800" b="1" kern="1200">
                <a:solidFill>
                  <a:srgbClr val="000000"/>
                </a:solidFill>
                <a:latin typeface="Verdana" panose="020B0604030504040204" pitchFamily="34" charset="0"/>
                <a:ea typeface="Verdana" panose="020B0604030504040204" pitchFamily="34" charset="0"/>
                <a:cs typeface="+mj-cs"/>
              </a:defRPr>
            </a:lvl1pPr>
          </a:lstStyle>
          <a:p>
            <a:pPr defTabSz="1371600"/>
            <a:r>
              <a:rPr lang="cs-CZ" sz="4200" dirty="0">
                <a:solidFill>
                  <a:srgbClr val="0065BD"/>
                </a:solidFill>
                <a:latin typeface="Technika-Bold" panose="00000600000000000000" charset="-18"/>
              </a:rPr>
              <a:t>ASCEND: NEW CONSTRUCTION</a:t>
            </a:r>
            <a:endParaRPr lang="en-US" sz="4200" dirty="0">
              <a:solidFill>
                <a:srgbClr val="0065BD"/>
              </a:solidFill>
              <a:latin typeface="Technika-Bold" panose="00000600000000000000" charset="-18"/>
            </a:endParaRPr>
          </a:p>
        </p:txBody>
      </p:sp>
      <p:sp>
        <p:nvSpPr>
          <p:cNvPr id="3" name="Content Placeholder 3">
            <a:extLst>
              <a:ext uri="{FF2B5EF4-FFF2-40B4-BE49-F238E27FC236}">
                <a16:creationId xmlns:a16="http://schemas.microsoft.com/office/drawing/2014/main" id="{0AF8F228-2AF4-0C1A-B816-E109B912E466}"/>
              </a:ext>
            </a:extLst>
          </p:cNvPr>
          <p:cNvSpPr txBox="1">
            <a:spLocks/>
          </p:cNvSpPr>
          <p:nvPr/>
        </p:nvSpPr>
        <p:spPr>
          <a:xfrm>
            <a:off x="4286094" y="1912569"/>
            <a:ext cx="13903935" cy="201252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rgbClr val="929699"/>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Partners: </a:t>
            </a:r>
            <a:r>
              <a:rPr lang="cs-CZ" sz="2100" kern="3000" dirty="0" err="1">
                <a:solidFill>
                  <a:prstClr val="black"/>
                </a:solidFill>
                <a:latin typeface="Technika"/>
                <a:cs typeface="Arial" panose="020B0604020202020204" pitchFamily="34" charset="0"/>
              </a:rPr>
              <a:t>Operator</a:t>
            </a:r>
            <a:r>
              <a:rPr lang="cs-CZ" sz="2100" kern="3000" dirty="0">
                <a:solidFill>
                  <a:prstClr val="black"/>
                </a:solidFill>
                <a:latin typeface="Technika"/>
                <a:cs typeface="Arial" panose="020B0604020202020204" pitchFamily="34" charset="0"/>
              </a:rPr>
              <a:t> ICT, Prague Development Company (TBD: Prague Renewable Energy Centre)</a:t>
            </a:r>
          </a:p>
          <a:p>
            <a:pPr marL="428625" indent="-428625" algn="l" defTabSz="1371531">
              <a:lnSpc>
                <a:spcPct val="150000"/>
              </a:lnSpc>
              <a:spcBef>
                <a:spcPts val="0"/>
              </a:spcBef>
              <a:buFont typeface="Wingdings" panose="05000000000000000000" pitchFamily="2" charset="2"/>
              <a:buChar char="§"/>
              <a:defRPr/>
            </a:pPr>
            <a:r>
              <a:rPr lang="cs-CZ" sz="2100" kern="3000" dirty="0" err="1">
                <a:solidFill>
                  <a:prstClr val="black"/>
                </a:solidFill>
                <a:latin typeface="Technika"/>
                <a:cs typeface="Arial" panose="020B0604020202020204" pitchFamily="34" charset="0"/>
              </a:rPr>
              <a:t>Location</a:t>
            </a:r>
            <a:r>
              <a:rPr lang="cs-CZ" sz="2100" kern="3000" dirty="0">
                <a:solidFill>
                  <a:prstClr val="black"/>
                </a:solidFill>
                <a:latin typeface="Technika"/>
                <a:cs typeface="Arial" panose="020B0604020202020204" pitchFamily="34" charset="0"/>
              </a:rPr>
              <a:t>: Dolní Počernice, Stage II</a:t>
            </a:r>
          </a:p>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1600 inhabitants,129 thousand m</a:t>
            </a:r>
            <a:r>
              <a:rPr lang="cs-CZ" sz="2100" kern="3000" baseline="30000" dirty="0">
                <a:solidFill>
                  <a:prstClr val="black"/>
                </a:solidFill>
                <a:latin typeface="Technika"/>
                <a:cs typeface="Arial" panose="020B0604020202020204" pitchFamily="34" charset="0"/>
              </a:rPr>
              <a:t>2</a:t>
            </a:r>
            <a:r>
              <a:rPr lang="cs-CZ" sz="2100" kern="3000" dirty="0">
                <a:solidFill>
                  <a:prstClr val="black"/>
                </a:solidFill>
                <a:latin typeface="Technika"/>
                <a:cs typeface="Arial" panose="020B0604020202020204" pitchFamily="34" charset="0"/>
              </a:rPr>
              <a:t> , school 12 thousand m</a:t>
            </a:r>
            <a:r>
              <a:rPr lang="cs-CZ" sz="2100" kern="3000" baseline="30000" dirty="0">
                <a:solidFill>
                  <a:prstClr val="black"/>
                </a:solidFill>
                <a:latin typeface="Technika"/>
                <a:cs typeface="Arial" panose="020B0604020202020204" pitchFamily="34" charset="0"/>
              </a:rPr>
              <a:t>2</a:t>
            </a:r>
          </a:p>
          <a:p>
            <a:pPr marL="428625" indent="-428625" algn="l" defTabSz="1371531">
              <a:lnSpc>
                <a:spcPct val="150000"/>
              </a:lnSpc>
              <a:spcBef>
                <a:spcPts val="0"/>
              </a:spcBef>
              <a:buFont typeface="Wingdings" panose="05000000000000000000" pitchFamily="2" charset="2"/>
              <a:buChar char="§"/>
              <a:defRPr/>
            </a:pPr>
            <a:r>
              <a:rPr lang="cs-CZ" sz="2100" kern="3000" dirty="0">
                <a:solidFill>
                  <a:prstClr val="black"/>
                </a:solidFill>
                <a:latin typeface="Technika"/>
                <a:cs typeface="Arial" panose="020B0604020202020204" pitchFamily="34" charset="0"/>
              </a:rPr>
              <a:t>Local heat supply network, maximization of local production from PV plants, examination of hydrogen economy</a:t>
            </a:r>
            <a:endParaRPr lang="cs-CZ" sz="2100" kern="3000" baseline="30000" dirty="0">
              <a:solidFill>
                <a:prstClr val="black"/>
              </a:solidFill>
              <a:latin typeface="Technika"/>
              <a:cs typeface="Arial" panose="020B0604020202020204" pitchFamily="34" charset="0"/>
            </a:endParaRPr>
          </a:p>
        </p:txBody>
      </p:sp>
      <p:sp>
        <p:nvSpPr>
          <p:cNvPr id="5" name="TextovéPole 4">
            <a:extLst>
              <a:ext uri="{FF2B5EF4-FFF2-40B4-BE49-F238E27FC236}">
                <a16:creationId xmlns:a16="http://schemas.microsoft.com/office/drawing/2014/main" id="{703FBEB8-4D33-5DD4-CD8D-EEA5E18021A2}"/>
              </a:ext>
            </a:extLst>
          </p:cNvPr>
          <p:cNvSpPr txBox="1"/>
          <p:nvPr/>
        </p:nvSpPr>
        <p:spPr>
          <a:xfrm>
            <a:off x="2393157" y="1239314"/>
            <a:ext cx="15566229" cy="553998"/>
          </a:xfrm>
          <a:prstGeom prst="rect">
            <a:avLst/>
          </a:prstGeom>
          <a:noFill/>
        </p:spPr>
        <p:txBody>
          <a:bodyPr wrap="square" rtlCol="0">
            <a:spAutoFit/>
          </a:bodyPr>
          <a:lstStyle/>
          <a:p>
            <a:pPr defTabSz="685800">
              <a:defRPr/>
            </a:pPr>
            <a:r>
              <a:rPr lang="cs-CZ" sz="3000" b="1" err="1">
                <a:solidFill>
                  <a:prstClr val="black"/>
                </a:solidFill>
                <a:latin typeface="Technika"/>
              </a:rPr>
              <a:t>Accelerate poSitive Clean ENergy Districts</a:t>
            </a:r>
            <a:endParaRPr lang="cs-CZ" sz="3000" b="1">
              <a:solidFill>
                <a:prstClr val="black"/>
              </a:solidFill>
              <a:latin typeface="Technika"/>
            </a:endParaRPr>
          </a:p>
        </p:txBody>
      </p:sp>
      <p:pic>
        <p:nvPicPr>
          <p:cNvPr id="6" name="Zástupný obsah 3">
            <a:extLst>
              <a:ext uri="{FF2B5EF4-FFF2-40B4-BE49-F238E27FC236}">
                <a16:creationId xmlns:a16="http://schemas.microsoft.com/office/drawing/2014/main" id="{D7EAE977-63C6-AD16-4E3C-EF3FC6A3E4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5" t="457" r="9322" b="1271"/>
          <a:stretch/>
        </p:blipFill>
        <p:spPr>
          <a:xfrm>
            <a:off x="336071" y="2058787"/>
            <a:ext cx="3683939" cy="3711761"/>
          </a:xfrm>
          <a:prstGeom prst="rect">
            <a:avLst/>
          </a:prstGeom>
          <a:effectLst>
            <a:softEdge rad="31750"/>
          </a:effectLst>
        </p:spPr>
      </p:pic>
      <p:grpSp>
        <p:nvGrpSpPr>
          <p:cNvPr id="7" name="Skupina 6">
            <a:extLst>
              <a:ext uri="{FF2B5EF4-FFF2-40B4-BE49-F238E27FC236}">
                <a16:creationId xmlns:a16="http://schemas.microsoft.com/office/drawing/2014/main" id="{FEB5772D-9CEF-3BAF-C69B-B521AC797AD4}"/>
              </a:ext>
            </a:extLst>
          </p:cNvPr>
          <p:cNvGrpSpPr/>
          <p:nvPr/>
        </p:nvGrpSpPr>
        <p:grpSpPr>
          <a:xfrm>
            <a:off x="7646293" y="9047691"/>
            <a:ext cx="6627503" cy="936855"/>
            <a:chOff x="5180684" y="5796234"/>
            <a:chExt cx="5330544" cy="753419"/>
          </a:xfrm>
        </p:grpSpPr>
        <p:pic>
          <p:nvPicPr>
            <p:cNvPr id="8" name="Picture 4" descr="PDS">
              <a:extLst>
                <a:ext uri="{FF2B5EF4-FFF2-40B4-BE49-F238E27FC236}">
                  <a16:creationId xmlns:a16="http://schemas.microsoft.com/office/drawing/2014/main" id="{2E14E12F-CA3A-EE5C-EB62-1C0B159811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807" y="5899668"/>
              <a:ext cx="2216656" cy="6378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DC0737D-B409-8AE3-B942-553B99005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0684" y="6062450"/>
              <a:ext cx="909620" cy="34630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descr="Obsah obrázku text, podepsat&#10;&#10;Popis byl vytvořen automaticky">
              <a:extLst>
                <a:ext uri="{FF2B5EF4-FFF2-40B4-BE49-F238E27FC236}">
                  <a16:creationId xmlns:a16="http://schemas.microsoft.com/office/drawing/2014/main" id="{FAA892DF-E496-5A7C-EEED-C5B303B1F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3876" y="5796234"/>
              <a:ext cx="827352" cy="753419"/>
            </a:xfrm>
            <a:prstGeom prst="rect">
              <a:avLst/>
            </a:prstGeom>
          </p:spPr>
        </p:pic>
      </p:grpSp>
      <p:pic>
        <p:nvPicPr>
          <p:cNvPr id="17" name="Obrázek 16">
            <a:extLst>
              <a:ext uri="{FF2B5EF4-FFF2-40B4-BE49-F238E27FC236}">
                <a16:creationId xmlns:a16="http://schemas.microsoft.com/office/drawing/2014/main" id="{F268ADE6-AB48-0235-1CF7-99DE793BD63B}"/>
              </a:ext>
            </a:extLst>
          </p:cNvPr>
          <p:cNvPicPr>
            <a:picLocks noChangeAspect="1"/>
          </p:cNvPicPr>
          <p:nvPr/>
        </p:nvPicPr>
        <p:blipFill>
          <a:blip r:embed="rId6"/>
          <a:stretch>
            <a:fillRect/>
          </a:stretch>
        </p:blipFill>
        <p:spPr>
          <a:xfrm>
            <a:off x="9143967" y="5143482"/>
            <a:ext cx="66" cy="36"/>
          </a:xfrm>
          <a:prstGeom prst="rect">
            <a:avLst/>
          </a:prstGeom>
        </p:spPr>
      </p:pic>
      <p:pic>
        <p:nvPicPr>
          <p:cNvPr id="19" name="Obrázek 18">
            <a:extLst>
              <a:ext uri="{FF2B5EF4-FFF2-40B4-BE49-F238E27FC236}">
                <a16:creationId xmlns:a16="http://schemas.microsoft.com/office/drawing/2014/main" id="{D9E534FC-BBBA-BE8D-BF52-36088DD8F580}"/>
              </a:ext>
            </a:extLst>
          </p:cNvPr>
          <p:cNvPicPr>
            <a:picLocks noChangeAspect="1"/>
          </p:cNvPicPr>
          <p:nvPr/>
        </p:nvPicPr>
        <p:blipFill>
          <a:blip r:embed="rId7"/>
          <a:stretch>
            <a:fillRect/>
          </a:stretch>
        </p:blipFill>
        <p:spPr>
          <a:xfrm>
            <a:off x="5976611" y="3943019"/>
            <a:ext cx="9429156" cy="5011170"/>
          </a:xfrm>
          <a:prstGeom prst="rect">
            <a:avLst/>
          </a:prstGeom>
          <a:ln>
            <a:noFill/>
          </a:ln>
          <a:effectLst>
            <a:softEdge rad="112500"/>
          </a:effectLst>
        </p:spPr>
      </p:pic>
      <p:sp>
        <p:nvSpPr>
          <p:cNvPr id="4" name="TextovéPole 3">
            <a:extLst>
              <a:ext uri="{FF2B5EF4-FFF2-40B4-BE49-F238E27FC236}">
                <a16:creationId xmlns:a16="http://schemas.microsoft.com/office/drawing/2014/main" id="{CA925FC5-5FFA-C4D2-ABFD-6A9E9137B126}"/>
              </a:ext>
            </a:extLst>
          </p:cNvPr>
          <p:cNvSpPr txBox="1"/>
          <p:nvPr/>
        </p:nvSpPr>
        <p:spPr>
          <a:xfrm rot="16200000">
            <a:off x="13160538" y="7459031"/>
            <a:ext cx="4871334" cy="334707"/>
          </a:xfrm>
          <a:prstGeom prst="rect">
            <a:avLst/>
          </a:prstGeom>
          <a:noFill/>
        </p:spPr>
        <p:txBody>
          <a:bodyPr wrap="none" rtlCol="0">
            <a:spAutoFit/>
          </a:bodyPr>
          <a:lstStyle/>
          <a:p>
            <a:pPr defTabSz="685800"/>
            <a:r>
              <a:rPr lang="cs-CZ" sz="1575" dirty="0">
                <a:solidFill>
                  <a:prstClr val="black"/>
                </a:solidFill>
                <a:latin typeface="Technika"/>
              </a:rPr>
              <a:t>Source: the Prague Development Company, </a:t>
            </a:r>
            <a:r>
              <a:rPr lang="cs-CZ" sz="1575" dirty="0" err="1">
                <a:solidFill>
                  <a:prstClr val="black"/>
                </a:solidFill>
                <a:latin typeface="Technika"/>
              </a:rPr>
              <a:t>Archum</a:t>
            </a:r>
            <a:endParaRPr lang="en-GB" sz="1575" dirty="0">
              <a:solidFill>
                <a:prstClr val="black"/>
              </a:solidFill>
              <a:latin typeface="Technika"/>
            </a:endParaRPr>
          </a:p>
        </p:txBody>
      </p:sp>
      <p:pic>
        <p:nvPicPr>
          <p:cNvPr id="12" name="Obrázek 11" descr="Obsah obrázku snímek obrazovky, pixel, design&#10;&#10;Popis byl vytvořen automaticky">
            <a:extLst>
              <a:ext uri="{FF2B5EF4-FFF2-40B4-BE49-F238E27FC236}">
                <a16:creationId xmlns:a16="http://schemas.microsoft.com/office/drawing/2014/main" id="{AA552469-5D94-C6C8-F750-1B9849E8DA8F}"/>
              </a:ext>
            </a:extLst>
          </p:cNvPr>
          <p:cNvPicPr>
            <a:picLocks noChangeAspect="1"/>
          </p:cNvPicPr>
          <p:nvPr/>
        </p:nvPicPr>
        <p:blipFill>
          <a:blip r:embed="rId8"/>
          <a:stretch>
            <a:fillRect/>
          </a:stretch>
        </p:blipFill>
        <p:spPr>
          <a:xfrm>
            <a:off x="16204394" y="664318"/>
            <a:ext cx="1410507" cy="1003811"/>
          </a:xfrm>
          <a:prstGeom prst="rect">
            <a:avLst/>
          </a:prstGeom>
        </p:spPr>
      </p:pic>
      <p:pic>
        <p:nvPicPr>
          <p:cNvPr id="13" name="Obrázek 12">
            <a:extLst>
              <a:ext uri="{FF2B5EF4-FFF2-40B4-BE49-F238E27FC236}">
                <a16:creationId xmlns:a16="http://schemas.microsoft.com/office/drawing/2014/main" id="{B0CFDC65-4EBA-562D-253F-FEAB9BCE29DD}"/>
              </a:ext>
            </a:extLst>
          </p:cNvPr>
          <p:cNvPicPr>
            <a:picLocks noChangeAspect="1"/>
          </p:cNvPicPr>
          <p:nvPr/>
        </p:nvPicPr>
        <p:blipFill>
          <a:blip r:embed="rId9"/>
          <a:stretch>
            <a:fillRect/>
          </a:stretch>
        </p:blipFill>
        <p:spPr>
          <a:xfrm>
            <a:off x="336071" y="6024750"/>
            <a:ext cx="5430813" cy="3468801"/>
          </a:xfrm>
          <a:prstGeom prst="rect">
            <a:avLst/>
          </a:prstGeom>
        </p:spPr>
      </p:pic>
    </p:spTree>
    <p:extLst>
      <p:ext uri="{BB962C8B-B14F-4D97-AF65-F5344CB8AC3E}">
        <p14:creationId xmlns:p14="http://schemas.microsoft.com/office/powerpoint/2010/main" val="3195401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C62E8-18B8-B3EC-26B8-B52A4FCEFE0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DCBC057-A3A2-2F2F-53F0-8985E7768AF3}"/>
              </a:ext>
            </a:extLst>
          </p:cNvPr>
          <p:cNvSpPr>
            <a:spLocks noGrp="1"/>
          </p:cNvSpPr>
          <p:nvPr>
            <p:ph type="title"/>
          </p:nvPr>
        </p:nvSpPr>
        <p:spPr>
          <a:xfrm>
            <a:off x="2444039" y="446562"/>
            <a:ext cx="15554325" cy="674031"/>
          </a:xfrm>
        </p:spPr>
        <p:txBody>
          <a:bodyPr/>
          <a:lstStyle/>
          <a:p>
            <a:r>
              <a:rPr lang="cs-CZ" sz="4200" dirty="0"/>
              <a:t>RESILIENT ENERGY COMMUNITY IN PED KUKLENY</a:t>
            </a:r>
            <a:endParaRPr lang="en-US" sz="4200" dirty="0"/>
          </a:p>
        </p:txBody>
      </p:sp>
      <p:sp>
        <p:nvSpPr>
          <p:cNvPr id="5" name="Rectangle 4">
            <a:extLst>
              <a:ext uri="{FF2B5EF4-FFF2-40B4-BE49-F238E27FC236}">
                <a16:creationId xmlns:a16="http://schemas.microsoft.com/office/drawing/2014/main" id="{B5CEB41E-0C34-3032-9A29-8D597C431EA2}"/>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sp>
        <p:nvSpPr>
          <p:cNvPr id="7" name="Zástupný obsah 6">
            <a:extLst>
              <a:ext uri="{FF2B5EF4-FFF2-40B4-BE49-F238E27FC236}">
                <a16:creationId xmlns:a16="http://schemas.microsoft.com/office/drawing/2014/main" id="{7B64135D-3B25-9814-C1E1-D082BE2A9A12}"/>
              </a:ext>
            </a:extLst>
          </p:cNvPr>
          <p:cNvSpPr>
            <a:spLocks noGrp="1"/>
          </p:cNvSpPr>
          <p:nvPr>
            <p:ph sz="quarter" idx="22"/>
          </p:nvPr>
        </p:nvSpPr>
        <p:spPr>
          <a:xfrm>
            <a:off x="2524761" y="6054704"/>
            <a:ext cx="15566232" cy="6777150"/>
          </a:xfrm>
        </p:spPr>
        <p:txBody>
          <a:bodyPr>
            <a:normAutofit/>
          </a:bodyPr>
          <a:lstStyle/>
          <a:p>
            <a:pPr marL="428625" indent="-428625">
              <a:buFont typeface="Arial" panose="020B0604020202020204" pitchFamily="34" charset="0"/>
              <a:buChar char="•"/>
            </a:pPr>
            <a:r>
              <a:rPr lang="cs-CZ" sz="3000" dirty="0"/>
              <a:t>Residential buildings, over 400 residential units</a:t>
            </a:r>
          </a:p>
          <a:p>
            <a:pPr marL="428625" indent="-428625">
              <a:buFont typeface="Arial" panose="020B0604020202020204" pitchFamily="34" charset="0"/>
              <a:buChar char="•"/>
            </a:pPr>
            <a:r>
              <a:rPr lang="cs-CZ" sz="3000" dirty="0"/>
              <a:t>Virtual boundaries of a carbon-neutral district, will use wind farms as a source of RES in winter</a:t>
            </a:r>
          </a:p>
          <a:p>
            <a:pPr marL="428625" indent="-428625">
              <a:buFont typeface="Arial" panose="020B0604020202020204" pitchFamily="34" charset="0"/>
              <a:buChar char="•"/>
            </a:pPr>
            <a:r>
              <a:rPr lang="cs-CZ" sz="3000" dirty="0"/>
              <a:t>Avoids the dilemma of excessive imbalance of EE production in summer and winter</a:t>
            </a:r>
          </a:p>
          <a:p>
            <a:pPr marL="428625" indent="-428625">
              <a:buFont typeface="Arial" panose="020B0604020202020204" pitchFamily="34" charset="0"/>
              <a:buChar char="•"/>
            </a:pPr>
            <a:r>
              <a:rPr lang="cs-CZ" sz="3000" dirty="0"/>
              <a:t>By purchasing a flat, the owners of the flats become </a:t>
            </a:r>
            <a:r>
              <a:rPr lang="cs-CZ" sz="3000" b="1" dirty="0"/>
              <a:t>members of the energy community</a:t>
            </a:r>
          </a:p>
          <a:p>
            <a:pPr marL="428625" indent="-428625">
              <a:buFont typeface="Arial" panose="020B0604020202020204" pitchFamily="34" charset="0"/>
              <a:buChar char="•"/>
            </a:pPr>
            <a:r>
              <a:rPr lang="cs-CZ" sz="3000" dirty="0"/>
              <a:t>The aim of the UCEEB is to verify by simulation whether this model will provide energy resilience</a:t>
            </a:r>
          </a:p>
          <a:p>
            <a:pPr marL="428625" indent="-428625">
              <a:buFont typeface="Arial" panose="020B0604020202020204" pitchFamily="34" charset="0"/>
              <a:buChar char="•"/>
            </a:pPr>
            <a:endParaRPr lang="en-GB" sz="3600" dirty="0"/>
          </a:p>
        </p:txBody>
      </p:sp>
      <p:pic>
        <p:nvPicPr>
          <p:cNvPr id="9" name="Obrázek 8" descr="Obsah obrázku mrak, obloha, venku, budova&#10;&#10;Obsah vygenerovaný umělou inteligencí může být nesprávný.">
            <a:extLst>
              <a:ext uri="{FF2B5EF4-FFF2-40B4-BE49-F238E27FC236}">
                <a16:creationId xmlns:a16="http://schemas.microsoft.com/office/drawing/2014/main" id="{C64726A4-D683-82FB-53E7-69CFA647C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074" y="1770860"/>
            <a:ext cx="5448404" cy="3633584"/>
          </a:xfrm>
          <a:prstGeom prst="rect">
            <a:avLst/>
          </a:prstGeom>
        </p:spPr>
      </p:pic>
      <p:pic>
        <p:nvPicPr>
          <p:cNvPr id="13" name="Obrázek 12" descr="Obsah obrázku venku, mrak, obloha, budova&#10;&#10;Obsah vygenerovaný umělou inteligencí může být nesprávný.">
            <a:extLst>
              <a:ext uri="{FF2B5EF4-FFF2-40B4-BE49-F238E27FC236}">
                <a16:creationId xmlns:a16="http://schemas.microsoft.com/office/drawing/2014/main" id="{DA7703B8-6390-C35A-A190-B243375BC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2635" y="1770861"/>
            <a:ext cx="5450378" cy="3633585"/>
          </a:xfrm>
          <a:prstGeom prst="rect">
            <a:avLst/>
          </a:prstGeom>
        </p:spPr>
      </p:pic>
      <p:pic>
        <p:nvPicPr>
          <p:cNvPr id="14" name="Obrázek 13" descr="Obsah obrázku Písmo, snímek obrazovky, Grafika, logo&#10;&#10;Popis byl vytvořen automaticky">
            <a:extLst>
              <a:ext uri="{FF2B5EF4-FFF2-40B4-BE49-F238E27FC236}">
                <a16:creationId xmlns:a16="http://schemas.microsoft.com/office/drawing/2014/main" id="{34F61CB1-0B37-F70B-BB7F-330C589FC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4" y="4079113"/>
            <a:ext cx="2270828" cy="960911"/>
          </a:xfrm>
          <a:prstGeom prst="rect">
            <a:avLst/>
          </a:prstGeom>
        </p:spPr>
      </p:pic>
      <p:sp>
        <p:nvSpPr>
          <p:cNvPr id="3" name="TextovéPole 2">
            <a:extLst>
              <a:ext uri="{FF2B5EF4-FFF2-40B4-BE49-F238E27FC236}">
                <a16:creationId xmlns:a16="http://schemas.microsoft.com/office/drawing/2014/main" id="{647EA978-09BE-D175-2485-D9E230C6EB53}"/>
              </a:ext>
            </a:extLst>
          </p:cNvPr>
          <p:cNvSpPr txBox="1"/>
          <p:nvPr/>
        </p:nvSpPr>
        <p:spPr>
          <a:xfrm>
            <a:off x="9952777" y="5420499"/>
            <a:ext cx="5186163" cy="784830"/>
          </a:xfrm>
          <a:prstGeom prst="rect">
            <a:avLst/>
          </a:prstGeom>
          <a:noFill/>
        </p:spPr>
        <p:txBody>
          <a:bodyPr wrap="none" rtlCol="0">
            <a:spAutoFit/>
          </a:bodyPr>
          <a:lstStyle/>
          <a:p>
            <a:pPr defTabSz="685800"/>
            <a:r>
              <a:rPr lang="cs-CZ" dirty="0">
                <a:solidFill>
                  <a:prstClr val="black"/>
                </a:solidFill>
                <a:latin typeface="Technika"/>
              </a:rPr>
              <a:t>Source. Author of the energy concept Petr Vogel </a:t>
            </a:r>
          </a:p>
          <a:p>
            <a:pPr defTabSz="685800"/>
            <a:endParaRPr lang="en-GB" sz="2700" dirty="0">
              <a:solidFill>
                <a:prstClr val="black"/>
              </a:solidFill>
              <a:latin typeface="Technika"/>
            </a:endParaRPr>
          </a:p>
        </p:txBody>
      </p:sp>
      <p:pic>
        <p:nvPicPr>
          <p:cNvPr id="6" name="Obrázek 5" descr="Obsah obrázku generátor, obloha, zařízení, venku&#10;&#10;Obsah vygenerovaný umělou inteligencí může být nesprávný.">
            <a:extLst>
              <a:ext uri="{FF2B5EF4-FFF2-40B4-BE49-F238E27FC236}">
                <a16:creationId xmlns:a16="http://schemas.microsoft.com/office/drawing/2014/main" id="{32388F41-DFA6-F467-FC32-A11207EA7F38}"/>
              </a:ext>
            </a:extLst>
          </p:cNvPr>
          <p:cNvPicPr>
            <a:picLocks noChangeAspect="1"/>
          </p:cNvPicPr>
          <p:nvPr/>
        </p:nvPicPr>
        <p:blipFill>
          <a:blip r:embed="rId5" cstate="print">
            <a:extLst>
              <a:ext uri="{28A0092B-C50C-407E-A947-70E740481C1C}">
                <a14:useLocalDpi xmlns:a14="http://schemas.microsoft.com/office/drawing/2010/main" val="0"/>
              </a:ext>
            </a:extLst>
          </a:blip>
          <a:srcRect l="35576" r="14459"/>
          <a:stretch/>
        </p:blipFill>
        <p:spPr>
          <a:xfrm>
            <a:off x="2444039" y="1770857"/>
            <a:ext cx="2724375" cy="3633584"/>
          </a:xfrm>
          <a:prstGeom prst="rect">
            <a:avLst/>
          </a:prstGeom>
        </p:spPr>
      </p:pic>
      <p:pic>
        <p:nvPicPr>
          <p:cNvPr id="8" name="Obrázek 7">
            <a:extLst>
              <a:ext uri="{FF2B5EF4-FFF2-40B4-BE49-F238E27FC236}">
                <a16:creationId xmlns:a16="http://schemas.microsoft.com/office/drawing/2014/main" id="{7C7D67F8-BBD7-4D06-2696-3E95029B7E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sp>
        <p:nvSpPr>
          <p:cNvPr id="10" name="TextovéPole 9">
            <a:extLst>
              <a:ext uri="{FF2B5EF4-FFF2-40B4-BE49-F238E27FC236}">
                <a16:creationId xmlns:a16="http://schemas.microsoft.com/office/drawing/2014/main" id="{B2CBA498-AF03-469A-1A4C-54593A2A4D7D}"/>
              </a:ext>
            </a:extLst>
          </p:cNvPr>
          <p:cNvSpPr txBox="1"/>
          <p:nvPr/>
        </p:nvSpPr>
        <p:spPr>
          <a:xfrm>
            <a:off x="310879" y="4866502"/>
            <a:ext cx="1608133" cy="507831"/>
          </a:xfrm>
          <a:prstGeom prst="rect">
            <a:avLst/>
          </a:prstGeom>
          <a:noFill/>
        </p:spPr>
        <p:txBody>
          <a:bodyPr wrap="none" rtlCol="0">
            <a:spAutoFit/>
          </a:bodyPr>
          <a:lstStyle/>
          <a:p>
            <a:pPr defTabSz="685800"/>
            <a:r>
              <a:rPr lang="cs-CZ" sz="2700" b="1" dirty="0">
                <a:solidFill>
                  <a:prstClr val="black"/>
                </a:solidFill>
                <a:latin typeface="Technika"/>
              </a:rPr>
              <a:t>RESPED</a:t>
            </a:r>
            <a:endParaRPr lang="en-GB" sz="2700" b="1" dirty="0">
              <a:solidFill>
                <a:prstClr val="black"/>
              </a:solidFill>
              <a:latin typeface="Technika"/>
            </a:endParaRPr>
          </a:p>
        </p:txBody>
      </p:sp>
      <p:pic>
        <p:nvPicPr>
          <p:cNvPr id="4" name="Obrázek 3">
            <a:extLst>
              <a:ext uri="{FF2B5EF4-FFF2-40B4-BE49-F238E27FC236}">
                <a16:creationId xmlns:a16="http://schemas.microsoft.com/office/drawing/2014/main" id="{F5B5824A-B491-B7CA-BB0D-DECC0AF8B1A1}"/>
              </a:ext>
            </a:extLst>
          </p:cNvPr>
          <p:cNvPicPr>
            <a:picLocks noChangeAspect="1"/>
          </p:cNvPicPr>
          <p:nvPr/>
        </p:nvPicPr>
        <p:blipFill>
          <a:blip r:embed="rId7"/>
          <a:stretch>
            <a:fillRect/>
          </a:stretch>
        </p:blipFill>
        <p:spPr>
          <a:xfrm>
            <a:off x="269742" y="6850195"/>
            <a:ext cx="1846029" cy="497009"/>
          </a:xfrm>
          <a:prstGeom prst="rect">
            <a:avLst/>
          </a:prstGeom>
        </p:spPr>
      </p:pic>
    </p:spTree>
    <p:extLst>
      <p:ext uri="{BB962C8B-B14F-4D97-AF65-F5344CB8AC3E}">
        <p14:creationId xmlns:p14="http://schemas.microsoft.com/office/powerpoint/2010/main" val="61076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pPr defTabSz="1828800"/>
            <a:endParaRPr sz="3600" kern="0">
              <a:solidFill>
                <a:sysClr val="windowText" lastClr="000000"/>
              </a:solidFill>
            </a:endParaRPr>
          </a:p>
        </p:txBody>
      </p:sp>
      <p:pic>
        <p:nvPicPr>
          <p:cNvPr id="3" name="object 3"/>
          <p:cNvPicPr/>
          <p:nvPr/>
        </p:nvPicPr>
        <p:blipFill>
          <a:blip r:embed="rId2" cstate="print"/>
          <a:stretch>
            <a:fillRect/>
          </a:stretch>
        </p:blipFill>
        <p:spPr>
          <a:xfrm>
            <a:off x="15637511" y="408964"/>
            <a:ext cx="2174698" cy="775948"/>
          </a:xfrm>
          <a:prstGeom prst="rect">
            <a:avLst/>
          </a:prstGeom>
        </p:spPr>
      </p:pic>
      <p:sp>
        <p:nvSpPr>
          <p:cNvPr id="4" name="object 4"/>
          <p:cNvSpPr txBox="1">
            <a:spLocks noGrp="1"/>
          </p:cNvSpPr>
          <p:nvPr>
            <p:ph type="title"/>
          </p:nvPr>
        </p:nvSpPr>
        <p:spPr>
          <a:xfrm>
            <a:off x="3002534" y="412331"/>
            <a:ext cx="11696446" cy="758926"/>
          </a:xfrm>
          <a:prstGeom prst="rect">
            <a:avLst/>
          </a:prstGeom>
        </p:spPr>
        <p:txBody>
          <a:bodyPr vert="horz" wrap="square" lIns="0" tIns="202946" rIns="0" bIns="0" rtlCol="0">
            <a:spAutoFit/>
          </a:bodyPr>
          <a:lstStyle/>
          <a:p>
            <a:pPr marL="7291070" algn="r">
              <a:spcBef>
                <a:spcPts val="200"/>
              </a:spcBef>
            </a:pPr>
            <a:r>
              <a:rPr lang="cs-CZ" sz="3600" dirty="0"/>
              <a:t>Kam</a:t>
            </a:r>
            <a:r>
              <a:rPr lang="cs-CZ" sz="3600" spc="-50" dirty="0"/>
              <a:t> </a:t>
            </a:r>
            <a:r>
              <a:rPr lang="cs-CZ" sz="3600" spc="-150" dirty="0"/>
              <a:t>míří</a:t>
            </a:r>
            <a:r>
              <a:rPr lang="cs-CZ" sz="3600" spc="-60" dirty="0"/>
              <a:t> </a:t>
            </a:r>
            <a:r>
              <a:rPr lang="cs-CZ" sz="3600" spc="-70" dirty="0"/>
              <a:t>legislativa</a:t>
            </a:r>
            <a:endParaRPr lang="cs-CZ" sz="3600" dirty="0"/>
          </a:p>
        </p:txBody>
      </p:sp>
      <p:sp>
        <p:nvSpPr>
          <p:cNvPr id="5" name="object 5"/>
          <p:cNvSpPr txBox="1"/>
          <p:nvPr/>
        </p:nvSpPr>
        <p:spPr>
          <a:xfrm>
            <a:off x="643330" y="1317385"/>
            <a:ext cx="15496540" cy="8152232"/>
          </a:xfrm>
          <a:prstGeom prst="rect">
            <a:avLst/>
          </a:prstGeom>
        </p:spPr>
        <p:txBody>
          <a:bodyPr vert="horz" wrap="square" lIns="0" tIns="140970" rIns="0" bIns="0" rtlCol="0">
            <a:spAutoFit/>
          </a:bodyPr>
          <a:lstStyle/>
          <a:p>
            <a:pPr marL="1295400" indent="-1270000" defTabSz="1828800">
              <a:spcBef>
                <a:spcPts val="1110"/>
              </a:spcBef>
              <a:buClr>
                <a:srgbClr val="C00000"/>
              </a:buClr>
              <a:buSzPct val="125925"/>
              <a:buFont typeface="Wingdings"/>
              <a:buChar char=""/>
              <a:tabLst>
                <a:tab pos="1295400" algn="l"/>
              </a:tabLst>
            </a:pPr>
            <a:r>
              <a:rPr sz="2700" kern="0" dirty="0">
                <a:solidFill>
                  <a:sysClr val="windowText" lastClr="000000"/>
                </a:solidFill>
                <a:latin typeface="Tahoma"/>
                <a:cs typeface="Tahoma"/>
              </a:rPr>
              <a:t>Nová</a:t>
            </a:r>
            <a:r>
              <a:rPr sz="2700" kern="0" spc="-80" dirty="0">
                <a:solidFill>
                  <a:sysClr val="windowText" lastClr="000000"/>
                </a:solidFill>
                <a:latin typeface="Tahoma"/>
                <a:cs typeface="Tahoma"/>
              </a:rPr>
              <a:t> </a:t>
            </a:r>
            <a:r>
              <a:rPr sz="2700" kern="0" dirty="0">
                <a:solidFill>
                  <a:sysClr val="windowText" lastClr="000000"/>
                </a:solidFill>
                <a:latin typeface="Tahoma"/>
                <a:cs typeface="Tahoma"/>
              </a:rPr>
              <a:t>podoba</a:t>
            </a:r>
            <a:r>
              <a:rPr sz="2700" kern="0" spc="-80" dirty="0">
                <a:solidFill>
                  <a:sysClr val="windowText" lastClr="000000"/>
                </a:solidFill>
                <a:latin typeface="Tahoma"/>
                <a:cs typeface="Tahoma"/>
              </a:rPr>
              <a:t> </a:t>
            </a:r>
            <a:r>
              <a:rPr sz="2700" kern="0" spc="-20" dirty="0">
                <a:solidFill>
                  <a:sysClr val="windowText" lastClr="000000"/>
                </a:solidFill>
                <a:latin typeface="Tahoma"/>
                <a:cs typeface="Tahoma"/>
              </a:rPr>
              <a:t>Směrnice</a:t>
            </a:r>
            <a:r>
              <a:rPr sz="2700" kern="0" spc="-130" dirty="0">
                <a:solidFill>
                  <a:sysClr val="windowText" lastClr="000000"/>
                </a:solidFill>
                <a:latin typeface="Tahoma"/>
                <a:cs typeface="Tahoma"/>
              </a:rPr>
              <a:t> </a:t>
            </a:r>
            <a:r>
              <a:rPr sz="2700" kern="0" dirty="0">
                <a:solidFill>
                  <a:sysClr val="windowText" lastClr="000000"/>
                </a:solidFill>
                <a:latin typeface="Tahoma"/>
                <a:cs typeface="Tahoma"/>
              </a:rPr>
              <a:t>o</a:t>
            </a:r>
            <a:r>
              <a:rPr sz="2700" kern="0" spc="-30" dirty="0">
                <a:solidFill>
                  <a:sysClr val="windowText" lastClr="000000"/>
                </a:solidFill>
                <a:latin typeface="Tahoma"/>
                <a:cs typeface="Tahoma"/>
              </a:rPr>
              <a:t> </a:t>
            </a:r>
            <a:r>
              <a:rPr sz="2700" kern="0" spc="-40" dirty="0">
                <a:solidFill>
                  <a:sysClr val="windowText" lastClr="000000"/>
                </a:solidFill>
                <a:latin typeface="Tahoma"/>
                <a:cs typeface="Tahoma"/>
              </a:rPr>
              <a:t>energetické</a:t>
            </a:r>
            <a:r>
              <a:rPr sz="2700" kern="0" spc="-50" dirty="0">
                <a:solidFill>
                  <a:sysClr val="windowText" lastClr="000000"/>
                </a:solidFill>
                <a:latin typeface="Tahoma"/>
                <a:cs typeface="Tahoma"/>
              </a:rPr>
              <a:t> </a:t>
            </a:r>
            <a:r>
              <a:rPr sz="2700" kern="0" spc="-40" dirty="0">
                <a:solidFill>
                  <a:sysClr val="windowText" lastClr="000000"/>
                </a:solidFill>
                <a:latin typeface="Tahoma"/>
                <a:cs typeface="Tahoma"/>
              </a:rPr>
              <a:t>náročnosti</a:t>
            </a:r>
            <a:r>
              <a:rPr sz="2700" kern="0" spc="-110" dirty="0">
                <a:solidFill>
                  <a:sysClr val="windowText" lastClr="000000"/>
                </a:solidFill>
                <a:latin typeface="Tahoma"/>
                <a:cs typeface="Tahoma"/>
              </a:rPr>
              <a:t> </a:t>
            </a:r>
            <a:r>
              <a:rPr sz="2700" kern="0" spc="-20" dirty="0">
                <a:solidFill>
                  <a:sysClr val="windowText" lastClr="000000"/>
                </a:solidFill>
                <a:latin typeface="Tahoma"/>
                <a:cs typeface="Tahoma"/>
              </a:rPr>
              <a:t>budov</a:t>
            </a:r>
            <a:endParaRPr sz="2700" kern="0" dirty="0">
              <a:solidFill>
                <a:sysClr val="windowText" lastClr="000000"/>
              </a:solidFill>
              <a:latin typeface="Tahoma"/>
              <a:cs typeface="Tahoma"/>
            </a:endParaRPr>
          </a:p>
          <a:p>
            <a:pPr marL="1295400" indent="-1270000" defTabSz="1828800">
              <a:spcBef>
                <a:spcPts val="1810"/>
              </a:spcBef>
              <a:buClr>
                <a:srgbClr val="C00000"/>
              </a:buClr>
              <a:buSzPct val="125925"/>
              <a:buFont typeface="Wingdings"/>
              <a:buChar char=""/>
              <a:tabLst>
                <a:tab pos="1295400" algn="l"/>
              </a:tabLst>
            </a:pPr>
            <a:r>
              <a:rPr sz="2700" kern="0" spc="-60" dirty="0">
                <a:solidFill>
                  <a:sysClr val="windowText" lastClr="000000"/>
                </a:solidFill>
                <a:latin typeface="Tahoma"/>
                <a:cs typeface="Tahoma"/>
              </a:rPr>
              <a:t>Nejpozději</a:t>
            </a:r>
            <a:r>
              <a:rPr sz="2700" kern="0" spc="-150" dirty="0">
                <a:solidFill>
                  <a:sysClr val="windowText" lastClr="000000"/>
                </a:solidFill>
                <a:latin typeface="Tahoma"/>
                <a:cs typeface="Tahoma"/>
              </a:rPr>
              <a:t> </a:t>
            </a:r>
            <a:r>
              <a:rPr sz="2700" b="1" kern="0" spc="-130" dirty="0">
                <a:solidFill>
                  <a:srgbClr val="C00000"/>
                </a:solidFill>
                <a:latin typeface="Tahoma"/>
                <a:cs typeface="Tahoma"/>
              </a:rPr>
              <a:t>od</a:t>
            </a:r>
            <a:r>
              <a:rPr sz="2700" b="1" kern="0" spc="-100" dirty="0">
                <a:solidFill>
                  <a:srgbClr val="C00000"/>
                </a:solidFill>
                <a:latin typeface="Tahoma"/>
                <a:cs typeface="Tahoma"/>
              </a:rPr>
              <a:t> </a:t>
            </a:r>
            <a:r>
              <a:rPr sz="2700" b="1" kern="0" spc="-240" dirty="0">
                <a:solidFill>
                  <a:srgbClr val="C00000"/>
                </a:solidFill>
                <a:latin typeface="Tahoma"/>
                <a:cs typeface="Tahoma"/>
              </a:rPr>
              <a:t>roku</a:t>
            </a:r>
            <a:r>
              <a:rPr sz="2700" b="1" kern="0" spc="-150" dirty="0">
                <a:solidFill>
                  <a:srgbClr val="C00000"/>
                </a:solidFill>
                <a:latin typeface="Tahoma"/>
                <a:cs typeface="Tahoma"/>
              </a:rPr>
              <a:t> </a:t>
            </a:r>
            <a:r>
              <a:rPr sz="2700" b="1" kern="0" spc="-240" dirty="0">
                <a:solidFill>
                  <a:srgbClr val="C00000"/>
                </a:solidFill>
                <a:latin typeface="Tahoma"/>
                <a:cs typeface="Tahoma"/>
              </a:rPr>
              <a:t>2030</a:t>
            </a:r>
            <a:r>
              <a:rPr sz="2700" b="1" kern="0" spc="-150" dirty="0">
                <a:solidFill>
                  <a:srgbClr val="C00000"/>
                </a:solidFill>
                <a:latin typeface="Tahoma"/>
                <a:cs typeface="Tahoma"/>
              </a:rPr>
              <a:t> </a:t>
            </a:r>
            <a:r>
              <a:rPr sz="2700" kern="0" dirty="0">
                <a:solidFill>
                  <a:sysClr val="windowText" lastClr="000000"/>
                </a:solidFill>
                <a:latin typeface="Tahoma"/>
                <a:cs typeface="Tahoma"/>
              </a:rPr>
              <a:t>by</a:t>
            </a:r>
            <a:r>
              <a:rPr sz="2700" kern="0" spc="-90" dirty="0">
                <a:solidFill>
                  <a:sysClr val="windowText" lastClr="000000"/>
                </a:solidFill>
                <a:latin typeface="Tahoma"/>
                <a:cs typeface="Tahoma"/>
              </a:rPr>
              <a:t> </a:t>
            </a:r>
            <a:r>
              <a:rPr sz="2700" kern="0" spc="-70" dirty="0">
                <a:solidFill>
                  <a:sysClr val="windowText" lastClr="000000"/>
                </a:solidFill>
                <a:latin typeface="Tahoma"/>
                <a:cs typeface="Tahoma"/>
              </a:rPr>
              <a:t>měly</a:t>
            </a:r>
            <a:r>
              <a:rPr sz="2700" kern="0" spc="-110" dirty="0">
                <a:solidFill>
                  <a:sysClr val="windowText" lastClr="000000"/>
                </a:solidFill>
                <a:latin typeface="Tahoma"/>
                <a:cs typeface="Tahoma"/>
              </a:rPr>
              <a:t> </a:t>
            </a:r>
            <a:r>
              <a:rPr sz="2700" b="1" kern="0" spc="-190" dirty="0">
                <a:solidFill>
                  <a:srgbClr val="C00000"/>
                </a:solidFill>
                <a:latin typeface="Tahoma"/>
                <a:cs typeface="Tahoma"/>
              </a:rPr>
              <a:t>nové</a:t>
            </a:r>
            <a:r>
              <a:rPr sz="2700" b="1" kern="0" spc="-140" dirty="0">
                <a:solidFill>
                  <a:srgbClr val="C00000"/>
                </a:solidFill>
                <a:latin typeface="Tahoma"/>
                <a:cs typeface="Tahoma"/>
              </a:rPr>
              <a:t> </a:t>
            </a:r>
            <a:r>
              <a:rPr sz="2700" b="1" kern="0" spc="-190" dirty="0">
                <a:solidFill>
                  <a:srgbClr val="C00000"/>
                </a:solidFill>
                <a:latin typeface="Tahoma"/>
                <a:cs typeface="Tahoma"/>
              </a:rPr>
              <a:t>budovy</a:t>
            </a:r>
            <a:r>
              <a:rPr sz="2700" b="1" kern="0" spc="-140" dirty="0">
                <a:solidFill>
                  <a:srgbClr val="C00000"/>
                </a:solidFill>
                <a:latin typeface="Tahoma"/>
                <a:cs typeface="Tahoma"/>
              </a:rPr>
              <a:t> </a:t>
            </a:r>
            <a:r>
              <a:rPr sz="2700" kern="0" spc="-40" dirty="0">
                <a:solidFill>
                  <a:sysClr val="windowText" lastClr="000000"/>
                </a:solidFill>
                <a:latin typeface="Tahoma"/>
                <a:cs typeface="Tahoma"/>
              </a:rPr>
              <a:t>být</a:t>
            </a:r>
            <a:r>
              <a:rPr sz="2700" kern="0" spc="-100" dirty="0">
                <a:solidFill>
                  <a:sysClr val="windowText" lastClr="000000"/>
                </a:solidFill>
                <a:latin typeface="Tahoma"/>
                <a:cs typeface="Tahoma"/>
              </a:rPr>
              <a:t> </a:t>
            </a:r>
            <a:r>
              <a:rPr sz="2700" b="1" kern="0" spc="-20" dirty="0">
                <a:solidFill>
                  <a:srgbClr val="C00000"/>
                </a:solidFill>
                <a:latin typeface="Tahoma"/>
                <a:cs typeface="Tahoma"/>
              </a:rPr>
              <a:t>bezemisními</a:t>
            </a:r>
            <a:endParaRPr sz="2700" kern="0" dirty="0">
              <a:solidFill>
                <a:sysClr val="windowText" lastClr="000000"/>
              </a:solidFill>
              <a:latin typeface="Tahoma"/>
              <a:cs typeface="Tahoma"/>
            </a:endParaRPr>
          </a:p>
          <a:p>
            <a:pPr marL="3326128" defTabSz="1828800">
              <a:spcBef>
                <a:spcPts val="2100"/>
              </a:spcBef>
            </a:pPr>
            <a:r>
              <a:rPr sz="2400" kern="0" spc="440" dirty="0">
                <a:solidFill>
                  <a:sysClr val="windowText" lastClr="000000"/>
                </a:solidFill>
                <a:latin typeface="Tahoma"/>
                <a:cs typeface="Tahoma"/>
              </a:rPr>
              <a:t>…</a:t>
            </a:r>
            <a:r>
              <a:rPr sz="2400" kern="0" spc="-140" dirty="0">
                <a:solidFill>
                  <a:sysClr val="windowText" lastClr="000000"/>
                </a:solidFill>
                <a:latin typeface="Tahoma"/>
                <a:cs typeface="Tahoma"/>
              </a:rPr>
              <a:t> </a:t>
            </a:r>
            <a:r>
              <a:rPr sz="2400" kern="0" spc="-20" dirty="0">
                <a:solidFill>
                  <a:sysClr val="windowText" lastClr="000000"/>
                </a:solidFill>
                <a:latin typeface="Tahoma"/>
                <a:cs typeface="Tahoma"/>
              </a:rPr>
              <a:t>nesmí</a:t>
            </a:r>
            <a:r>
              <a:rPr sz="2400" kern="0" spc="-120" dirty="0">
                <a:solidFill>
                  <a:sysClr val="windowText" lastClr="000000"/>
                </a:solidFill>
                <a:latin typeface="Tahoma"/>
                <a:cs typeface="Tahoma"/>
              </a:rPr>
              <a:t> </a:t>
            </a:r>
            <a:r>
              <a:rPr sz="2400" kern="0" spc="-20" dirty="0">
                <a:solidFill>
                  <a:sysClr val="windowText" lastClr="000000"/>
                </a:solidFill>
                <a:latin typeface="Tahoma"/>
                <a:cs typeface="Tahoma"/>
              </a:rPr>
              <a:t>spalovat</a:t>
            </a:r>
            <a:r>
              <a:rPr sz="2400" kern="0" spc="-130" dirty="0">
                <a:solidFill>
                  <a:sysClr val="windowText" lastClr="000000"/>
                </a:solidFill>
                <a:latin typeface="Tahoma"/>
                <a:cs typeface="Tahoma"/>
              </a:rPr>
              <a:t> </a:t>
            </a:r>
            <a:r>
              <a:rPr sz="2400" kern="0" spc="-70" dirty="0">
                <a:solidFill>
                  <a:sysClr val="windowText" lastClr="000000"/>
                </a:solidFill>
                <a:latin typeface="Tahoma"/>
                <a:cs typeface="Tahoma"/>
              </a:rPr>
              <a:t>fosilní</a:t>
            </a:r>
            <a:r>
              <a:rPr sz="2400" kern="0" spc="-120" dirty="0">
                <a:solidFill>
                  <a:sysClr val="windowText" lastClr="000000"/>
                </a:solidFill>
                <a:latin typeface="Tahoma"/>
                <a:cs typeface="Tahoma"/>
              </a:rPr>
              <a:t> </a:t>
            </a:r>
            <a:r>
              <a:rPr sz="2400" kern="0" spc="-50" dirty="0">
                <a:solidFill>
                  <a:sysClr val="windowText" lastClr="000000"/>
                </a:solidFill>
                <a:latin typeface="Tahoma"/>
                <a:cs typeface="Tahoma"/>
              </a:rPr>
              <a:t>paliva</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v</a:t>
            </a:r>
            <a:r>
              <a:rPr sz="2400" kern="0" spc="-120" dirty="0">
                <a:solidFill>
                  <a:sysClr val="windowText" lastClr="000000"/>
                </a:solidFill>
                <a:latin typeface="Tahoma"/>
                <a:cs typeface="Tahoma"/>
              </a:rPr>
              <a:t> </a:t>
            </a:r>
            <a:r>
              <a:rPr sz="2400" kern="0" spc="-20" dirty="0">
                <a:solidFill>
                  <a:sysClr val="windowText" lastClr="000000"/>
                </a:solidFill>
                <a:latin typeface="Tahoma"/>
                <a:cs typeface="Tahoma"/>
              </a:rPr>
              <a:t>budově</a:t>
            </a:r>
            <a:endParaRPr sz="2400" kern="0" dirty="0">
              <a:solidFill>
                <a:sysClr val="windowText" lastClr="000000"/>
              </a:solidFill>
              <a:latin typeface="Tahoma"/>
              <a:cs typeface="Tahoma"/>
            </a:endParaRPr>
          </a:p>
          <a:p>
            <a:pPr marL="3326128" defTabSz="1828800">
              <a:spcBef>
                <a:spcPts val="1888"/>
              </a:spcBef>
            </a:pPr>
            <a:r>
              <a:rPr sz="2400" kern="0" spc="440" dirty="0">
                <a:solidFill>
                  <a:sysClr val="windowText" lastClr="000000"/>
                </a:solidFill>
                <a:latin typeface="Tahoma"/>
                <a:cs typeface="Tahoma"/>
              </a:rPr>
              <a:t>…</a:t>
            </a:r>
            <a:r>
              <a:rPr sz="2400" kern="0" spc="-80" dirty="0">
                <a:solidFill>
                  <a:sysClr val="windowText" lastClr="000000"/>
                </a:solidFill>
                <a:latin typeface="Tahoma"/>
                <a:cs typeface="Tahoma"/>
              </a:rPr>
              <a:t> </a:t>
            </a:r>
            <a:r>
              <a:rPr sz="2400" kern="0" spc="-60" dirty="0">
                <a:solidFill>
                  <a:sysClr val="windowText" lastClr="000000"/>
                </a:solidFill>
                <a:latin typeface="Tahoma"/>
                <a:cs typeface="Tahoma"/>
              </a:rPr>
              <a:t>přibližně</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o</a:t>
            </a:r>
            <a:r>
              <a:rPr sz="2400" kern="0" spc="-60" dirty="0">
                <a:solidFill>
                  <a:sysClr val="windowText" lastClr="000000"/>
                </a:solidFill>
                <a:latin typeface="Tahoma"/>
                <a:cs typeface="Tahoma"/>
              </a:rPr>
              <a:t> </a:t>
            </a:r>
            <a:r>
              <a:rPr sz="2400" kern="0" spc="-70" dirty="0">
                <a:solidFill>
                  <a:sysClr val="windowText" lastClr="000000"/>
                </a:solidFill>
                <a:latin typeface="Tahoma"/>
                <a:cs typeface="Tahoma"/>
              </a:rPr>
              <a:t>10%</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až</a:t>
            </a:r>
            <a:r>
              <a:rPr sz="2400" kern="0" spc="-70" dirty="0">
                <a:solidFill>
                  <a:sysClr val="windowText" lastClr="000000"/>
                </a:solidFill>
                <a:latin typeface="Tahoma"/>
                <a:cs typeface="Tahoma"/>
              </a:rPr>
              <a:t> </a:t>
            </a:r>
            <a:r>
              <a:rPr sz="2400" kern="0" spc="-80" dirty="0">
                <a:solidFill>
                  <a:sysClr val="windowText" lastClr="000000"/>
                </a:solidFill>
                <a:latin typeface="Tahoma"/>
                <a:cs typeface="Tahoma"/>
              </a:rPr>
              <a:t>20%</a:t>
            </a:r>
            <a:r>
              <a:rPr sz="2400" kern="0" spc="-120" dirty="0">
                <a:solidFill>
                  <a:sysClr val="windowText" lastClr="000000"/>
                </a:solidFill>
                <a:latin typeface="Tahoma"/>
                <a:cs typeface="Tahoma"/>
              </a:rPr>
              <a:t> </a:t>
            </a:r>
            <a:r>
              <a:rPr sz="2400" kern="0" spc="-60" dirty="0">
                <a:solidFill>
                  <a:sysClr val="windowText" lastClr="000000"/>
                </a:solidFill>
                <a:latin typeface="Tahoma"/>
                <a:cs typeface="Tahoma"/>
              </a:rPr>
              <a:t>přísnější</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než</a:t>
            </a:r>
            <a:r>
              <a:rPr sz="2400" kern="0" spc="-70" dirty="0">
                <a:solidFill>
                  <a:sysClr val="windowText" lastClr="000000"/>
                </a:solidFill>
                <a:latin typeface="Tahoma"/>
                <a:cs typeface="Tahoma"/>
              </a:rPr>
              <a:t> </a:t>
            </a:r>
            <a:r>
              <a:rPr sz="2400" kern="0" spc="-40" dirty="0">
                <a:solidFill>
                  <a:sysClr val="windowText" lastClr="000000"/>
                </a:solidFill>
                <a:latin typeface="Tahoma"/>
                <a:cs typeface="Tahoma"/>
              </a:rPr>
              <a:t>dnes</a:t>
            </a:r>
            <a:endParaRPr sz="2400" kern="0" dirty="0">
              <a:solidFill>
                <a:sysClr val="windowText" lastClr="000000"/>
              </a:solidFill>
              <a:latin typeface="Tahoma"/>
              <a:cs typeface="Tahoma"/>
            </a:endParaRPr>
          </a:p>
          <a:p>
            <a:pPr marL="3326128" defTabSz="1828800">
              <a:spcBef>
                <a:spcPts val="1810"/>
              </a:spcBef>
            </a:pPr>
            <a:r>
              <a:rPr sz="2400" kern="0" spc="440" dirty="0">
                <a:solidFill>
                  <a:sysClr val="windowText" lastClr="000000"/>
                </a:solidFill>
                <a:latin typeface="Tahoma"/>
                <a:cs typeface="Tahoma"/>
              </a:rPr>
              <a:t>…</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nákup</a:t>
            </a:r>
            <a:r>
              <a:rPr sz="2400" kern="0" spc="-80" dirty="0">
                <a:solidFill>
                  <a:sysClr val="windowText" lastClr="000000"/>
                </a:solidFill>
                <a:latin typeface="Tahoma"/>
                <a:cs typeface="Tahoma"/>
              </a:rPr>
              <a:t> </a:t>
            </a:r>
            <a:r>
              <a:rPr sz="2400" kern="0" spc="-20" dirty="0">
                <a:solidFill>
                  <a:sysClr val="windowText" lastClr="000000"/>
                </a:solidFill>
                <a:latin typeface="Tahoma"/>
                <a:cs typeface="Tahoma"/>
              </a:rPr>
              <a:t>bezemisní</a:t>
            </a:r>
            <a:r>
              <a:rPr sz="2400" kern="0" spc="-80" dirty="0">
                <a:solidFill>
                  <a:sysClr val="windowText" lastClr="000000"/>
                </a:solidFill>
                <a:latin typeface="Tahoma"/>
                <a:cs typeface="Tahoma"/>
              </a:rPr>
              <a:t> elektřiny</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ze</a:t>
            </a:r>
            <a:r>
              <a:rPr sz="2400" kern="0" spc="-100" dirty="0">
                <a:solidFill>
                  <a:sysClr val="windowText" lastClr="000000"/>
                </a:solidFill>
                <a:latin typeface="Tahoma"/>
                <a:cs typeface="Tahoma"/>
              </a:rPr>
              <a:t> </a:t>
            </a:r>
            <a:r>
              <a:rPr sz="2400" kern="0" spc="-50" dirty="0">
                <a:solidFill>
                  <a:sysClr val="windowText" lastClr="000000"/>
                </a:solidFill>
                <a:latin typeface="Tahoma"/>
                <a:cs typeface="Tahoma"/>
              </a:rPr>
              <a:t>sítě,</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nebo</a:t>
            </a:r>
            <a:r>
              <a:rPr sz="2400" kern="0" spc="-80" dirty="0">
                <a:solidFill>
                  <a:sysClr val="windowText" lastClr="000000"/>
                </a:solidFill>
                <a:latin typeface="Tahoma"/>
                <a:cs typeface="Tahoma"/>
              </a:rPr>
              <a:t> </a:t>
            </a:r>
            <a:r>
              <a:rPr sz="2400" kern="0" spc="-70" dirty="0">
                <a:solidFill>
                  <a:sysClr val="windowText" lastClr="000000"/>
                </a:solidFill>
                <a:latin typeface="Tahoma"/>
                <a:cs typeface="Tahoma"/>
              </a:rPr>
              <a:t>vlastní</a:t>
            </a:r>
            <a:r>
              <a:rPr sz="2400" kern="0" spc="-120" dirty="0">
                <a:solidFill>
                  <a:sysClr val="windowText" lastClr="000000"/>
                </a:solidFill>
                <a:latin typeface="Tahoma"/>
                <a:cs typeface="Tahoma"/>
              </a:rPr>
              <a:t> </a:t>
            </a:r>
            <a:r>
              <a:rPr sz="2400" kern="0" spc="-40" dirty="0">
                <a:solidFill>
                  <a:sysClr val="windowText" lastClr="000000"/>
                </a:solidFill>
                <a:latin typeface="Tahoma"/>
                <a:cs typeface="Tahoma"/>
              </a:rPr>
              <a:t>nadvýroba</a:t>
            </a:r>
            <a:r>
              <a:rPr sz="2400" kern="0" spc="-100" dirty="0">
                <a:solidFill>
                  <a:sysClr val="windowText" lastClr="000000"/>
                </a:solidFill>
                <a:latin typeface="Tahoma"/>
                <a:cs typeface="Tahoma"/>
              </a:rPr>
              <a:t> </a:t>
            </a:r>
            <a:r>
              <a:rPr sz="2400" kern="0" dirty="0">
                <a:solidFill>
                  <a:sysClr val="windowText" lastClr="000000"/>
                </a:solidFill>
                <a:latin typeface="Tahoma"/>
                <a:cs typeface="Tahoma"/>
              </a:rPr>
              <a:t>a</a:t>
            </a:r>
            <a:r>
              <a:rPr sz="2400" kern="0" spc="-90" dirty="0">
                <a:solidFill>
                  <a:sysClr val="windowText" lastClr="000000"/>
                </a:solidFill>
                <a:latin typeface="Tahoma"/>
                <a:cs typeface="Tahoma"/>
              </a:rPr>
              <a:t> </a:t>
            </a:r>
            <a:r>
              <a:rPr sz="2400" kern="0" dirty="0">
                <a:solidFill>
                  <a:sysClr val="windowText" lastClr="000000"/>
                </a:solidFill>
                <a:latin typeface="Tahoma"/>
                <a:cs typeface="Tahoma"/>
              </a:rPr>
              <a:t>dodávka</a:t>
            </a:r>
            <a:r>
              <a:rPr sz="2400" kern="0" spc="-100" dirty="0">
                <a:solidFill>
                  <a:sysClr val="windowText" lastClr="000000"/>
                </a:solidFill>
                <a:latin typeface="Tahoma"/>
                <a:cs typeface="Tahoma"/>
              </a:rPr>
              <a:t> </a:t>
            </a:r>
            <a:r>
              <a:rPr sz="2400" kern="0" dirty="0">
                <a:solidFill>
                  <a:sysClr val="windowText" lastClr="000000"/>
                </a:solidFill>
                <a:latin typeface="Tahoma"/>
                <a:cs typeface="Tahoma"/>
              </a:rPr>
              <a:t>do</a:t>
            </a:r>
            <a:r>
              <a:rPr sz="2400" kern="0" spc="-110" dirty="0">
                <a:solidFill>
                  <a:sysClr val="windowText" lastClr="000000"/>
                </a:solidFill>
                <a:latin typeface="Tahoma"/>
                <a:cs typeface="Tahoma"/>
              </a:rPr>
              <a:t> </a:t>
            </a:r>
            <a:r>
              <a:rPr sz="2400" kern="0" spc="-40" dirty="0">
                <a:solidFill>
                  <a:sysClr val="windowText" lastClr="000000"/>
                </a:solidFill>
                <a:latin typeface="Tahoma"/>
                <a:cs typeface="Tahoma"/>
              </a:rPr>
              <a:t>sítě</a:t>
            </a:r>
            <a:endParaRPr sz="2400" kern="0" dirty="0">
              <a:solidFill>
                <a:sysClr val="windowText" lastClr="000000"/>
              </a:solidFill>
              <a:latin typeface="Tahoma"/>
              <a:cs typeface="Tahoma"/>
            </a:endParaRPr>
          </a:p>
          <a:p>
            <a:pPr defTabSz="1828800"/>
            <a:endParaRPr sz="2400" kern="0" dirty="0">
              <a:solidFill>
                <a:sysClr val="windowText" lastClr="000000"/>
              </a:solidFill>
              <a:latin typeface="Tahoma"/>
              <a:cs typeface="Tahoma"/>
            </a:endParaRPr>
          </a:p>
          <a:p>
            <a:pPr defTabSz="1828800">
              <a:spcBef>
                <a:spcPts val="1010"/>
              </a:spcBef>
            </a:pPr>
            <a:endParaRPr sz="2400" kern="0" dirty="0">
              <a:solidFill>
                <a:sysClr val="windowText" lastClr="000000"/>
              </a:solidFill>
              <a:latin typeface="Tahoma"/>
              <a:cs typeface="Tahoma"/>
            </a:endParaRPr>
          </a:p>
          <a:p>
            <a:pPr marL="1295400" indent="-1270000" defTabSz="1828800">
              <a:buClr>
                <a:srgbClr val="C00000"/>
              </a:buClr>
              <a:buSzPct val="125925"/>
              <a:buFont typeface="Wingdings"/>
              <a:buChar char=""/>
              <a:tabLst>
                <a:tab pos="1295400" algn="l"/>
              </a:tabLst>
            </a:pPr>
            <a:r>
              <a:rPr sz="2700" kern="0" spc="-20" dirty="0">
                <a:solidFill>
                  <a:sysClr val="windowText" lastClr="000000"/>
                </a:solidFill>
                <a:latin typeface="Tahoma"/>
                <a:cs typeface="Tahoma"/>
              </a:rPr>
              <a:t>Renovační</a:t>
            </a:r>
            <a:r>
              <a:rPr sz="2700" kern="0" spc="-170" dirty="0">
                <a:solidFill>
                  <a:sysClr val="windowText" lastClr="000000"/>
                </a:solidFill>
                <a:latin typeface="Tahoma"/>
                <a:cs typeface="Tahoma"/>
              </a:rPr>
              <a:t> </a:t>
            </a:r>
            <a:r>
              <a:rPr sz="2700" kern="0" spc="-60" dirty="0">
                <a:solidFill>
                  <a:sysClr val="windowText" lastClr="000000"/>
                </a:solidFill>
                <a:latin typeface="Tahoma"/>
                <a:cs typeface="Tahoma"/>
              </a:rPr>
              <a:t>strategie</a:t>
            </a:r>
            <a:r>
              <a:rPr sz="2700" kern="0" spc="-110" dirty="0">
                <a:solidFill>
                  <a:sysClr val="windowText" lastClr="000000"/>
                </a:solidFill>
                <a:latin typeface="Tahoma"/>
                <a:cs typeface="Tahoma"/>
              </a:rPr>
              <a:t> </a:t>
            </a:r>
            <a:r>
              <a:rPr sz="2700" kern="0" dirty="0">
                <a:solidFill>
                  <a:sysClr val="windowText" lastClr="000000"/>
                </a:solidFill>
                <a:latin typeface="Tahoma"/>
                <a:cs typeface="Tahoma"/>
              </a:rPr>
              <a:t>má</a:t>
            </a:r>
            <a:r>
              <a:rPr sz="2700" kern="0" spc="-60" dirty="0">
                <a:solidFill>
                  <a:sysClr val="windowText" lastClr="000000"/>
                </a:solidFill>
                <a:latin typeface="Tahoma"/>
                <a:cs typeface="Tahoma"/>
              </a:rPr>
              <a:t> </a:t>
            </a:r>
            <a:r>
              <a:rPr sz="2700" kern="0" spc="-50" dirty="0">
                <a:solidFill>
                  <a:sysClr val="windowText" lastClr="000000"/>
                </a:solidFill>
                <a:latin typeface="Tahoma"/>
                <a:cs typeface="Tahoma"/>
              </a:rPr>
              <a:t>nasměrovat</a:t>
            </a:r>
            <a:r>
              <a:rPr sz="2700" kern="0" spc="-130" dirty="0">
                <a:solidFill>
                  <a:sysClr val="windowText" lastClr="000000"/>
                </a:solidFill>
                <a:latin typeface="Tahoma"/>
                <a:cs typeface="Tahoma"/>
              </a:rPr>
              <a:t> </a:t>
            </a:r>
            <a:r>
              <a:rPr sz="2700" kern="0" spc="-70" dirty="0">
                <a:solidFill>
                  <a:sysClr val="windowText" lastClr="000000"/>
                </a:solidFill>
                <a:latin typeface="Tahoma"/>
                <a:cs typeface="Tahoma"/>
              </a:rPr>
              <a:t>stávající</a:t>
            </a:r>
            <a:r>
              <a:rPr sz="2700" kern="0" spc="-120" dirty="0">
                <a:solidFill>
                  <a:sysClr val="windowText" lastClr="000000"/>
                </a:solidFill>
                <a:latin typeface="Tahoma"/>
                <a:cs typeface="Tahoma"/>
              </a:rPr>
              <a:t> </a:t>
            </a:r>
            <a:r>
              <a:rPr sz="2700" kern="0" spc="-20" dirty="0">
                <a:solidFill>
                  <a:sysClr val="windowText" lastClr="000000"/>
                </a:solidFill>
                <a:latin typeface="Tahoma"/>
                <a:cs typeface="Tahoma"/>
              </a:rPr>
              <a:t>fond</a:t>
            </a:r>
            <a:r>
              <a:rPr sz="2700" kern="0" spc="-110" dirty="0">
                <a:solidFill>
                  <a:sysClr val="windowText" lastClr="000000"/>
                </a:solidFill>
                <a:latin typeface="Tahoma"/>
                <a:cs typeface="Tahoma"/>
              </a:rPr>
              <a:t> </a:t>
            </a:r>
            <a:r>
              <a:rPr sz="2700" kern="0" dirty="0">
                <a:solidFill>
                  <a:sysClr val="windowText" lastClr="000000"/>
                </a:solidFill>
                <a:latin typeface="Tahoma"/>
                <a:cs typeface="Tahoma"/>
              </a:rPr>
              <a:t>budov</a:t>
            </a:r>
            <a:r>
              <a:rPr sz="2700" kern="0" spc="-70" dirty="0">
                <a:solidFill>
                  <a:sysClr val="windowText" lastClr="000000"/>
                </a:solidFill>
                <a:latin typeface="Tahoma"/>
                <a:cs typeface="Tahoma"/>
              </a:rPr>
              <a:t> </a:t>
            </a:r>
            <a:r>
              <a:rPr sz="2700" b="1" kern="0" spc="-140" dirty="0">
                <a:solidFill>
                  <a:srgbClr val="C00000"/>
                </a:solidFill>
                <a:latin typeface="Tahoma"/>
                <a:cs typeface="Tahoma"/>
              </a:rPr>
              <a:t>do</a:t>
            </a:r>
            <a:r>
              <a:rPr sz="2700" b="1" kern="0" spc="-90" dirty="0">
                <a:solidFill>
                  <a:srgbClr val="C00000"/>
                </a:solidFill>
                <a:latin typeface="Tahoma"/>
                <a:cs typeface="Tahoma"/>
              </a:rPr>
              <a:t> </a:t>
            </a:r>
            <a:r>
              <a:rPr sz="2700" b="1" kern="0" spc="-240" dirty="0">
                <a:solidFill>
                  <a:srgbClr val="C00000"/>
                </a:solidFill>
                <a:latin typeface="Tahoma"/>
                <a:cs typeface="Tahoma"/>
              </a:rPr>
              <a:t>roku</a:t>
            </a:r>
            <a:r>
              <a:rPr sz="2700" b="1" kern="0" spc="-140" dirty="0">
                <a:solidFill>
                  <a:srgbClr val="C00000"/>
                </a:solidFill>
                <a:latin typeface="Tahoma"/>
                <a:cs typeface="Tahoma"/>
              </a:rPr>
              <a:t> </a:t>
            </a:r>
            <a:r>
              <a:rPr sz="2700" b="1" kern="0" spc="-240" dirty="0">
                <a:solidFill>
                  <a:srgbClr val="C00000"/>
                </a:solidFill>
                <a:latin typeface="Tahoma"/>
                <a:cs typeface="Tahoma"/>
              </a:rPr>
              <a:t>2050</a:t>
            </a:r>
            <a:r>
              <a:rPr sz="2700" b="1" kern="0" spc="-140" dirty="0">
                <a:solidFill>
                  <a:srgbClr val="C00000"/>
                </a:solidFill>
                <a:latin typeface="Tahoma"/>
                <a:cs typeface="Tahoma"/>
              </a:rPr>
              <a:t> </a:t>
            </a:r>
            <a:r>
              <a:rPr sz="2700" kern="0" dirty="0">
                <a:solidFill>
                  <a:sysClr val="windowText" lastClr="000000"/>
                </a:solidFill>
                <a:latin typeface="Tahoma"/>
                <a:cs typeface="Tahoma"/>
              </a:rPr>
              <a:t>k</a:t>
            </a:r>
            <a:r>
              <a:rPr sz="2700" kern="0" spc="-90" dirty="0">
                <a:solidFill>
                  <a:sysClr val="windowText" lastClr="000000"/>
                </a:solidFill>
                <a:latin typeface="Tahoma"/>
                <a:cs typeface="Tahoma"/>
              </a:rPr>
              <a:t> </a:t>
            </a:r>
            <a:r>
              <a:rPr sz="2700" b="1" kern="0" spc="-220" dirty="0">
                <a:solidFill>
                  <a:srgbClr val="C00000"/>
                </a:solidFill>
                <a:latin typeface="Tahoma"/>
                <a:cs typeface="Tahoma"/>
              </a:rPr>
              <a:t>bezemisním</a:t>
            </a:r>
            <a:r>
              <a:rPr sz="2700" b="1" kern="0" spc="-180" dirty="0">
                <a:solidFill>
                  <a:srgbClr val="C00000"/>
                </a:solidFill>
                <a:latin typeface="Tahoma"/>
                <a:cs typeface="Tahoma"/>
              </a:rPr>
              <a:t> </a:t>
            </a:r>
            <a:r>
              <a:rPr sz="2700" b="1" kern="0" spc="-70" dirty="0">
                <a:solidFill>
                  <a:srgbClr val="C00000"/>
                </a:solidFill>
                <a:latin typeface="Tahoma"/>
                <a:cs typeface="Tahoma"/>
              </a:rPr>
              <a:t>budovám</a:t>
            </a:r>
            <a:r>
              <a:rPr sz="2700" kern="0" spc="-70" dirty="0">
                <a:solidFill>
                  <a:sysClr val="windowText" lastClr="000000"/>
                </a:solidFill>
                <a:latin typeface="Tahoma"/>
                <a:cs typeface="Tahoma"/>
              </a:rPr>
              <a:t>.</a:t>
            </a:r>
            <a:endParaRPr sz="2700" kern="0" dirty="0">
              <a:solidFill>
                <a:sysClr val="windowText" lastClr="000000"/>
              </a:solidFill>
              <a:latin typeface="Tahoma"/>
              <a:cs typeface="Tahoma"/>
            </a:endParaRPr>
          </a:p>
          <a:p>
            <a:pPr marL="3326128" defTabSz="1828800">
              <a:spcBef>
                <a:spcPts val="1830"/>
              </a:spcBef>
            </a:pPr>
            <a:r>
              <a:rPr sz="2400" kern="0" spc="440" dirty="0">
                <a:solidFill>
                  <a:sysClr val="windowText" lastClr="000000"/>
                </a:solidFill>
                <a:latin typeface="Tahoma"/>
                <a:cs typeface="Tahoma"/>
              </a:rPr>
              <a:t>…</a:t>
            </a:r>
            <a:r>
              <a:rPr sz="2400" kern="0" spc="-80" dirty="0">
                <a:solidFill>
                  <a:sysClr val="windowText" lastClr="000000"/>
                </a:solidFill>
                <a:latin typeface="Tahoma"/>
                <a:cs typeface="Tahoma"/>
              </a:rPr>
              <a:t> </a:t>
            </a:r>
            <a:r>
              <a:rPr sz="2400" kern="0" spc="-60" dirty="0">
                <a:solidFill>
                  <a:sysClr val="windowText" lastClr="000000"/>
                </a:solidFill>
                <a:latin typeface="Tahoma"/>
                <a:cs typeface="Tahoma"/>
              </a:rPr>
              <a:t>přibližně</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o</a:t>
            </a:r>
            <a:r>
              <a:rPr sz="2400" kern="0" spc="-60" dirty="0">
                <a:solidFill>
                  <a:sysClr val="windowText" lastClr="000000"/>
                </a:solidFill>
                <a:latin typeface="Tahoma"/>
                <a:cs typeface="Tahoma"/>
              </a:rPr>
              <a:t> </a:t>
            </a:r>
            <a:r>
              <a:rPr sz="2400" kern="0" spc="-70" dirty="0">
                <a:solidFill>
                  <a:sysClr val="windowText" lastClr="000000"/>
                </a:solidFill>
                <a:latin typeface="Tahoma"/>
                <a:cs typeface="Tahoma"/>
              </a:rPr>
              <a:t>10%</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až</a:t>
            </a:r>
            <a:r>
              <a:rPr sz="2400" kern="0" spc="-70" dirty="0">
                <a:solidFill>
                  <a:sysClr val="windowText" lastClr="000000"/>
                </a:solidFill>
                <a:latin typeface="Tahoma"/>
                <a:cs typeface="Tahoma"/>
              </a:rPr>
              <a:t> </a:t>
            </a:r>
            <a:r>
              <a:rPr sz="2400" kern="0" spc="-80" dirty="0">
                <a:solidFill>
                  <a:sysClr val="windowText" lastClr="000000"/>
                </a:solidFill>
                <a:latin typeface="Tahoma"/>
                <a:cs typeface="Tahoma"/>
              </a:rPr>
              <a:t>20%</a:t>
            </a:r>
            <a:r>
              <a:rPr sz="2400" kern="0" spc="-120" dirty="0">
                <a:solidFill>
                  <a:sysClr val="windowText" lastClr="000000"/>
                </a:solidFill>
                <a:latin typeface="Tahoma"/>
                <a:cs typeface="Tahoma"/>
              </a:rPr>
              <a:t> </a:t>
            </a:r>
            <a:r>
              <a:rPr sz="2400" kern="0" spc="-60" dirty="0">
                <a:solidFill>
                  <a:sysClr val="windowText" lastClr="000000"/>
                </a:solidFill>
                <a:latin typeface="Tahoma"/>
                <a:cs typeface="Tahoma"/>
              </a:rPr>
              <a:t>přísnější</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než</a:t>
            </a:r>
            <a:r>
              <a:rPr sz="2400" kern="0" spc="-70" dirty="0">
                <a:solidFill>
                  <a:sysClr val="windowText" lastClr="000000"/>
                </a:solidFill>
                <a:latin typeface="Tahoma"/>
                <a:cs typeface="Tahoma"/>
              </a:rPr>
              <a:t> </a:t>
            </a:r>
            <a:r>
              <a:rPr sz="2400" kern="0" spc="-40" dirty="0">
                <a:solidFill>
                  <a:sysClr val="windowText" lastClr="000000"/>
                </a:solidFill>
                <a:latin typeface="Tahoma"/>
                <a:cs typeface="Tahoma"/>
              </a:rPr>
              <a:t>dnes</a:t>
            </a:r>
            <a:endParaRPr sz="2400" kern="0" dirty="0">
              <a:solidFill>
                <a:sysClr val="windowText" lastClr="000000"/>
              </a:solidFill>
              <a:latin typeface="Tahoma"/>
              <a:cs typeface="Tahoma"/>
            </a:endParaRPr>
          </a:p>
          <a:p>
            <a:pPr defTabSz="1828800"/>
            <a:endParaRPr sz="2400" kern="0" dirty="0">
              <a:solidFill>
                <a:sysClr val="windowText" lastClr="000000"/>
              </a:solidFill>
              <a:latin typeface="Tahoma"/>
              <a:cs typeface="Tahoma"/>
            </a:endParaRPr>
          </a:p>
          <a:p>
            <a:pPr defTabSz="1828800">
              <a:spcBef>
                <a:spcPts val="1018"/>
              </a:spcBef>
            </a:pPr>
            <a:endParaRPr sz="2400" kern="0" dirty="0">
              <a:solidFill>
                <a:sysClr val="windowText" lastClr="000000"/>
              </a:solidFill>
              <a:latin typeface="Tahoma"/>
              <a:cs typeface="Tahoma"/>
            </a:endParaRPr>
          </a:p>
          <a:p>
            <a:pPr marL="1295400" indent="-1270000" defTabSz="1828800">
              <a:buSzPct val="125925"/>
              <a:buFont typeface="Wingdings"/>
              <a:buChar char=""/>
              <a:tabLst>
                <a:tab pos="1295400" algn="l"/>
              </a:tabLst>
            </a:pPr>
            <a:r>
              <a:rPr sz="2700" b="1" kern="0" spc="-200" dirty="0">
                <a:solidFill>
                  <a:srgbClr val="C00000"/>
                </a:solidFill>
                <a:latin typeface="Tahoma"/>
                <a:cs typeface="Tahoma"/>
              </a:rPr>
              <a:t>Nulové</a:t>
            </a:r>
            <a:r>
              <a:rPr sz="2700" b="1" kern="0" spc="-120" dirty="0">
                <a:solidFill>
                  <a:srgbClr val="C00000"/>
                </a:solidFill>
                <a:latin typeface="Tahoma"/>
                <a:cs typeface="Tahoma"/>
              </a:rPr>
              <a:t> </a:t>
            </a:r>
            <a:r>
              <a:rPr sz="2700" b="1" kern="0" spc="-190" dirty="0">
                <a:solidFill>
                  <a:srgbClr val="C00000"/>
                </a:solidFill>
                <a:latin typeface="Tahoma"/>
                <a:cs typeface="Tahoma"/>
              </a:rPr>
              <a:t>emise</a:t>
            </a:r>
            <a:r>
              <a:rPr sz="2700" b="1" kern="0" spc="-120" dirty="0">
                <a:solidFill>
                  <a:srgbClr val="C00000"/>
                </a:solidFill>
                <a:latin typeface="Tahoma"/>
                <a:cs typeface="Tahoma"/>
              </a:rPr>
              <a:t> </a:t>
            </a:r>
            <a:r>
              <a:rPr sz="2700" b="1" kern="0" spc="-240" dirty="0">
                <a:solidFill>
                  <a:srgbClr val="C00000"/>
                </a:solidFill>
                <a:latin typeface="Tahoma"/>
                <a:cs typeface="Tahoma"/>
              </a:rPr>
              <a:t>nesmějí</a:t>
            </a:r>
            <a:r>
              <a:rPr sz="2700" b="1" kern="0" spc="-100" dirty="0">
                <a:solidFill>
                  <a:srgbClr val="C00000"/>
                </a:solidFill>
                <a:latin typeface="Tahoma"/>
                <a:cs typeface="Tahoma"/>
              </a:rPr>
              <a:t> </a:t>
            </a:r>
            <a:r>
              <a:rPr sz="2700" b="1" kern="0" spc="-210" dirty="0">
                <a:solidFill>
                  <a:srgbClr val="C00000"/>
                </a:solidFill>
                <a:latin typeface="Tahoma"/>
                <a:cs typeface="Tahoma"/>
              </a:rPr>
              <a:t>být</a:t>
            </a:r>
            <a:r>
              <a:rPr sz="2700" b="1" kern="0" spc="-120" dirty="0">
                <a:solidFill>
                  <a:srgbClr val="C00000"/>
                </a:solidFill>
                <a:latin typeface="Tahoma"/>
                <a:cs typeface="Tahoma"/>
              </a:rPr>
              <a:t> </a:t>
            </a:r>
            <a:r>
              <a:rPr sz="2700" b="1" kern="0" spc="-190" dirty="0">
                <a:solidFill>
                  <a:srgbClr val="C00000"/>
                </a:solidFill>
                <a:latin typeface="Tahoma"/>
                <a:cs typeface="Tahoma"/>
              </a:rPr>
              <a:t>chápány</a:t>
            </a:r>
            <a:r>
              <a:rPr sz="2700" b="1" kern="0" spc="-110" dirty="0">
                <a:solidFill>
                  <a:srgbClr val="C00000"/>
                </a:solidFill>
                <a:latin typeface="Tahoma"/>
                <a:cs typeface="Tahoma"/>
              </a:rPr>
              <a:t> </a:t>
            </a:r>
            <a:r>
              <a:rPr sz="2700" b="1" kern="0" spc="-180" dirty="0">
                <a:solidFill>
                  <a:srgbClr val="C00000"/>
                </a:solidFill>
                <a:latin typeface="Tahoma"/>
                <a:cs typeface="Tahoma"/>
              </a:rPr>
              <a:t>doslovně,</a:t>
            </a:r>
            <a:r>
              <a:rPr sz="2700" b="1" kern="0" spc="-100" dirty="0">
                <a:solidFill>
                  <a:srgbClr val="C00000"/>
                </a:solidFill>
                <a:latin typeface="Tahoma"/>
                <a:cs typeface="Tahoma"/>
              </a:rPr>
              <a:t> </a:t>
            </a:r>
            <a:r>
              <a:rPr sz="2700" kern="0" spc="-90" dirty="0">
                <a:solidFill>
                  <a:sysClr val="windowText" lastClr="000000"/>
                </a:solidFill>
                <a:latin typeface="Tahoma"/>
                <a:cs typeface="Tahoma"/>
              </a:rPr>
              <a:t>ale...</a:t>
            </a:r>
            <a:r>
              <a:rPr sz="2700" kern="0" spc="-70" dirty="0">
                <a:solidFill>
                  <a:sysClr val="windowText" lastClr="000000"/>
                </a:solidFill>
                <a:latin typeface="Tahoma"/>
                <a:cs typeface="Tahoma"/>
              </a:rPr>
              <a:t> </a:t>
            </a:r>
            <a:r>
              <a:rPr sz="2700" kern="0" spc="-50" dirty="0">
                <a:solidFill>
                  <a:sysClr val="windowText" lastClr="000000"/>
                </a:solidFill>
                <a:latin typeface="Tahoma"/>
                <a:cs typeface="Tahoma"/>
              </a:rPr>
              <a:t>pragmaticky,</a:t>
            </a:r>
            <a:r>
              <a:rPr sz="2700" kern="0" spc="-130" dirty="0">
                <a:solidFill>
                  <a:sysClr val="windowText" lastClr="000000"/>
                </a:solidFill>
                <a:latin typeface="Tahoma"/>
                <a:cs typeface="Tahoma"/>
              </a:rPr>
              <a:t> </a:t>
            </a:r>
            <a:r>
              <a:rPr sz="2700" kern="0" dirty="0">
                <a:solidFill>
                  <a:sysClr val="windowText" lastClr="000000"/>
                </a:solidFill>
                <a:latin typeface="Tahoma"/>
                <a:cs typeface="Tahoma"/>
              </a:rPr>
              <a:t>selský</a:t>
            </a:r>
            <a:r>
              <a:rPr sz="2700" kern="0" spc="-80" dirty="0">
                <a:solidFill>
                  <a:sysClr val="windowText" lastClr="000000"/>
                </a:solidFill>
                <a:latin typeface="Tahoma"/>
                <a:cs typeface="Tahoma"/>
              </a:rPr>
              <a:t> </a:t>
            </a:r>
            <a:r>
              <a:rPr sz="2700" kern="0" spc="-20" dirty="0">
                <a:solidFill>
                  <a:sysClr val="windowText" lastClr="000000"/>
                </a:solidFill>
                <a:latin typeface="Tahoma"/>
                <a:cs typeface="Tahoma"/>
              </a:rPr>
              <a:t>rozum</a:t>
            </a:r>
            <a:r>
              <a:rPr sz="2700" kern="0" spc="-100" dirty="0">
                <a:solidFill>
                  <a:sysClr val="windowText" lastClr="000000"/>
                </a:solidFill>
                <a:latin typeface="Tahoma"/>
                <a:cs typeface="Tahoma"/>
              </a:rPr>
              <a:t> </a:t>
            </a:r>
            <a:r>
              <a:rPr sz="2700" kern="0" spc="-20" dirty="0">
                <a:solidFill>
                  <a:sysClr val="windowText" lastClr="000000"/>
                </a:solidFill>
                <a:latin typeface="Tahoma"/>
                <a:cs typeface="Tahoma"/>
              </a:rPr>
              <a:t>nechybí</a:t>
            </a:r>
            <a:endParaRPr sz="2700" kern="0" dirty="0">
              <a:solidFill>
                <a:sysClr val="windowText" lastClr="000000"/>
              </a:solidFill>
              <a:latin typeface="Tahoma"/>
              <a:cs typeface="Tahoma"/>
            </a:endParaRPr>
          </a:p>
          <a:p>
            <a:pPr defTabSz="1828800">
              <a:buClr>
                <a:srgbClr val="C00000"/>
              </a:buClr>
              <a:buFont typeface="Wingdings"/>
              <a:buChar char=""/>
            </a:pPr>
            <a:endParaRPr sz="2700" kern="0" dirty="0">
              <a:solidFill>
                <a:sysClr val="windowText" lastClr="000000"/>
              </a:solidFill>
              <a:latin typeface="Tahoma"/>
              <a:cs typeface="Tahoma"/>
            </a:endParaRPr>
          </a:p>
          <a:p>
            <a:pPr defTabSz="1828800">
              <a:spcBef>
                <a:spcPts val="320"/>
              </a:spcBef>
              <a:buClr>
                <a:srgbClr val="C00000"/>
              </a:buClr>
              <a:buFont typeface="Wingdings"/>
              <a:buChar char=""/>
            </a:pPr>
            <a:endParaRPr sz="2700" kern="0" dirty="0">
              <a:solidFill>
                <a:sysClr val="windowText" lastClr="000000"/>
              </a:solidFill>
              <a:latin typeface="Tahoma"/>
              <a:cs typeface="Tahoma"/>
            </a:endParaRPr>
          </a:p>
          <a:p>
            <a:pPr marL="1295400" indent="-1270000" defTabSz="1828800">
              <a:spcBef>
                <a:spcPts val="10"/>
              </a:spcBef>
              <a:buClr>
                <a:srgbClr val="C00000"/>
              </a:buClr>
              <a:buSzPct val="125925"/>
              <a:buFont typeface="Wingdings"/>
              <a:buChar char=""/>
              <a:tabLst>
                <a:tab pos="1295400" algn="l"/>
              </a:tabLst>
            </a:pPr>
            <a:r>
              <a:rPr sz="2700" kern="0" spc="-40" dirty="0">
                <a:solidFill>
                  <a:sysClr val="windowText" lastClr="000000"/>
                </a:solidFill>
                <a:latin typeface="Tahoma"/>
                <a:cs typeface="Tahoma"/>
              </a:rPr>
              <a:t>Vícenáklady</a:t>
            </a:r>
            <a:r>
              <a:rPr sz="2700" kern="0" spc="-160" dirty="0">
                <a:solidFill>
                  <a:sysClr val="windowText" lastClr="000000"/>
                </a:solidFill>
                <a:latin typeface="Tahoma"/>
                <a:cs typeface="Tahoma"/>
              </a:rPr>
              <a:t> </a:t>
            </a:r>
            <a:r>
              <a:rPr sz="2700" kern="0" spc="-20" dirty="0">
                <a:solidFill>
                  <a:sysClr val="windowText" lastClr="000000"/>
                </a:solidFill>
                <a:latin typeface="Tahoma"/>
                <a:cs typeface="Tahoma"/>
              </a:rPr>
              <a:t>na</a:t>
            </a:r>
            <a:r>
              <a:rPr sz="2700" kern="0" spc="-100" dirty="0">
                <a:solidFill>
                  <a:sysClr val="windowText" lastClr="000000"/>
                </a:solidFill>
                <a:latin typeface="Tahoma"/>
                <a:cs typeface="Tahoma"/>
              </a:rPr>
              <a:t> </a:t>
            </a:r>
            <a:r>
              <a:rPr sz="2700" kern="0" spc="-50" dirty="0">
                <a:solidFill>
                  <a:sysClr val="windowText" lastClr="000000"/>
                </a:solidFill>
                <a:latin typeface="Tahoma"/>
                <a:cs typeface="Tahoma"/>
              </a:rPr>
              <a:t>realizaci</a:t>
            </a:r>
            <a:r>
              <a:rPr sz="2700" kern="0" spc="-150" dirty="0">
                <a:solidFill>
                  <a:sysClr val="windowText" lastClr="000000"/>
                </a:solidFill>
                <a:latin typeface="Tahoma"/>
                <a:cs typeface="Tahoma"/>
              </a:rPr>
              <a:t> </a:t>
            </a:r>
            <a:r>
              <a:rPr sz="2700" kern="0" spc="-20" dirty="0">
                <a:solidFill>
                  <a:sysClr val="windowText" lastClr="000000"/>
                </a:solidFill>
                <a:latin typeface="Tahoma"/>
                <a:cs typeface="Tahoma"/>
              </a:rPr>
              <a:t>bezemisní</a:t>
            </a:r>
            <a:r>
              <a:rPr sz="2700" kern="0" spc="-150" dirty="0">
                <a:solidFill>
                  <a:sysClr val="windowText" lastClr="000000"/>
                </a:solidFill>
                <a:latin typeface="Tahoma"/>
                <a:cs typeface="Tahoma"/>
              </a:rPr>
              <a:t> </a:t>
            </a:r>
            <a:r>
              <a:rPr sz="2700" kern="0" spc="-20" dirty="0">
                <a:solidFill>
                  <a:sysClr val="windowText" lastClr="000000"/>
                </a:solidFill>
                <a:latin typeface="Tahoma"/>
                <a:cs typeface="Tahoma"/>
              </a:rPr>
              <a:t>budovy</a:t>
            </a:r>
            <a:r>
              <a:rPr sz="2700" kern="0" spc="-110" dirty="0">
                <a:solidFill>
                  <a:sysClr val="windowText" lastClr="000000"/>
                </a:solidFill>
                <a:latin typeface="Tahoma"/>
                <a:cs typeface="Tahoma"/>
              </a:rPr>
              <a:t> </a:t>
            </a:r>
            <a:r>
              <a:rPr sz="2700" kern="0" spc="-120" dirty="0">
                <a:solidFill>
                  <a:sysClr val="windowText" lastClr="000000"/>
                </a:solidFill>
                <a:latin typeface="Tahoma"/>
                <a:cs typeface="Tahoma"/>
              </a:rPr>
              <a:t>mají</a:t>
            </a:r>
            <a:r>
              <a:rPr sz="2700" kern="0" spc="-100" dirty="0">
                <a:solidFill>
                  <a:sysClr val="windowText" lastClr="000000"/>
                </a:solidFill>
                <a:latin typeface="Tahoma"/>
                <a:cs typeface="Tahoma"/>
              </a:rPr>
              <a:t> </a:t>
            </a:r>
            <a:r>
              <a:rPr sz="2700" kern="0" spc="-20" dirty="0">
                <a:solidFill>
                  <a:sysClr val="windowText" lastClr="000000"/>
                </a:solidFill>
                <a:latin typeface="Tahoma"/>
                <a:cs typeface="Tahoma"/>
              </a:rPr>
              <a:t>být</a:t>
            </a:r>
            <a:r>
              <a:rPr sz="2700" kern="0" spc="-60" dirty="0">
                <a:solidFill>
                  <a:sysClr val="windowText" lastClr="000000"/>
                </a:solidFill>
                <a:latin typeface="Tahoma"/>
                <a:cs typeface="Tahoma"/>
              </a:rPr>
              <a:t> </a:t>
            </a:r>
            <a:r>
              <a:rPr sz="2700" b="1" kern="0" spc="-220" dirty="0">
                <a:solidFill>
                  <a:srgbClr val="C00000"/>
                </a:solidFill>
                <a:latin typeface="Tahoma"/>
                <a:cs typeface="Tahoma"/>
              </a:rPr>
              <a:t>chytrou</a:t>
            </a:r>
            <a:r>
              <a:rPr sz="2700" b="1" kern="0" spc="-170" dirty="0">
                <a:solidFill>
                  <a:srgbClr val="C00000"/>
                </a:solidFill>
                <a:latin typeface="Tahoma"/>
                <a:cs typeface="Tahoma"/>
              </a:rPr>
              <a:t> </a:t>
            </a:r>
            <a:r>
              <a:rPr sz="2700" b="1" kern="0" spc="-200" dirty="0">
                <a:solidFill>
                  <a:srgbClr val="C00000"/>
                </a:solidFill>
                <a:latin typeface="Tahoma"/>
                <a:cs typeface="Tahoma"/>
              </a:rPr>
              <a:t>investicí</a:t>
            </a:r>
            <a:r>
              <a:rPr sz="2700" b="1" kern="0" spc="-120" dirty="0">
                <a:solidFill>
                  <a:srgbClr val="C00000"/>
                </a:solidFill>
                <a:latin typeface="Tahoma"/>
                <a:cs typeface="Tahoma"/>
              </a:rPr>
              <a:t> </a:t>
            </a:r>
            <a:r>
              <a:rPr sz="2700" b="1" kern="0" spc="-140" dirty="0">
                <a:solidFill>
                  <a:srgbClr val="C00000"/>
                </a:solidFill>
                <a:latin typeface="Tahoma"/>
                <a:cs typeface="Tahoma"/>
              </a:rPr>
              <a:t>do</a:t>
            </a:r>
            <a:r>
              <a:rPr sz="2700" b="1" kern="0" spc="-100" dirty="0">
                <a:solidFill>
                  <a:srgbClr val="C00000"/>
                </a:solidFill>
                <a:latin typeface="Tahoma"/>
                <a:cs typeface="Tahoma"/>
              </a:rPr>
              <a:t> </a:t>
            </a:r>
            <a:r>
              <a:rPr sz="2700" b="1" kern="0" spc="-220" dirty="0">
                <a:solidFill>
                  <a:srgbClr val="C00000"/>
                </a:solidFill>
                <a:latin typeface="Tahoma"/>
                <a:cs typeface="Tahoma"/>
              </a:rPr>
              <a:t>vlastní</a:t>
            </a:r>
            <a:r>
              <a:rPr sz="2700" b="1" kern="0" spc="-110" dirty="0">
                <a:solidFill>
                  <a:srgbClr val="C00000"/>
                </a:solidFill>
                <a:latin typeface="Tahoma"/>
                <a:cs typeface="Tahoma"/>
              </a:rPr>
              <a:t> </a:t>
            </a:r>
            <a:r>
              <a:rPr sz="2700" b="1" kern="0" spc="-20" dirty="0">
                <a:solidFill>
                  <a:srgbClr val="C00000"/>
                </a:solidFill>
                <a:latin typeface="Tahoma"/>
                <a:cs typeface="Tahoma"/>
              </a:rPr>
              <a:t>nezávislosti…</a:t>
            </a:r>
            <a:endParaRPr sz="2700" kern="0" dirty="0">
              <a:solidFill>
                <a:sysClr val="windowText" lastClr="000000"/>
              </a:solidFill>
              <a:latin typeface="Tahoma"/>
              <a:cs typeface="Tahoma"/>
            </a:endParaRPr>
          </a:p>
          <a:p>
            <a:pPr marL="1295400" indent="-1270000" defTabSz="1828800">
              <a:spcBef>
                <a:spcPts val="1800"/>
              </a:spcBef>
              <a:buClr>
                <a:srgbClr val="C00000"/>
              </a:buClr>
              <a:buSzPct val="125925"/>
              <a:buFont typeface="Wingdings"/>
              <a:buChar char=""/>
              <a:tabLst>
                <a:tab pos="1295400" algn="l"/>
              </a:tabLst>
            </a:pPr>
            <a:r>
              <a:rPr sz="2700" kern="0" spc="160" dirty="0">
                <a:solidFill>
                  <a:sysClr val="windowText" lastClr="000000"/>
                </a:solidFill>
                <a:latin typeface="Tahoma"/>
                <a:cs typeface="Tahoma"/>
              </a:rPr>
              <a:t>CPD</a:t>
            </a:r>
            <a:r>
              <a:rPr sz="2700" kern="0" spc="-110" dirty="0">
                <a:solidFill>
                  <a:sysClr val="windowText" lastClr="000000"/>
                </a:solidFill>
                <a:latin typeface="Tahoma"/>
                <a:cs typeface="Tahoma"/>
              </a:rPr>
              <a:t> </a:t>
            </a:r>
            <a:r>
              <a:rPr sz="2700" kern="0" dirty="0">
                <a:solidFill>
                  <a:sysClr val="windowText" lastClr="000000"/>
                </a:solidFill>
                <a:latin typeface="Tahoma"/>
                <a:cs typeface="Tahoma"/>
              </a:rPr>
              <a:t>s</a:t>
            </a:r>
            <a:r>
              <a:rPr sz="2700" kern="0" spc="-40" dirty="0">
                <a:solidFill>
                  <a:sysClr val="windowText" lastClr="000000"/>
                </a:solidFill>
                <a:latin typeface="Tahoma"/>
                <a:cs typeface="Tahoma"/>
              </a:rPr>
              <a:t> </a:t>
            </a:r>
            <a:r>
              <a:rPr sz="2700" kern="0" spc="-20" dirty="0">
                <a:solidFill>
                  <a:sysClr val="windowText" lastClr="000000"/>
                </a:solidFill>
                <a:latin typeface="Tahoma"/>
                <a:cs typeface="Tahoma"/>
              </a:rPr>
              <a:t>konceptem</a:t>
            </a:r>
            <a:r>
              <a:rPr sz="2700" kern="0" spc="-150" dirty="0">
                <a:solidFill>
                  <a:sysClr val="windowText" lastClr="000000"/>
                </a:solidFill>
                <a:latin typeface="Tahoma"/>
                <a:cs typeface="Tahoma"/>
              </a:rPr>
              <a:t> </a:t>
            </a:r>
            <a:r>
              <a:rPr sz="2700" kern="0" spc="-20" dirty="0">
                <a:solidFill>
                  <a:sysClr val="windowText" lastClr="000000"/>
                </a:solidFill>
                <a:latin typeface="Tahoma"/>
                <a:cs typeface="Tahoma"/>
              </a:rPr>
              <a:t>bezemisních</a:t>
            </a:r>
            <a:r>
              <a:rPr sz="2700" kern="0" spc="-150" dirty="0">
                <a:solidFill>
                  <a:sysClr val="windowText" lastClr="000000"/>
                </a:solidFill>
                <a:latin typeface="Tahoma"/>
                <a:cs typeface="Tahoma"/>
              </a:rPr>
              <a:t> </a:t>
            </a:r>
            <a:r>
              <a:rPr sz="2700" kern="0" dirty="0">
                <a:solidFill>
                  <a:sysClr val="windowText" lastClr="000000"/>
                </a:solidFill>
                <a:latin typeface="Tahoma"/>
                <a:cs typeface="Tahoma"/>
              </a:rPr>
              <a:t>budov</a:t>
            </a:r>
            <a:r>
              <a:rPr sz="2700" kern="0" spc="-90" dirty="0">
                <a:solidFill>
                  <a:sysClr val="windowText" lastClr="000000"/>
                </a:solidFill>
                <a:latin typeface="Tahoma"/>
                <a:cs typeface="Tahoma"/>
              </a:rPr>
              <a:t> </a:t>
            </a:r>
            <a:r>
              <a:rPr sz="2700" kern="0" spc="-50" dirty="0">
                <a:solidFill>
                  <a:sysClr val="windowText" lastClr="000000"/>
                </a:solidFill>
                <a:latin typeface="Tahoma"/>
                <a:cs typeface="Tahoma"/>
              </a:rPr>
              <a:t>pracuje</a:t>
            </a:r>
            <a:r>
              <a:rPr sz="2700" kern="0" spc="-150" dirty="0">
                <a:solidFill>
                  <a:sysClr val="windowText" lastClr="000000"/>
                </a:solidFill>
                <a:latin typeface="Tahoma"/>
                <a:cs typeface="Tahoma"/>
              </a:rPr>
              <a:t> </a:t>
            </a:r>
            <a:r>
              <a:rPr sz="2700" kern="0" spc="-120" dirty="0">
                <a:solidFill>
                  <a:sysClr val="windowText" lastClr="000000"/>
                </a:solidFill>
                <a:latin typeface="Tahoma"/>
                <a:cs typeface="Tahoma"/>
              </a:rPr>
              <a:t>již</a:t>
            </a:r>
            <a:r>
              <a:rPr sz="2700" kern="0" spc="-70" dirty="0">
                <a:solidFill>
                  <a:sysClr val="windowText" lastClr="000000"/>
                </a:solidFill>
                <a:latin typeface="Tahoma"/>
                <a:cs typeface="Tahoma"/>
              </a:rPr>
              <a:t> </a:t>
            </a:r>
            <a:r>
              <a:rPr sz="2700" kern="0" spc="-20" dirty="0">
                <a:solidFill>
                  <a:sysClr val="windowText" lastClr="000000"/>
                </a:solidFill>
                <a:latin typeface="Tahoma"/>
                <a:cs typeface="Tahoma"/>
              </a:rPr>
              <a:t>více</a:t>
            </a:r>
            <a:r>
              <a:rPr sz="2700" kern="0" spc="-80" dirty="0">
                <a:solidFill>
                  <a:sysClr val="windowText" lastClr="000000"/>
                </a:solidFill>
                <a:latin typeface="Tahoma"/>
                <a:cs typeface="Tahoma"/>
              </a:rPr>
              <a:t> </a:t>
            </a:r>
            <a:r>
              <a:rPr sz="2700" kern="0" dirty="0">
                <a:solidFill>
                  <a:sysClr val="windowText" lastClr="000000"/>
                </a:solidFill>
                <a:latin typeface="Tahoma"/>
                <a:cs typeface="Tahoma"/>
              </a:rPr>
              <a:t>než</a:t>
            </a:r>
            <a:r>
              <a:rPr sz="2700" kern="0" spc="-30" dirty="0">
                <a:solidFill>
                  <a:sysClr val="windowText" lastClr="000000"/>
                </a:solidFill>
                <a:latin typeface="Tahoma"/>
                <a:cs typeface="Tahoma"/>
              </a:rPr>
              <a:t> </a:t>
            </a:r>
            <a:r>
              <a:rPr sz="2700" kern="0" dirty="0">
                <a:solidFill>
                  <a:sysClr val="windowText" lastClr="000000"/>
                </a:solidFill>
                <a:latin typeface="Tahoma"/>
                <a:cs typeface="Tahoma"/>
              </a:rPr>
              <a:t>20</a:t>
            </a:r>
            <a:r>
              <a:rPr sz="2700" kern="0" spc="-70" dirty="0">
                <a:solidFill>
                  <a:sysClr val="windowText" lastClr="000000"/>
                </a:solidFill>
                <a:latin typeface="Tahoma"/>
                <a:cs typeface="Tahoma"/>
              </a:rPr>
              <a:t> </a:t>
            </a:r>
            <a:r>
              <a:rPr sz="2700" kern="0" spc="-20" dirty="0">
                <a:solidFill>
                  <a:sysClr val="windowText" lastClr="000000"/>
                </a:solidFill>
                <a:latin typeface="Tahoma"/>
                <a:cs typeface="Tahoma"/>
              </a:rPr>
              <a:t>let..</a:t>
            </a:r>
            <a:endParaRPr sz="2700" kern="0" dirty="0">
              <a:solidFill>
                <a:sysClr val="windowText" lastClr="000000"/>
              </a:solidFill>
              <a:latin typeface="Tahoma"/>
              <a:cs typeface="Tahoma"/>
            </a:endParaRPr>
          </a:p>
        </p:txBody>
      </p:sp>
      <p:pic>
        <p:nvPicPr>
          <p:cNvPr id="6" name="object 6"/>
          <p:cNvPicPr/>
          <p:nvPr/>
        </p:nvPicPr>
        <p:blipFill>
          <a:blip r:embed="rId3" cstate="print"/>
          <a:stretch>
            <a:fillRect/>
          </a:stretch>
        </p:blipFill>
        <p:spPr>
          <a:xfrm>
            <a:off x="14955012" y="1393188"/>
            <a:ext cx="2546096" cy="419176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7626-1C9A-9984-0A76-4C48D264086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5E8C6A8-AF93-CFE6-6695-F3E845F2F45A}"/>
              </a:ext>
            </a:extLst>
          </p:cNvPr>
          <p:cNvSpPr>
            <a:spLocks noGrp="1"/>
          </p:cNvSpPr>
          <p:nvPr>
            <p:ph type="title"/>
          </p:nvPr>
        </p:nvSpPr>
        <p:spPr>
          <a:xfrm>
            <a:off x="2430000" y="663359"/>
            <a:ext cx="15554325" cy="757130"/>
          </a:xfrm>
        </p:spPr>
        <p:txBody>
          <a:bodyPr/>
          <a:lstStyle/>
          <a:p>
            <a:r>
              <a:rPr lang="cs-CZ" sz="4800" dirty="0"/>
              <a:t>RES SOLUTIONS FOR HISTORIC BUILDINGS</a:t>
            </a:r>
            <a:endParaRPr lang="en-US" sz="4800" dirty="0"/>
          </a:p>
        </p:txBody>
      </p:sp>
      <p:sp>
        <p:nvSpPr>
          <p:cNvPr id="5" name="Rectangle 4">
            <a:extLst>
              <a:ext uri="{FF2B5EF4-FFF2-40B4-BE49-F238E27FC236}">
                <a16:creationId xmlns:a16="http://schemas.microsoft.com/office/drawing/2014/main" id="{D466D4C6-DC52-AC90-E41B-D41DB64A8102}"/>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sp>
        <p:nvSpPr>
          <p:cNvPr id="6" name="TextovéPole 5">
            <a:extLst>
              <a:ext uri="{FF2B5EF4-FFF2-40B4-BE49-F238E27FC236}">
                <a16:creationId xmlns:a16="http://schemas.microsoft.com/office/drawing/2014/main" id="{F0130A1D-3E67-7F3A-58DC-010A4A43A11B}"/>
              </a:ext>
            </a:extLst>
          </p:cNvPr>
          <p:cNvSpPr txBox="1"/>
          <p:nvPr/>
        </p:nvSpPr>
        <p:spPr>
          <a:xfrm>
            <a:off x="4371512" y="1619313"/>
            <a:ext cx="13023860" cy="600164"/>
          </a:xfrm>
          <a:prstGeom prst="rect">
            <a:avLst/>
          </a:prstGeom>
          <a:noFill/>
        </p:spPr>
        <p:txBody>
          <a:bodyPr wrap="square" rtlCol="0">
            <a:spAutoFit/>
          </a:bodyPr>
          <a:lstStyle/>
          <a:p>
            <a:pPr defTabSz="685800"/>
            <a:r>
              <a:rPr lang="en-GB" sz="1650" b="1" dirty="0" err="1">
                <a:solidFill>
                  <a:prstClr val="black"/>
                </a:solidFill>
                <a:latin typeface="Technika"/>
              </a:rPr>
              <a:t>MonuPED </a:t>
            </a:r>
            <a:r>
              <a:rPr lang="en-GB" sz="1650" b="1" dirty="0">
                <a:solidFill>
                  <a:prstClr val="black"/>
                </a:solidFill>
                <a:latin typeface="Technika"/>
              </a:rPr>
              <a:t>- Mainstreaming governance, co-investment and technology solutions for Positive Energy Districts in monument protected areas </a:t>
            </a:r>
            <a:r>
              <a:rPr lang="cs-CZ" sz="1650" b="1" dirty="0">
                <a:solidFill>
                  <a:prstClr val="black"/>
                </a:solidFill>
                <a:latin typeface="Technika"/>
              </a:rPr>
              <a:t>2025+</a:t>
            </a:r>
            <a:endParaRPr lang="en-GB" sz="1650" dirty="0">
              <a:solidFill>
                <a:prstClr val="black"/>
              </a:solidFill>
              <a:latin typeface="Technika"/>
            </a:endParaRPr>
          </a:p>
        </p:txBody>
      </p:sp>
      <p:pic>
        <p:nvPicPr>
          <p:cNvPr id="17" name="Obrázek 16">
            <a:extLst>
              <a:ext uri="{FF2B5EF4-FFF2-40B4-BE49-F238E27FC236}">
                <a16:creationId xmlns:a16="http://schemas.microsoft.com/office/drawing/2014/main" id="{4A2A7A43-4301-329A-479B-D1F5EB6ADF27}"/>
              </a:ext>
            </a:extLst>
          </p:cNvPr>
          <p:cNvPicPr>
            <a:picLocks noChangeAspect="1"/>
          </p:cNvPicPr>
          <p:nvPr/>
        </p:nvPicPr>
        <p:blipFill>
          <a:blip r:embed="rId2"/>
          <a:stretch>
            <a:fillRect/>
          </a:stretch>
        </p:blipFill>
        <p:spPr>
          <a:xfrm>
            <a:off x="500441" y="5670236"/>
            <a:ext cx="2418167" cy="651045"/>
          </a:xfrm>
          <a:prstGeom prst="rect">
            <a:avLst/>
          </a:prstGeom>
        </p:spPr>
      </p:pic>
      <p:pic>
        <p:nvPicPr>
          <p:cNvPr id="3" name="Obrázek 2">
            <a:extLst>
              <a:ext uri="{FF2B5EF4-FFF2-40B4-BE49-F238E27FC236}">
                <a16:creationId xmlns:a16="http://schemas.microsoft.com/office/drawing/2014/main" id="{7B8D921F-AADF-747C-5CEB-805607225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pic>
        <p:nvPicPr>
          <p:cNvPr id="10" name="Obrázek 9">
            <a:extLst>
              <a:ext uri="{FF2B5EF4-FFF2-40B4-BE49-F238E27FC236}">
                <a16:creationId xmlns:a16="http://schemas.microsoft.com/office/drawing/2014/main" id="{64789170-E508-F09E-4B6C-9EA8464CA0E0}"/>
              </a:ext>
            </a:extLst>
          </p:cNvPr>
          <p:cNvPicPr>
            <a:picLocks noChangeAspect="1"/>
          </p:cNvPicPr>
          <p:nvPr/>
        </p:nvPicPr>
        <p:blipFill>
          <a:blip r:embed="rId4"/>
          <a:stretch>
            <a:fillRect/>
          </a:stretch>
        </p:blipFill>
        <p:spPr>
          <a:xfrm>
            <a:off x="4561114" y="2430237"/>
            <a:ext cx="11413193" cy="6480000"/>
          </a:xfrm>
          <a:prstGeom prst="rect">
            <a:avLst/>
          </a:prstGeom>
        </p:spPr>
      </p:pic>
      <p:pic>
        <p:nvPicPr>
          <p:cNvPr id="19" name="Obrázek 18" descr="Obsah obrázku mrak, obloha, venku, budova&#10;&#10;Popis byl vytvořen automaticky">
            <a:extLst>
              <a:ext uri="{FF2B5EF4-FFF2-40B4-BE49-F238E27FC236}">
                <a16:creationId xmlns:a16="http://schemas.microsoft.com/office/drawing/2014/main" id="{1EE84158-35E9-DCBF-455F-33090B6EC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5547" y="2430236"/>
            <a:ext cx="5670003" cy="3240000"/>
          </a:xfrm>
          <a:prstGeom prst="rect">
            <a:avLst/>
          </a:prstGeom>
        </p:spPr>
      </p:pic>
      <p:pic>
        <p:nvPicPr>
          <p:cNvPr id="4" name="Obrázek 3" descr="Obsah obrázku text, Písmo, logo, Grafika&#10;&#10;Obsah vygenerovaný umělou inteligencí může být nesprávný.">
            <a:extLst>
              <a:ext uri="{FF2B5EF4-FFF2-40B4-BE49-F238E27FC236}">
                <a16:creationId xmlns:a16="http://schemas.microsoft.com/office/drawing/2014/main" id="{352FA429-150C-4C2A-70D4-E9C75DAD24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504" y="6683137"/>
            <a:ext cx="1607214" cy="771485"/>
          </a:xfrm>
          <a:prstGeom prst="rect">
            <a:avLst/>
          </a:prstGeom>
        </p:spPr>
      </p:pic>
      <p:pic>
        <p:nvPicPr>
          <p:cNvPr id="8" name="Obrázek 7" descr="Obsah obrázku text, Písmo, snímek obrazovky, Grafika&#10;&#10;Obsah vygenerovaný umělou inteligencí může být nesprávný.">
            <a:extLst>
              <a:ext uri="{FF2B5EF4-FFF2-40B4-BE49-F238E27FC236}">
                <a16:creationId xmlns:a16="http://schemas.microsoft.com/office/drawing/2014/main" id="{A1B15C5B-59A7-B971-8C4D-9ADB30693BDD}"/>
              </a:ext>
            </a:extLst>
          </p:cNvPr>
          <p:cNvPicPr>
            <a:picLocks noChangeAspect="1"/>
          </p:cNvPicPr>
          <p:nvPr/>
        </p:nvPicPr>
        <p:blipFill>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rcRect t="70688"/>
          <a:stretch/>
        </p:blipFill>
        <p:spPr>
          <a:xfrm>
            <a:off x="500441" y="4318373"/>
            <a:ext cx="3813134" cy="966671"/>
          </a:xfrm>
          <a:prstGeom prst="rect">
            <a:avLst/>
          </a:prstGeom>
        </p:spPr>
      </p:pic>
    </p:spTree>
    <p:extLst>
      <p:ext uri="{BB962C8B-B14F-4D97-AF65-F5344CB8AC3E}">
        <p14:creationId xmlns:p14="http://schemas.microsoft.com/office/powerpoint/2010/main" val="4161574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adpis 16">
            <a:extLst>
              <a:ext uri="{FF2B5EF4-FFF2-40B4-BE49-F238E27FC236}">
                <a16:creationId xmlns:a16="http://schemas.microsoft.com/office/drawing/2014/main" id="{AA9AC375-7A65-4AAF-8F27-36A792EB1897}"/>
              </a:ext>
            </a:extLst>
          </p:cNvPr>
          <p:cNvSpPr>
            <a:spLocks noGrp="1"/>
          </p:cNvSpPr>
          <p:nvPr>
            <p:ph type="title"/>
          </p:nvPr>
        </p:nvSpPr>
        <p:spPr/>
        <p:txBody>
          <a:bodyPr anchor="t">
            <a:normAutofit/>
          </a:bodyPr>
          <a:lstStyle/>
          <a:p>
            <a:r>
              <a:rPr lang="cs-CZ" dirty="0">
                <a:solidFill>
                  <a:schemeClr val="tx2"/>
                </a:solidFill>
              </a:rPr>
              <a:t>PILOTING ENERGY FLEXIBILITY </a:t>
            </a:r>
            <a:br>
              <a:rPr lang="cs-CZ" dirty="0">
                <a:solidFill>
                  <a:schemeClr val="tx2"/>
                </a:solidFill>
              </a:rPr>
            </a:br>
            <a:r>
              <a:rPr lang="cs-CZ" dirty="0">
                <a:solidFill>
                  <a:schemeClr val="tx2"/>
                </a:solidFill>
              </a:rPr>
              <a:t>ON A FAMILY HOME</a:t>
            </a:r>
          </a:p>
        </p:txBody>
      </p:sp>
      <p:pic>
        <p:nvPicPr>
          <p:cNvPr id="39" name="Obrázek 38" descr="Obsah obrázku strom, exteriér, dům, dřevo&#10;&#10;Popis byl vytvořen automaticky">
            <a:extLst>
              <a:ext uri="{FF2B5EF4-FFF2-40B4-BE49-F238E27FC236}">
                <a16:creationId xmlns:a16="http://schemas.microsoft.com/office/drawing/2014/main" id="{EF0D1CA8-9DBF-4043-B8E2-BA18FDA1A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40" y="2121100"/>
            <a:ext cx="4815840" cy="3609506"/>
          </a:xfrm>
          <a:prstGeom prst="rect">
            <a:avLst/>
          </a:prstGeom>
        </p:spPr>
      </p:pic>
      <p:pic>
        <p:nvPicPr>
          <p:cNvPr id="41" name="Obrázek 40">
            <a:extLst>
              <a:ext uri="{FF2B5EF4-FFF2-40B4-BE49-F238E27FC236}">
                <a16:creationId xmlns:a16="http://schemas.microsoft.com/office/drawing/2014/main" id="{B25C6197-278F-46A1-A3C0-5BB72C7D059A}"/>
              </a:ext>
            </a:extLst>
          </p:cNvPr>
          <p:cNvPicPr>
            <a:picLocks noChangeAspect="1"/>
          </p:cNvPicPr>
          <p:nvPr/>
        </p:nvPicPr>
        <p:blipFill>
          <a:blip r:embed="rId4"/>
          <a:stretch>
            <a:fillRect/>
          </a:stretch>
        </p:blipFill>
        <p:spPr>
          <a:xfrm>
            <a:off x="7993595" y="2374373"/>
            <a:ext cx="9381699" cy="3123198"/>
          </a:xfrm>
          <a:prstGeom prst="rect">
            <a:avLst/>
          </a:prstGeom>
        </p:spPr>
      </p:pic>
      <p:pic>
        <p:nvPicPr>
          <p:cNvPr id="45" name="Obrázek 44">
            <a:extLst>
              <a:ext uri="{FF2B5EF4-FFF2-40B4-BE49-F238E27FC236}">
                <a16:creationId xmlns:a16="http://schemas.microsoft.com/office/drawing/2014/main" id="{5437BB7A-441E-4B60-AE47-5946984256BD}"/>
              </a:ext>
            </a:extLst>
          </p:cNvPr>
          <p:cNvPicPr>
            <a:picLocks noChangeAspect="1"/>
          </p:cNvPicPr>
          <p:nvPr/>
        </p:nvPicPr>
        <p:blipFill>
          <a:blip r:embed="rId5"/>
          <a:stretch>
            <a:fillRect/>
          </a:stretch>
        </p:blipFill>
        <p:spPr>
          <a:xfrm>
            <a:off x="13563124" y="5174328"/>
            <a:ext cx="4339073" cy="4484313"/>
          </a:xfrm>
          <a:prstGeom prst="rect">
            <a:avLst/>
          </a:prstGeom>
        </p:spPr>
      </p:pic>
      <p:pic>
        <p:nvPicPr>
          <p:cNvPr id="8" name="Obrázek 7">
            <a:extLst>
              <a:ext uri="{FF2B5EF4-FFF2-40B4-BE49-F238E27FC236}">
                <a16:creationId xmlns:a16="http://schemas.microsoft.com/office/drawing/2014/main" id="{D1F73475-0D0B-4BA1-967A-B3A0A2B2B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41" y="7727679"/>
            <a:ext cx="1321343" cy="1930962"/>
          </a:xfrm>
          <a:prstGeom prst="rect">
            <a:avLst/>
          </a:prstGeom>
        </p:spPr>
      </p:pic>
      <p:sp>
        <p:nvSpPr>
          <p:cNvPr id="9" name="TextovéPole 8">
            <a:extLst>
              <a:ext uri="{FF2B5EF4-FFF2-40B4-BE49-F238E27FC236}">
                <a16:creationId xmlns:a16="http://schemas.microsoft.com/office/drawing/2014/main" id="{4C766C8E-B9DC-4C00-B7B3-F1070471D063}"/>
              </a:ext>
            </a:extLst>
          </p:cNvPr>
          <p:cNvSpPr txBox="1"/>
          <p:nvPr/>
        </p:nvSpPr>
        <p:spPr>
          <a:xfrm>
            <a:off x="147959" y="6908654"/>
            <a:ext cx="2104053" cy="461665"/>
          </a:xfrm>
          <a:prstGeom prst="rect">
            <a:avLst/>
          </a:prstGeom>
          <a:noFill/>
        </p:spPr>
        <p:txBody>
          <a:bodyPr wrap="square" rtlCol="0">
            <a:spAutoFit/>
          </a:bodyPr>
          <a:lstStyle/>
          <a:p>
            <a:pPr defTabSz="685800"/>
            <a:r>
              <a:rPr lang="cs-CZ" sz="2400">
                <a:solidFill>
                  <a:prstClr val="black"/>
                </a:solidFill>
                <a:latin typeface="Technika"/>
              </a:rPr>
              <a:t>NCK CAMEB</a:t>
            </a:r>
          </a:p>
        </p:txBody>
      </p:sp>
      <p:sp>
        <p:nvSpPr>
          <p:cNvPr id="10" name="Obdélník 9">
            <a:extLst>
              <a:ext uri="{FF2B5EF4-FFF2-40B4-BE49-F238E27FC236}">
                <a16:creationId xmlns:a16="http://schemas.microsoft.com/office/drawing/2014/main" id="{47C0DE6C-59D1-4C93-850F-FAE766A9F8F1}"/>
              </a:ext>
            </a:extLst>
          </p:cNvPr>
          <p:cNvSpPr/>
          <p:nvPr/>
        </p:nvSpPr>
        <p:spPr>
          <a:xfrm>
            <a:off x="2682240" y="6008564"/>
            <a:ext cx="10880883" cy="3940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cs-CZ" sz="2400" dirty="0">
              <a:solidFill>
                <a:prstClr val="white"/>
              </a:solidFill>
              <a:latin typeface="Technika"/>
            </a:endParaRPr>
          </a:p>
          <a:p>
            <a:pPr defTabSz="685800"/>
            <a:endParaRPr lang="cs-CZ" sz="2400" dirty="0">
              <a:solidFill>
                <a:prstClr val="white"/>
              </a:solidFill>
              <a:latin typeface="Technika"/>
            </a:endParaRPr>
          </a:p>
          <a:p>
            <a:pPr defTabSz="685800"/>
            <a:endParaRPr lang="cs-CZ" sz="2400" dirty="0">
              <a:solidFill>
                <a:prstClr val="white"/>
              </a:solidFill>
              <a:latin typeface="Technika"/>
            </a:endParaRPr>
          </a:p>
          <a:p>
            <a:pPr marL="428625" indent="-428625" defTabSz="685800">
              <a:lnSpc>
                <a:spcPct val="150000"/>
              </a:lnSpc>
              <a:buFont typeface="Wingdings" panose="05000000000000000000" pitchFamily="2" charset="2"/>
              <a:buChar char="§"/>
            </a:pPr>
            <a:r>
              <a:rPr lang="cs-CZ" sz="2100" dirty="0">
                <a:solidFill>
                  <a:prstClr val="white"/>
                </a:solidFill>
                <a:latin typeface="Technika"/>
              </a:rPr>
              <a:t>Power sources: solar + grid + battery (</a:t>
            </a:r>
            <a:r>
              <a:rPr lang="cs-CZ" sz="2100" dirty="0" err="1">
                <a:solidFill>
                  <a:prstClr val="white"/>
                </a:solidFill>
                <a:latin typeface="Technika"/>
              </a:rPr>
              <a:t>Enyaq second-life </a:t>
            </a:r>
            <a:r>
              <a:rPr lang="cs-CZ" sz="2100" dirty="0">
                <a:solidFill>
                  <a:prstClr val="white"/>
                </a:solidFill>
                <a:latin typeface="Technika"/>
              </a:rPr>
              <a:t>car)</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Model-based predictive control (using weather + load forecasting)</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Heuristic algorithm for flexible hourly energy trading (buy/sell)</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Operation from 2021, energy sales added 2022</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Detailed measurements (24 channels), indoor air quality, water consumption, etc.</a:t>
            </a:r>
          </a:p>
          <a:p>
            <a:pPr marL="428625" indent="-428625" defTabSz="685800">
              <a:lnSpc>
                <a:spcPct val="150000"/>
              </a:lnSpc>
              <a:buFont typeface="Wingdings" panose="05000000000000000000" pitchFamily="2" charset="2"/>
              <a:buChar char="§"/>
            </a:pPr>
            <a:r>
              <a:rPr lang="cs-CZ" sz="2100" dirty="0">
                <a:solidFill>
                  <a:prstClr val="white"/>
                </a:solidFill>
                <a:latin typeface="Technika"/>
              </a:rPr>
              <a:t>Local energy forecast model based on sky tracking </a:t>
            </a:r>
            <a:r>
              <a:rPr lang="en-US" sz="2100" dirty="0">
                <a:solidFill>
                  <a:prstClr val="white"/>
                </a:solidFill>
                <a:latin typeface="Technika"/>
                <a:hlinkClick r:id="rId7">
                  <a:extLst>
                    <a:ext uri="{A12FA001-AC4F-418D-AE19-62706E023703}">
                      <ahyp:hlinkClr xmlns:ahyp="http://schemas.microsoft.com/office/drawing/2018/hyperlinkcolor" val="tx"/>
                    </a:ext>
                  </a:extLst>
                </a:hlinkClick>
              </a:rPr>
              <a:t>(</a:t>
            </a:r>
            <a:r>
              <a:rPr lang="en-US" sz="2100" dirty="0">
                <a:solidFill>
                  <a:prstClr val="white"/>
                </a:solidFill>
                <a:latin typeface="Technika"/>
              </a:rPr>
              <a:t>www.PVforecast.cz)</a:t>
            </a:r>
          </a:p>
          <a:p>
            <a:pPr defTabSz="685800"/>
            <a:endParaRPr lang="cs-CZ" sz="2400" i="1" dirty="0">
              <a:solidFill>
                <a:prstClr val="white"/>
              </a:solidFill>
              <a:latin typeface="Technika"/>
            </a:endParaRPr>
          </a:p>
          <a:p>
            <a:pPr defTabSz="685800"/>
            <a:endParaRPr lang="cs-CZ" sz="2400" dirty="0">
              <a:solidFill>
                <a:prstClr val="white"/>
              </a:solidFill>
              <a:latin typeface="Technika"/>
            </a:endParaRPr>
          </a:p>
          <a:p>
            <a:pPr defTabSz="685800"/>
            <a:endParaRPr lang="cs-CZ" sz="2400" dirty="0">
              <a:solidFill>
                <a:prstClr val="white"/>
              </a:solidFill>
              <a:latin typeface="Technika"/>
            </a:endParaRPr>
          </a:p>
        </p:txBody>
      </p:sp>
      <p:sp>
        <p:nvSpPr>
          <p:cNvPr id="2" name="TextovéPole 1">
            <a:extLst>
              <a:ext uri="{FF2B5EF4-FFF2-40B4-BE49-F238E27FC236}">
                <a16:creationId xmlns:a16="http://schemas.microsoft.com/office/drawing/2014/main" id="{3C586005-9631-ECB6-1AE9-3C96D84051E3}"/>
              </a:ext>
            </a:extLst>
          </p:cNvPr>
          <p:cNvSpPr txBox="1"/>
          <p:nvPr/>
        </p:nvSpPr>
        <p:spPr>
          <a:xfrm rot="16200000">
            <a:off x="16744673" y="9008208"/>
            <a:ext cx="880369" cy="334707"/>
          </a:xfrm>
          <a:prstGeom prst="rect">
            <a:avLst/>
          </a:prstGeom>
          <a:noFill/>
        </p:spPr>
        <p:txBody>
          <a:bodyPr wrap="none" rtlCol="0">
            <a:spAutoFit/>
          </a:bodyPr>
          <a:lstStyle/>
          <a:p>
            <a:pPr defTabSz="685800"/>
            <a:r>
              <a:rPr lang="cs-CZ" sz="1575" dirty="0">
                <a:solidFill>
                  <a:prstClr val="black"/>
                </a:solidFill>
                <a:latin typeface="Technika"/>
              </a:rPr>
              <a:t>Source.</a:t>
            </a:r>
            <a:endParaRPr lang="en-GB" sz="1575" dirty="0">
              <a:solidFill>
                <a:prstClr val="black"/>
              </a:solidFill>
              <a:latin typeface="Technika"/>
            </a:endParaRPr>
          </a:p>
        </p:txBody>
      </p:sp>
      <p:pic>
        <p:nvPicPr>
          <p:cNvPr id="4" name="Obrázek 3" descr="Obsah obrázku text, Písmo, logo, snímek obrazovky&#10;&#10;Obsah vygenerovaný umělou inteligencí může být nesprávný.">
            <a:extLst>
              <a:ext uri="{FF2B5EF4-FFF2-40B4-BE49-F238E27FC236}">
                <a16:creationId xmlns:a16="http://schemas.microsoft.com/office/drawing/2014/main" id="{149E66BF-D976-7CCD-1C87-545F96340F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983" y="4334526"/>
            <a:ext cx="1833356" cy="507831"/>
          </a:xfrm>
          <a:prstGeom prst="rect">
            <a:avLst/>
          </a:prstGeom>
        </p:spPr>
      </p:pic>
    </p:spTree>
    <p:extLst>
      <p:ext uri="{BB962C8B-B14F-4D97-AF65-F5344CB8AC3E}">
        <p14:creationId xmlns:p14="http://schemas.microsoft.com/office/powerpoint/2010/main" val="339049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ahyp="http://schemas.microsoft.com/office/drawing/2018/hyperlinkcolor" xmlns:p14="http://schemas.microsoft.com/office/powerpoint/2010/main">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78EEA-3A5C-EB84-C0DE-58761DAD50BB}"/>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56702F7A-D53B-9E07-3C9E-222DF1CD19EF}"/>
              </a:ext>
            </a:extLst>
          </p:cNvPr>
          <p:cNvPicPr>
            <a:picLocks noChangeAspect="1"/>
          </p:cNvPicPr>
          <p:nvPr/>
        </p:nvPicPr>
        <p:blipFill>
          <a:blip r:embed="rId2"/>
          <a:stretch>
            <a:fillRect/>
          </a:stretch>
        </p:blipFill>
        <p:spPr>
          <a:xfrm>
            <a:off x="4361720" y="1302144"/>
            <a:ext cx="12640997" cy="7355526"/>
          </a:xfrm>
          <a:prstGeom prst="rect">
            <a:avLst/>
          </a:prstGeom>
        </p:spPr>
      </p:pic>
      <p:sp>
        <p:nvSpPr>
          <p:cNvPr id="2" name="Nadpis 1">
            <a:extLst>
              <a:ext uri="{FF2B5EF4-FFF2-40B4-BE49-F238E27FC236}">
                <a16:creationId xmlns:a16="http://schemas.microsoft.com/office/drawing/2014/main" id="{4F01D619-4487-0AED-1372-322B251FBC98}"/>
              </a:ext>
            </a:extLst>
          </p:cNvPr>
          <p:cNvSpPr>
            <a:spLocks noGrp="1"/>
          </p:cNvSpPr>
          <p:nvPr>
            <p:ph type="title"/>
          </p:nvPr>
        </p:nvSpPr>
        <p:spPr>
          <a:xfrm>
            <a:off x="2430000" y="663359"/>
            <a:ext cx="15554325" cy="757130"/>
          </a:xfrm>
        </p:spPr>
        <p:txBody>
          <a:bodyPr/>
          <a:lstStyle/>
          <a:p>
            <a:r>
              <a:rPr lang="cs-CZ" sz="4800" dirty="0"/>
              <a:t>FUTURE? AGGREGATING DEMAND-RESPONSE</a:t>
            </a:r>
            <a:endParaRPr lang="en-US" sz="4800" dirty="0"/>
          </a:p>
        </p:txBody>
      </p:sp>
      <p:sp>
        <p:nvSpPr>
          <p:cNvPr id="5" name="Rectangle 4">
            <a:extLst>
              <a:ext uri="{FF2B5EF4-FFF2-40B4-BE49-F238E27FC236}">
                <a16:creationId xmlns:a16="http://schemas.microsoft.com/office/drawing/2014/main" id="{5D23C42C-759B-8B9F-DE35-28A68B38CED0}"/>
              </a:ext>
            </a:extLst>
          </p:cNvPr>
          <p:cNvSpPr/>
          <p:nvPr/>
        </p:nvSpPr>
        <p:spPr>
          <a:xfrm>
            <a:off x="18211800" y="10199915"/>
            <a:ext cx="76200" cy="87086"/>
          </a:xfrm>
          <a:prstGeom prst="rect">
            <a:avLst/>
          </a:prstGeom>
          <a:solidFill>
            <a:srgbClr val="006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Z" sz="2700">
              <a:solidFill>
                <a:prstClr val="white"/>
              </a:solidFill>
              <a:latin typeface="Arial" panose="020B0604020202020204"/>
            </a:endParaRPr>
          </a:p>
        </p:txBody>
      </p:sp>
      <p:pic>
        <p:nvPicPr>
          <p:cNvPr id="4" name="Obrázek 3" descr="Obsah obrázku Grafika, Písmo, grafický design, logo&#10;&#10;Popis byl vytvořen automaticky">
            <a:extLst>
              <a:ext uri="{FF2B5EF4-FFF2-40B4-BE49-F238E27FC236}">
                <a16:creationId xmlns:a16="http://schemas.microsoft.com/office/drawing/2014/main" id="{FF752F29-72E0-D6FC-4781-84AD2C67B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800" y="1669753"/>
            <a:ext cx="2559120" cy="844313"/>
          </a:xfrm>
          <a:prstGeom prst="rect">
            <a:avLst/>
          </a:prstGeom>
        </p:spPr>
      </p:pic>
      <p:pic>
        <p:nvPicPr>
          <p:cNvPr id="9" name="Picture 7">
            <a:extLst>
              <a:ext uri="{FF2B5EF4-FFF2-40B4-BE49-F238E27FC236}">
                <a16:creationId xmlns:a16="http://schemas.microsoft.com/office/drawing/2014/main" id="{67D45769-2392-E1B0-7DD1-8A913D33C9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00624" y="9443660"/>
            <a:ext cx="2907501" cy="618495"/>
          </a:xfrm>
          <a:prstGeom prst="rect">
            <a:avLst/>
          </a:prstGeom>
        </p:spPr>
      </p:pic>
      <p:sp>
        <p:nvSpPr>
          <p:cNvPr id="25" name="TextovéPole 24">
            <a:extLst>
              <a:ext uri="{FF2B5EF4-FFF2-40B4-BE49-F238E27FC236}">
                <a16:creationId xmlns:a16="http://schemas.microsoft.com/office/drawing/2014/main" id="{E2E5F769-D554-4805-11A8-C976FBC2DDF1}"/>
              </a:ext>
            </a:extLst>
          </p:cNvPr>
          <p:cNvSpPr txBox="1"/>
          <p:nvPr/>
        </p:nvSpPr>
        <p:spPr>
          <a:xfrm flipH="1">
            <a:off x="260243" y="8771337"/>
            <a:ext cx="17767515" cy="2077492"/>
          </a:xfrm>
          <a:prstGeom prst="rect">
            <a:avLst/>
          </a:prstGeom>
          <a:noFill/>
        </p:spPr>
        <p:txBody>
          <a:bodyPr wrap="square" rtlCol="0">
            <a:spAutoFit/>
          </a:bodyPr>
          <a:lstStyle/>
          <a:p>
            <a:pPr defTabSz="685800"/>
            <a:r>
              <a:rPr lang="en-GB" sz="1500" dirty="0">
                <a:solidFill>
                  <a:prstClr val="black"/>
                </a:solidFill>
                <a:latin typeface="Technika"/>
              </a:rPr>
              <a:t>A Global as well as Local Flexibility Marketplace to Demonstrate Grid Balancing Mechanisms through Cross-sectoral Interconnected and Integrated Energy Ecosystems enabling Automatic Flexibility Trading </a:t>
            </a:r>
            <a:r>
              <a:rPr lang="cs-CZ" sz="1500" dirty="0">
                <a:solidFill>
                  <a:prstClr val="black"/>
                </a:solidFill>
                <a:latin typeface="Technika"/>
              </a:rPr>
              <a:t>(No. 101096399)</a:t>
            </a:r>
          </a:p>
          <a:p>
            <a:pPr defTabSz="685800"/>
            <a:endParaRPr lang="cs-CZ" sz="1650" b="1" dirty="0">
              <a:solidFill>
                <a:prstClr val="black"/>
              </a:solidFill>
              <a:latin typeface="Technika"/>
            </a:endParaRPr>
          </a:p>
          <a:p>
            <a:pPr defTabSz="685800"/>
            <a:endParaRPr lang="en-GB" sz="1650" b="1" dirty="0">
              <a:solidFill>
                <a:prstClr val="black"/>
              </a:solidFill>
              <a:latin typeface="Technika"/>
            </a:endParaRPr>
          </a:p>
          <a:p>
            <a:pPr defTabSz="685800"/>
            <a:endParaRPr lang="en-GB" sz="1650" b="1" dirty="0">
              <a:solidFill>
                <a:prstClr val="black"/>
              </a:solidFill>
              <a:latin typeface="Technika"/>
            </a:endParaRPr>
          </a:p>
          <a:p>
            <a:pPr defTabSz="685800"/>
            <a:endParaRPr lang="en-GB" sz="1650" b="1" dirty="0">
              <a:solidFill>
                <a:prstClr val="black"/>
              </a:solidFill>
              <a:latin typeface="Technika"/>
            </a:endParaRPr>
          </a:p>
          <a:p>
            <a:pPr defTabSz="685800"/>
            <a:endParaRPr lang="cs-CZ" sz="1650" b="1" dirty="0">
              <a:solidFill>
                <a:prstClr val="black"/>
              </a:solidFill>
              <a:latin typeface="Technika"/>
            </a:endParaRPr>
          </a:p>
          <a:p>
            <a:pPr defTabSz="685800"/>
            <a:endParaRPr lang="en-GB" sz="1650" dirty="0">
              <a:solidFill>
                <a:prstClr val="black"/>
              </a:solidFill>
              <a:latin typeface="Technika"/>
            </a:endParaRPr>
          </a:p>
        </p:txBody>
      </p:sp>
      <p:sp>
        <p:nvSpPr>
          <p:cNvPr id="8" name="TextovéPole 7">
            <a:extLst>
              <a:ext uri="{FF2B5EF4-FFF2-40B4-BE49-F238E27FC236}">
                <a16:creationId xmlns:a16="http://schemas.microsoft.com/office/drawing/2014/main" id="{DF211017-08C2-42C0-6262-6C907BD8777B}"/>
              </a:ext>
            </a:extLst>
          </p:cNvPr>
          <p:cNvSpPr txBox="1"/>
          <p:nvPr/>
        </p:nvSpPr>
        <p:spPr>
          <a:xfrm>
            <a:off x="369101" y="4083098"/>
            <a:ext cx="3332043" cy="2308324"/>
          </a:xfrm>
          <a:prstGeom prst="rect">
            <a:avLst/>
          </a:prstGeom>
          <a:noFill/>
        </p:spPr>
        <p:txBody>
          <a:bodyPr wrap="square">
            <a:spAutoFit/>
          </a:bodyPr>
          <a:lstStyle/>
          <a:p>
            <a:pPr defTabSz="685800"/>
            <a:r>
              <a:rPr lang="en-GB" sz="2400" dirty="0" err="1">
                <a:solidFill>
                  <a:prstClr val="black"/>
                </a:solidFill>
                <a:latin typeface="Technika"/>
              </a:rPr>
              <a:t>Building portfolio management using </a:t>
            </a:r>
            <a:r>
              <a:rPr lang="en-GB" sz="2400" dirty="0">
                <a:solidFill>
                  <a:prstClr val="black"/>
                </a:solidFill>
                <a:latin typeface="Technika"/>
              </a:rPr>
              <a:t>HVAC and RES </a:t>
            </a:r>
            <a:r>
              <a:rPr lang="en-GB" sz="2400" dirty="0" err="1">
                <a:solidFill>
                  <a:prstClr val="black"/>
                </a:solidFill>
                <a:latin typeface="Technika"/>
              </a:rPr>
              <a:t>energy on-site flexibility </a:t>
            </a:r>
            <a:r>
              <a:rPr lang="en-GB" sz="2400" dirty="0">
                <a:solidFill>
                  <a:prstClr val="black"/>
                </a:solidFill>
                <a:latin typeface="Technika"/>
              </a:rPr>
              <a:t>(Kladno and Prague, Czech </a:t>
            </a:r>
            <a:r>
              <a:rPr lang="en-GB" sz="2400" dirty="0" err="1">
                <a:solidFill>
                  <a:prstClr val="black"/>
                </a:solidFill>
                <a:latin typeface="Technika"/>
              </a:rPr>
              <a:t>Republic</a:t>
            </a:r>
            <a:r>
              <a:rPr lang="en-GB" sz="2400" dirty="0">
                <a:solidFill>
                  <a:prstClr val="black"/>
                </a:solidFill>
                <a:latin typeface="Technika"/>
              </a:rPr>
              <a:t>)</a:t>
            </a:r>
          </a:p>
        </p:txBody>
      </p:sp>
      <p:pic>
        <p:nvPicPr>
          <p:cNvPr id="10" name="Obrázek 9" descr="Obsah obrázku text, snímek obrazovky, monitor&#10;&#10;Popis byl vytvořen automaticky">
            <a:extLst>
              <a:ext uri="{FF2B5EF4-FFF2-40B4-BE49-F238E27FC236}">
                <a16:creationId xmlns:a16="http://schemas.microsoft.com/office/drawing/2014/main" id="{6C28F3DC-F6CC-BCF2-8655-97C52A433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101" y="6437587"/>
            <a:ext cx="4238970" cy="2220083"/>
          </a:xfrm>
          <a:prstGeom prst="rect">
            <a:avLst/>
          </a:prstGeom>
        </p:spPr>
      </p:pic>
    </p:spTree>
    <p:extLst>
      <p:ext uri="{BB962C8B-B14F-4D97-AF65-F5344CB8AC3E}">
        <p14:creationId xmlns:p14="http://schemas.microsoft.com/office/powerpoint/2010/main" val="31328663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767DE524-F97D-6C58-9F06-2CB72282B284}"/>
              </a:ext>
            </a:extLst>
          </p:cNvPr>
          <p:cNvPicPr>
            <a:picLocks noChangeAspect="1"/>
          </p:cNvPicPr>
          <p:nvPr/>
        </p:nvPicPr>
        <p:blipFill>
          <a:blip r:embed="rId3"/>
          <a:stretch>
            <a:fillRect/>
          </a:stretch>
        </p:blipFill>
        <p:spPr>
          <a:xfrm>
            <a:off x="2159892" y="685801"/>
            <a:ext cx="15642777" cy="7399775"/>
          </a:xfrm>
          <a:prstGeom prst="rect">
            <a:avLst/>
          </a:prstGeom>
        </p:spPr>
      </p:pic>
      <p:pic>
        <p:nvPicPr>
          <p:cNvPr id="3" name="Obrázek 2">
            <a:extLst>
              <a:ext uri="{FF2B5EF4-FFF2-40B4-BE49-F238E27FC236}">
                <a16:creationId xmlns:a16="http://schemas.microsoft.com/office/drawing/2014/main" id="{5F5915F4-AD06-3FA9-0097-4FE37049BA49}"/>
              </a:ext>
            </a:extLst>
          </p:cNvPr>
          <p:cNvPicPr>
            <a:picLocks noChangeAspect="1"/>
          </p:cNvPicPr>
          <p:nvPr/>
        </p:nvPicPr>
        <p:blipFill>
          <a:blip r:embed="rId4"/>
          <a:stretch>
            <a:fillRect/>
          </a:stretch>
        </p:blipFill>
        <p:spPr>
          <a:xfrm>
            <a:off x="14741967" y="6858000"/>
            <a:ext cx="3060702" cy="3060702"/>
          </a:xfrm>
          <a:prstGeom prst="rect">
            <a:avLst/>
          </a:prstGeom>
        </p:spPr>
      </p:pic>
    </p:spTree>
    <p:extLst>
      <p:ext uri="{BB962C8B-B14F-4D97-AF65-F5344CB8AC3E}">
        <p14:creationId xmlns:p14="http://schemas.microsoft.com/office/powerpoint/2010/main" val="12846430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0B8014-AAD7-4DCE-9D8C-BA382358D7A2}"/>
              </a:ext>
            </a:extLst>
          </p:cNvPr>
          <p:cNvSpPr>
            <a:spLocks noGrp="1"/>
          </p:cNvSpPr>
          <p:nvPr>
            <p:ph type="ctrTitle"/>
          </p:nvPr>
        </p:nvSpPr>
        <p:spPr>
          <a:xfrm>
            <a:off x="2393156" y="5023613"/>
            <a:ext cx="15070158" cy="4387088"/>
          </a:xfrm>
        </p:spPr>
        <p:txBody>
          <a:bodyPr>
            <a:normAutofit/>
          </a:bodyPr>
          <a:lstStyle/>
          <a:p>
            <a:r>
              <a:rPr lang="cs-CZ" sz="4800" dirty="0"/>
              <a:t>Thank you for your attention</a:t>
            </a:r>
            <a:br>
              <a:rPr lang="cs-CZ" sz="2400" dirty="0"/>
            </a:br>
            <a:r>
              <a:rPr lang="cs-CZ" sz="2400" dirty="0"/>
              <a:t>michal.kuzmic@cvut.cz</a:t>
            </a:r>
            <a:endParaRPr lang="cs-CZ" dirty="0"/>
          </a:p>
        </p:txBody>
      </p:sp>
      <p:pic>
        <p:nvPicPr>
          <p:cNvPr id="6" name="Picture 6" descr="Fotka uživatele UCEEB.">
            <a:extLst>
              <a:ext uri="{FF2B5EF4-FFF2-40B4-BE49-F238E27FC236}">
                <a16:creationId xmlns:a16="http://schemas.microsoft.com/office/drawing/2014/main" id="{00D994F6-0552-4F24-B7E3-014D350AB7B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483"/>
          <a:stretch/>
        </p:blipFill>
        <p:spPr bwMode="auto">
          <a:xfrm>
            <a:off x="2393155" y="175999"/>
            <a:ext cx="11725856" cy="7801352"/>
          </a:xfrm>
          <a:prstGeom prst="rect">
            <a:avLst/>
          </a:prstGeom>
          <a:noFill/>
          <a:extLst>
            <a:ext uri="{909E8E84-426E-40dd-AFC4-6F175D3DCCD1}">
              <a14:hiddenFill xmlns="" xmlns:a16="http://schemas.microsoft.com/office/drawing/2014/main" xmlns:p14="http://schemas.microsoft.com/office/powerpoint/2010/main" xmlns:mc="http://schemas.openxmlformats.org/markup-compatibility/2006" xmlns:p159="http://schemas.microsoft.com/office/powerpoint/2015/09/main" xmlns:a14="http://schemas.microsoft.com/office/drawing/2010/main">
                <a:solidFill>
                  <a:srgbClr val="FFFFFF"/>
                </a:solidFill>
              </a14:hiddenFill>
            </a:ext>
          </a:extLst>
        </p:spPr>
      </p:pic>
    </p:spTree>
    <p:extLst>
      <p:ext uri="{BB962C8B-B14F-4D97-AF65-F5344CB8AC3E}">
        <p14:creationId xmlns:p14="http://schemas.microsoft.com/office/powerpoint/2010/main" val="3697331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F460-B267-A9AB-5C55-BD876F6A90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7FE099-3678-4063-14CD-2EA7B52809A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15" name="Rectángulo 14">
            <a:extLst>
              <a:ext uri="{FF2B5EF4-FFF2-40B4-BE49-F238E27FC236}">
                <a16:creationId xmlns:a16="http://schemas.microsoft.com/office/drawing/2014/main" id="{BAB1555A-7860-63E4-E248-A6AD38661734}"/>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ángulo 13">
            <a:extLst>
              <a:ext uri="{FF2B5EF4-FFF2-40B4-BE49-F238E27FC236}">
                <a16:creationId xmlns:a16="http://schemas.microsoft.com/office/drawing/2014/main" id="{7486ABBA-A618-9063-5CA1-F27942F69BDF}"/>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a:extLst>
              <a:ext uri="{FF2B5EF4-FFF2-40B4-BE49-F238E27FC236}">
                <a16:creationId xmlns:a16="http://schemas.microsoft.com/office/drawing/2014/main" id="{F27C8949-9C79-F008-E861-5DCA5612F8B1}"/>
              </a:ext>
            </a:extLst>
          </p:cNvPr>
          <p:cNvGrpSpPr/>
          <p:nvPr/>
        </p:nvGrpSpPr>
        <p:grpSpPr>
          <a:xfrm>
            <a:off x="1028700" y="3445391"/>
            <a:ext cx="16230600" cy="5812909"/>
            <a:chOff x="0" y="-19050"/>
            <a:chExt cx="4274726" cy="1530972"/>
          </a:xfrm>
        </p:grpSpPr>
        <p:sp>
          <p:nvSpPr>
            <p:cNvPr id="4" name="Freeform 4">
              <a:extLst>
                <a:ext uri="{FF2B5EF4-FFF2-40B4-BE49-F238E27FC236}">
                  <a16:creationId xmlns:a16="http://schemas.microsoft.com/office/drawing/2014/main" id="{0B5BFA10-BD01-86DC-2234-13ABACA58FCA}"/>
                </a:ext>
              </a:extLst>
            </p:cNvPr>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a:extLst>
                <a:ext uri="{FF2B5EF4-FFF2-40B4-BE49-F238E27FC236}">
                  <a16:creationId xmlns:a16="http://schemas.microsoft.com/office/drawing/2014/main" id="{95E22A8E-F4D5-6B02-96F3-DFBFA67D0361}"/>
                </a:ext>
              </a:extLst>
            </p:cNvPr>
            <p:cNvSpPr txBox="1"/>
            <p:nvPr/>
          </p:nvSpPr>
          <p:spPr>
            <a:xfrm>
              <a:off x="0" y="-19050"/>
              <a:ext cx="4274726" cy="1530972"/>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r>
                <a:rPr lang="en-US" sz="6000" b="1" dirty="0">
                  <a:solidFill>
                    <a:srgbClr val="E66A18"/>
                  </a:solidFill>
                  <a:latin typeface="Roboto Heavy"/>
                  <a:ea typeface="Roboto Heavy"/>
                  <a:cs typeface="Roboto Heavy"/>
                  <a:sym typeface="Roboto Heavy"/>
                </a:rPr>
                <a:t>WORKSHOP 3:</a:t>
              </a:r>
              <a:r>
                <a:rPr lang="en-US" sz="6000" b="1" dirty="0">
                  <a:solidFill>
                    <a:srgbClr val="0152A1"/>
                  </a:solidFill>
                  <a:latin typeface="Roboto Heavy"/>
                  <a:ea typeface="Roboto Heavy"/>
                  <a:cs typeface="Roboto Heavy"/>
                  <a:sym typeface="Roboto Heavy"/>
                </a:rPr>
                <a:t> VYTVÁŘENÍ BUDOUCÍCH MĚST A ZACHOVÁNÍ NAŠEHO DĚDICTVÍ</a:t>
              </a:r>
            </a:p>
            <a:p>
              <a:pPr algn="ctr">
                <a:lnSpc>
                  <a:spcPts val="7200"/>
                </a:lnSpc>
              </a:pPr>
              <a:endParaRPr lang="en-US" sz="6000" b="1" dirty="0">
                <a:solidFill>
                  <a:srgbClr val="0152A1"/>
                </a:solidFill>
                <a:latin typeface="Roboto Heavy"/>
                <a:ea typeface="Roboto Heavy"/>
                <a:cs typeface="Roboto Heavy"/>
                <a:sym typeface="Roboto Heavy"/>
              </a:endParaRPr>
            </a:p>
            <a:p>
              <a:pPr algn="ctr">
                <a:lnSpc>
                  <a:spcPts val="7200"/>
                </a:lnSpc>
              </a:pPr>
              <a:r>
                <a:rPr lang="cs-CZ" sz="6000" b="1" i="0" dirty="0">
                  <a:solidFill>
                    <a:srgbClr val="0152A1"/>
                  </a:solidFill>
                  <a:effectLst/>
                  <a:latin typeface="Roboto ExtraBold" panose="02000000000000000000" pitchFamily="2" charset="0"/>
                  <a:ea typeface="Roboto ExtraBold" panose="02000000000000000000" pitchFamily="2" charset="0"/>
                </a:rPr>
                <a:t>OTÁZKY A ODPOVĚDI</a:t>
              </a:r>
              <a:endParaRPr lang="en-US" sz="6000" b="1" dirty="0">
                <a:solidFill>
                  <a:srgbClr val="0152A1"/>
                </a:solidFill>
                <a:latin typeface="Roboto ExtraBold" panose="02000000000000000000" pitchFamily="2" charset="0"/>
                <a:ea typeface="Roboto ExtraBold" panose="02000000000000000000" pitchFamily="2" charset="0"/>
                <a:cs typeface="Roboto Heavy"/>
                <a:sym typeface="Roboto Heavy"/>
              </a:endParaRPr>
            </a:p>
          </p:txBody>
        </p:sp>
      </p:grpSp>
      <p:sp>
        <p:nvSpPr>
          <p:cNvPr id="10" name="TextBox 10">
            <a:extLst>
              <a:ext uri="{FF2B5EF4-FFF2-40B4-BE49-F238E27FC236}">
                <a16:creationId xmlns:a16="http://schemas.microsoft.com/office/drawing/2014/main" id="{D90D8E9C-2965-A31B-11B6-B6348ADDBBF9}"/>
              </a:ext>
            </a:extLst>
          </p:cNvPr>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dirty="0">
                <a:solidFill>
                  <a:srgbClr val="E66A18"/>
                </a:solidFill>
                <a:latin typeface="Roboto Condensed Heavy"/>
                <a:ea typeface="Roboto Condensed Heavy"/>
                <a:cs typeface="Roboto Condensed Heavy"/>
                <a:sym typeface="Roboto Condensed Heavy"/>
              </a:rPr>
              <a:t>CZECH </a:t>
            </a:r>
            <a:r>
              <a:rPr lang="en-US" sz="7475" b="1" dirty="0">
                <a:solidFill>
                  <a:srgbClr val="000000"/>
                </a:solidFill>
                <a:latin typeface="Roboto Condensed Heavy"/>
                <a:ea typeface="Roboto Condensed Heavy"/>
                <a:cs typeface="Roboto Condensed Heavy"/>
                <a:sym typeface="Roboto Condensed Heavy"/>
              </a:rPr>
              <a:t>PROPERTY OWNERS</a:t>
            </a:r>
            <a:r>
              <a:rPr lang="en-US" sz="7475" b="1" dirty="0">
                <a:solidFill>
                  <a:srgbClr val="FFFFFF"/>
                </a:solidFill>
                <a:latin typeface="Roboto Condensed Heavy"/>
                <a:ea typeface="Roboto Condensed Heavy"/>
                <a:cs typeface="Roboto Condensed Heavy"/>
                <a:sym typeface="Roboto Condensed Heavy"/>
              </a:rPr>
              <a:t> </a:t>
            </a:r>
            <a:r>
              <a:rPr lang="en-US" sz="7475" b="1" dirty="0">
                <a:solidFill>
                  <a:srgbClr val="E66A18"/>
                </a:solidFill>
                <a:latin typeface="Roboto Condensed Heavy"/>
                <a:ea typeface="Roboto Condensed Heavy"/>
                <a:cs typeface="Roboto Condensed Heavy"/>
                <a:sym typeface="Roboto Condensed Heavy"/>
              </a:rPr>
              <a:t>ON BOARD!</a:t>
            </a:r>
          </a:p>
        </p:txBody>
      </p:sp>
      <p:sp>
        <p:nvSpPr>
          <p:cNvPr id="11" name="TextBox 11">
            <a:extLst>
              <a:ext uri="{FF2B5EF4-FFF2-40B4-BE49-F238E27FC236}">
                <a16:creationId xmlns:a16="http://schemas.microsoft.com/office/drawing/2014/main" id="{12D93211-04A8-DACF-7204-EACFC44E5C02}"/>
              </a:ext>
            </a:extLst>
          </p:cNvPr>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dirty="0">
                <a:solidFill>
                  <a:srgbClr val="000000"/>
                </a:solidFill>
                <a:latin typeface="Roboto Condensed Bold"/>
                <a:ea typeface="Roboto Condensed Bold"/>
                <a:cs typeface="Roboto Condensed Bold"/>
                <a:sym typeface="Roboto Condensed Bold"/>
              </a:rPr>
              <a:t>UIPI RENOVATION TOUR</a:t>
            </a:r>
          </a:p>
        </p:txBody>
      </p:sp>
    </p:spTree>
    <p:extLst>
      <p:ext uri="{BB962C8B-B14F-4D97-AF65-F5344CB8AC3E}">
        <p14:creationId xmlns:p14="http://schemas.microsoft.com/office/powerpoint/2010/main" val="32493437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8B41410-4851-D9AE-F50F-3437166260F7}"/>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667040" y="2614055"/>
            <a:ext cx="3557544" cy="3557544"/>
          </a:xfrm>
          <a:prstGeom prst="rect">
            <a:avLst/>
          </a:prstGeom>
        </p:spPr>
      </p:pic>
      <p:sp>
        <p:nvSpPr>
          <p:cNvPr id="4" name="Rectángulo 3">
            <a:extLst>
              <a:ext uri="{FF2B5EF4-FFF2-40B4-BE49-F238E27FC236}">
                <a16:creationId xmlns:a16="http://schemas.microsoft.com/office/drawing/2014/main" id="{1860F120-8CD6-A8D2-EF36-2F15FDEADA8F}"/>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2400" b="1">
                <a:solidFill>
                  <a:srgbClr val="000000"/>
                </a:solidFill>
              </a:rPr>
              <a:t>1. Domníváte se, že je součástí i vaší odpovědnosti (jako místního vlastníka) zapojit se do zlepšování udržitelnosti, sociálního prostředí a estetiky vaší čtvrti?</a:t>
            </a:r>
            <a:endParaRPr lang="en-BE" sz="2400" b="1">
              <a:solidFill>
                <a:srgbClr val="000000"/>
              </a:solidFill>
            </a:endParaRPr>
          </a:p>
        </p:txBody>
      </p:sp>
      <p:sp>
        <p:nvSpPr>
          <p:cNvPr id="5" name="Rectángulo 4">
            <a:extLst>
              <a:ext uri="{FF2B5EF4-FFF2-40B4-BE49-F238E27FC236}">
                <a16:creationId xmlns:a16="http://schemas.microsoft.com/office/drawing/2014/main" id="{7DACAFED-1DA2-CB7D-94D5-CB221927EBCE}"/>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106" rIns="2779331" bIns="305726" rtlCol="0" anchor="ctr">
            <a:normAutofit/>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BE" sz="2600">
              <a:solidFill>
                <a:srgbClr val="FFFFFF"/>
              </a:solidFill>
            </a:endParaRPr>
          </a:p>
        </p:txBody>
      </p:sp>
      <p:pic>
        <p:nvPicPr>
          <p:cNvPr id="7" name="Gráfico 6">
            <a:extLst>
              <a:ext uri="{FF2B5EF4-FFF2-40B4-BE49-F238E27FC236}">
                <a16:creationId xmlns:a16="http://schemas.microsoft.com/office/drawing/2014/main" id="{BC8AC630-CD4D-534C-9534-D984B430710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8" name="Trapecio 7">
            <a:extLst>
              <a:ext uri="{FF2B5EF4-FFF2-40B4-BE49-F238E27FC236}">
                <a16:creationId xmlns:a16="http://schemas.microsoft.com/office/drawing/2014/main" id="{63B3310A-FC40-0021-6B5A-7567A8C3CC91}"/>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BE" sz="2200">
              <a:solidFill>
                <a:srgbClr val="198038"/>
              </a:solidFill>
            </a:endParaRPr>
          </a:p>
        </p:txBody>
      </p:sp>
      <p:pic>
        <p:nvPicPr>
          <p:cNvPr id="10" name="Gráfico 9">
            <a:extLst>
              <a:ext uri="{FF2B5EF4-FFF2-40B4-BE49-F238E27FC236}">
                <a16:creationId xmlns:a16="http://schemas.microsoft.com/office/drawing/2014/main" id="{2062D074-0458-3226-7589-DD3C9852E88B}"/>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31766575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19D841D-2D91-5CAC-2B81-A7EF8DBDCE75}"/>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667040" y="2614055"/>
            <a:ext cx="3557544" cy="3557544"/>
          </a:xfrm>
          <a:prstGeom prst="rect">
            <a:avLst/>
          </a:prstGeom>
        </p:spPr>
      </p:pic>
      <p:sp>
        <p:nvSpPr>
          <p:cNvPr id="4" name="Rectángulo 3">
            <a:extLst>
              <a:ext uri="{FF2B5EF4-FFF2-40B4-BE49-F238E27FC236}">
                <a16:creationId xmlns:a16="http://schemas.microsoft.com/office/drawing/2014/main" id="{3A1B4E93-B68D-2C23-F873-F42D12056B1B}"/>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4000" b="1">
                <a:solidFill>
                  <a:srgbClr val="000000"/>
                </a:solidFill>
              </a:rPr>
              <a:t>2. Který z následujících aspektů života ve vaší čtvrti je pro vás nejdůležitější?</a:t>
            </a:r>
            <a:endParaRPr lang="en-BE" sz="4000" b="1">
              <a:solidFill>
                <a:srgbClr val="000000"/>
              </a:solidFill>
            </a:endParaRPr>
          </a:p>
        </p:txBody>
      </p:sp>
      <p:sp>
        <p:nvSpPr>
          <p:cNvPr id="5" name="Rectángulo 4">
            <a:extLst>
              <a:ext uri="{FF2B5EF4-FFF2-40B4-BE49-F238E27FC236}">
                <a16:creationId xmlns:a16="http://schemas.microsoft.com/office/drawing/2014/main" id="{36F40230-B0B1-5874-3C60-994B212A24A8}"/>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106" rIns="2779331" bIns="305726" rtlCol="0" anchor="ctr">
            <a:normAutofit/>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BE" sz="2600">
              <a:solidFill>
                <a:srgbClr val="FFFFFF"/>
              </a:solidFill>
            </a:endParaRPr>
          </a:p>
        </p:txBody>
      </p:sp>
      <p:pic>
        <p:nvPicPr>
          <p:cNvPr id="7" name="Gráfico 6">
            <a:extLst>
              <a:ext uri="{FF2B5EF4-FFF2-40B4-BE49-F238E27FC236}">
                <a16:creationId xmlns:a16="http://schemas.microsoft.com/office/drawing/2014/main" id="{25ABD22F-B4D1-0930-F3E0-00D1AEB8CB4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8" name="Trapecio 7">
            <a:extLst>
              <a:ext uri="{FF2B5EF4-FFF2-40B4-BE49-F238E27FC236}">
                <a16:creationId xmlns:a16="http://schemas.microsoft.com/office/drawing/2014/main" id="{98FC284B-449B-0772-BB5C-69F7CAE8BF47}"/>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BE" sz="2200">
              <a:solidFill>
                <a:srgbClr val="198038"/>
              </a:solidFill>
            </a:endParaRPr>
          </a:p>
        </p:txBody>
      </p:sp>
      <p:pic>
        <p:nvPicPr>
          <p:cNvPr id="10" name="Gráfico 9">
            <a:extLst>
              <a:ext uri="{FF2B5EF4-FFF2-40B4-BE49-F238E27FC236}">
                <a16:creationId xmlns:a16="http://schemas.microsoft.com/office/drawing/2014/main" id="{E6F8FDC6-E84D-B0A5-4CF4-45E392FEE335}"/>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25058060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7C580CCB-F8DC-2FA7-9F26-1E64D9A9E50A}"/>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667040" y="2614055"/>
            <a:ext cx="3557544" cy="3557544"/>
          </a:xfrm>
          <a:prstGeom prst="rect">
            <a:avLst/>
          </a:prstGeom>
        </p:spPr>
      </p:pic>
      <p:sp>
        <p:nvSpPr>
          <p:cNvPr id="4" name="Rectángulo 3">
            <a:extLst>
              <a:ext uri="{FF2B5EF4-FFF2-40B4-BE49-F238E27FC236}">
                <a16:creationId xmlns:a16="http://schemas.microsoft.com/office/drawing/2014/main" id="{1329F479-209D-2E52-C4ED-97780A69D8BA}"/>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2400" b="1">
                <a:solidFill>
                  <a:srgbClr val="000000"/>
                </a:solidFill>
              </a:rPr>
              <a:t>3. Za jak důležité považujete zachování původních architektonických detailů (estetického stylu) budovy oproti úpravám, které by zlepšily energetickou účinnost a funkčnost budovy?</a:t>
            </a:r>
            <a:endParaRPr lang="en-BE" sz="2400" b="1">
              <a:solidFill>
                <a:srgbClr val="000000"/>
              </a:solidFill>
            </a:endParaRPr>
          </a:p>
        </p:txBody>
      </p:sp>
      <p:sp>
        <p:nvSpPr>
          <p:cNvPr id="5" name="Rectángulo 4">
            <a:extLst>
              <a:ext uri="{FF2B5EF4-FFF2-40B4-BE49-F238E27FC236}">
                <a16:creationId xmlns:a16="http://schemas.microsoft.com/office/drawing/2014/main" id="{9BA6AE41-2EAE-6FA4-3EF6-CA19297BE70E}"/>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106" rIns="2779331" bIns="305726" rtlCol="0" anchor="ctr">
            <a:normAutofit/>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BE" sz="2600">
              <a:solidFill>
                <a:srgbClr val="FFFFFF"/>
              </a:solidFill>
            </a:endParaRPr>
          </a:p>
        </p:txBody>
      </p:sp>
      <p:pic>
        <p:nvPicPr>
          <p:cNvPr id="7" name="Gráfico 6">
            <a:extLst>
              <a:ext uri="{FF2B5EF4-FFF2-40B4-BE49-F238E27FC236}">
                <a16:creationId xmlns:a16="http://schemas.microsoft.com/office/drawing/2014/main" id="{59979344-20A0-9B64-61B9-1453E2B3F84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8" name="Trapecio 7">
            <a:extLst>
              <a:ext uri="{FF2B5EF4-FFF2-40B4-BE49-F238E27FC236}">
                <a16:creationId xmlns:a16="http://schemas.microsoft.com/office/drawing/2014/main" id="{9D36756B-91E0-4E1E-C329-BBAD7DB0D547}"/>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BE" sz="2200">
              <a:solidFill>
                <a:srgbClr val="198038"/>
              </a:solidFill>
            </a:endParaRPr>
          </a:p>
        </p:txBody>
      </p:sp>
      <p:pic>
        <p:nvPicPr>
          <p:cNvPr id="10" name="Gráfico 9">
            <a:extLst>
              <a:ext uri="{FF2B5EF4-FFF2-40B4-BE49-F238E27FC236}">
                <a16:creationId xmlns:a16="http://schemas.microsoft.com/office/drawing/2014/main" id="{E0920AC9-2D80-1D0F-E847-6251BA0FEDB0}"/>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32025024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ECFAC874-0328-418F-9A19-E3F9311D9BDE}"/>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667040" y="2614055"/>
            <a:ext cx="3557544" cy="3557544"/>
          </a:xfrm>
          <a:prstGeom prst="rect">
            <a:avLst/>
          </a:prstGeom>
        </p:spPr>
      </p:pic>
      <p:sp>
        <p:nvSpPr>
          <p:cNvPr id="4" name="Rectángulo 3">
            <a:extLst>
              <a:ext uri="{FF2B5EF4-FFF2-40B4-BE49-F238E27FC236}">
                <a16:creationId xmlns:a16="http://schemas.microsoft.com/office/drawing/2014/main" id="{DC7F98A5-7DEC-32B2-4607-10CC396C1811}"/>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3200" b="1">
                <a:solidFill>
                  <a:srgbClr val="000000"/>
                </a:solidFill>
              </a:rPr>
              <a:t>4. Co považujete za největší problém při renovaci budov postavených před druhou světovou válkou?</a:t>
            </a:r>
            <a:endParaRPr lang="en-BE" sz="3200" b="1">
              <a:solidFill>
                <a:srgbClr val="000000"/>
              </a:solidFill>
            </a:endParaRPr>
          </a:p>
        </p:txBody>
      </p:sp>
      <p:sp>
        <p:nvSpPr>
          <p:cNvPr id="5" name="Rectángulo 4">
            <a:extLst>
              <a:ext uri="{FF2B5EF4-FFF2-40B4-BE49-F238E27FC236}">
                <a16:creationId xmlns:a16="http://schemas.microsoft.com/office/drawing/2014/main" id="{D32A8B29-35B3-FD74-0BF8-89A01D6379E4}"/>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106" rIns="2779331" bIns="305726" rtlCol="0" anchor="ctr">
            <a:normAutofit/>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BE" sz="2600">
              <a:solidFill>
                <a:srgbClr val="FFFFFF"/>
              </a:solidFill>
            </a:endParaRPr>
          </a:p>
        </p:txBody>
      </p:sp>
      <p:pic>
        <p:nvPicPr>
          <p:cNvPr id="7" name="Gráfico 6">
            <a:extLst>
              <a:ext uri="{FF2B5EF4-FFF2-40B4-BE49-F238E27FC236}">
                <a16:creationId xmlns:a16="http://schemas.microsoft.com/office/drawing/2014/main" id="{7D1E672F-DBAE-B236-CA00-EED2FC889F39}"/>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8" name="Trapecio 7">
            <a:extLst>
              <a:ext uri="{FF2B5EF4-FFF2-40B4-BE49-F238E27FC236}">
                <a16:creationId xmlns:a16="http://schemas.microsoft.com/office/drawing/2014/main" id="{3EF684A9-4A5A-6A4B-F8B9-8929BC417FB3}"/>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BE" sz="2200">
              <a:solidFill>
                <a:srgbClr val="198038"/>
              </a:solidFill>
            </a:endParaRPr>
          </a:p>
        </p:txBody>
      </p:sp>
      <p:pic>
        <p:nvPicPr>
          <p:cNvPr id="10" name="Gráfico 9">
            <a:extLst>
              <a:ext uri="{FF2B5EF4-FFF2-40B4-BE49-F238E27FC236}">
                <a16:creationId xmlns:a16="http://schemas.microsoft.com/office/drawing/2014/main" id="{D1328F7B-9B4E-2EB0-5B7D-736A8FF102AB}"/>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2322576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71756" y="7056170"/>
            <a:ext cx="5534660" cy="2870200"/>
            <a:chOff x="6185878" y="3528085"/>
            <a:chExt cx="2767330" cy="1435100"/>
          </a:xfrm>
        </p:grpSpPr>
        <p:pic>
          <p:nvPicPr>
            <p:cNvPr id="3" name="object 3"/>
            <p:cNvPicPr/>
            <p:nvPr/>
          </p:nvPicPr>
          <p:blipFill>
            <a:blip r:embed="rId2" cstate="print"/>
            <a:stretch>
              <a:fillRect/>
            </a:stretch>
          </p:blipFill>
          <p:spPr>
            <a:xfrm>
              <a:off x="6185878" y="3528085"/>
              <a:ext cx="2766897" cy="1434934"/>
            </a:xfrm>
            <a:prstGeom prst="rect">
              <a:avLst/>
            </a:prstGeom>
          </p:spPr>
        </p:pic>
        <p:sp>
          <p:nvSpPr>
            <p:cNvPr id="4" name="object 4"/>
            <p:cNvSpPr/>
            <p:nvPr/>
          </p:nvSpPr>
          <p:spPr>
            <a:xfrm>
              <a:off x="6402069" y="3653269"/>
              <a:ext cx="405765" cy="467359"/>
            </a:xfrm>
            <a:custGeom>
              <a:avLst/>
              <a:gdLst/>
              <a:ahLst/>
              <a:cxnLst/>
              <a:rect l="l" t="t" r="r" b="b"/>
              <a:pathLst>
                <a:path w="405765" h="467360">
                  <a:moveTo>
                    <a:pt x="150317" y="303530"/>
                  </a:moveTo>
                  <a:lnTo>
                    <a:pt x="147320" y="303530"/>
                  </a:lnTo>
                  <a:lnTo>
                    <a:pt x="144779" y="311150"/>
                  </a:lnTo>
                  <a:lnTo>
                    <a:pt x="142494" y="318770"/>
                  </a:lnTo>
                  <a:lnTo>
                    <a:pt x="140715" y="325120"/>
                  </a:lnTo>
                  <a:lnTo>
                    <a:pt x="139700" y="328930"/>
                  </a:lnTo>
                  <a:lnTo>
                    <a:pt x="138937" y="331470"/>
                  </a:lnTo>
                  <a:lnTo>
                    <a:pt x="138429" y="334010"/>
                  </a:lnTo>
                  <a:lnTo>
                    <a:pt x="122412" y="341630"/>
                  </a:lnTo>
                  <a:lnTo>
                    <a:pt x="109823" y="359410"/>
                  </a:lnTo>
                  <a:lnTo>
                    <a:pt x="101853" y="383540"/>
                  </a:lnTo>
                  <a:lnTo>
                    <a:pt x="99694" y="408940"/>
                  </a:lnTo>
                  <a:lnTo>
                    <a:pt x="103884" y="433070"/>
                  </a:lnTo>
                  <a:lnTo>
                    <a:pt x="113585" y="452120"/>
                  </a:lnTo>
                  <a:lnTo>
                    <a:pt x="127359" y="463550"/>
                  </a:lnTo>
                  <a:lnTo>
                    <a:pt x="143763" y="467360"/>
                  </a:lnTo>
                  <a:lnTo>
                    <a:pt x="159825" y="462280"/>
                  </a:lnTo>
                  <a:lnTo>
                    <a:pt x="172529" y="448310"/>
                  </a:lnTo>
                  <a:lnTo>
                    <a:pt x="180661" y="429260"/>
                  </a:lnTo>
                  <a:lnTo>
                    <a:pt x="183006" y="405130"/>
                  </a:lnTo>
                  <a:lnTo>
                    <a:pt x="179014" y="381000"/>
                  </a:lnTo>
                  <a:lnTo>
                    <a:pt x="169830" y="358140"/>
                  </a:lnTo>
                  <a:lnTo>
                    <a:pt x="156789" y="341630"/>
                  </a:lnTo>
                  <a:lnTo>
                    <a:pt x="141224" y="334010"/>
                  </a:lnTo>
                  <a:lnTo>
                    <a:pt x="143529" y="325120"/>
                  </a:lnTo>
                  <a:lnTo>
                    <a:pt x="146240" y="314960"/>
                  </a:lnTo>
                  <a:lnTo>
                    <a:pt x="149332" y="306070"/>
                  </a:lnTo>
                  <a:lnTo>
                    <a:pt x="150317" y="303530"/>
                  </a:lnTo>
                  <a:close/>
                </a:path>
                <a:path w="405765" h="467360">
                  <a:moveTo>
                    <a:pt x="34665" y="344170"/>
                  </a:moveTo>
                  <a:lnTo>
                    <a:pt x="25145" y="344170"/>
                  </a:lnTo>
                  <a:lnTo>
                    <a:pt x="16027" y="346710"/>
                  </a:lnTo>
                  <a:lnTo>
                    <a:pt x="8778" y="350520"/>
                  </a:lnTo>
                  <a:lnTo>
                    <a:pt x="4125" y="356870"/>
                  </a:lnTo>
                  <a:lnTo>
                    <a:pt x="2793" y="363220"/>
                  </a:lnTo>
                  <a:lnTo>
                    <a:pt x="5205" y="369570"/>
                  </a:lnTo>
                  <a:lnTo>
                    <a:pt x="10747" y="374650"/>
                  </a:lnTo>
                  <a:lnTo>
                    <a:pt x="18599" y="377190"/>
                  </a:lnTo>
                  <a:lnTo>
                    <a:pt x="27939" y="378460"/>
                  </a:lnTo>
                  <a:lnTo>
                    <a:pt x="37236" y="375920"/>
                  </a:lnTo>
                  <a:lnTo>
                    <a:pt x="45735" y="372110"/>
                  </a:lnTo>
                  <a:lnTo>
                    <a:pt x="52068" y="365760"/>
                  </a:lnTo>
                  <a:lnTo>
                    <a:pt x="54863" y="359410"/>
                  </a:lnTo>
                  <a:lnTo>
                    <a:pt x="65853" y="356870"/>
                  </a:lnTo>
                  <a:lnTo>
                    <a:pt x="54863" y="356870"/>
                  </a:lnTo>
                  <a:lnTo>
                    <a:pt x="50988" y="351790"/>
                  </a:lnTo>
                  <a:lnTo>
                    <a:pt x="43767" y="346710"/>
                  </a:lnTo>
                  <a:lnTo>
                    <a:pt x="34665" y="344170"/>
                  </a:lnTo>
                  <a:close/>
                </a:path>
                <a:path w="405765" h="467360">
                  <a:moveTo>
                    <a:pt x="199644" y="212090"/>
                  </a:moveTo>
                  <a:lnTo>
                    <a:pt x="196341" y="212090"/>
                  </a:lnTo>
                  <a:lnTo>
                    <a:pt x="191553" y="218440"/>
                  </a:lnTo>
                  <a:lnTo>
                    <a:pt x="186896" y="226060"/>
                  </a:lnTo>
                  <a:lnTo>
                    <a:pt x="182358" y="233680"/>
                  </a:lnTo>
                  <a:lnTo>
                    <a:pt x="177926" y="240030"/>
                  </a:lnTo>
                  <a:lnTo>
                    <a:pt x="170185" y="254000"/>
                  </a:lnTo>
                  <a:lnTo>
                    <a:pt x="162861" y="267970"/>
                  </a:lnTo>
                  <a:lnTo>
                    <a:pt x="156084" y="281940"/>
                  </a:lnTo>
                  <a:lnTo>
                    <a:pt x="149986" y="295910"/>
                  </a:lnTo>
                  <a:lnTo>
                    <a:pt x="149986" y="297180"/>
                  </a:lnTo>
                  <a:lnTo>
                    <a:pt x="149732" y="297180"/>
                  </a:lnTo>
                  <a:lnTo>
                    <a:pt x="149225" y="298450"/>
                  </a:lnTo>
                  <a:lnTo>
                    <a:pt x="148462" y="298450"/>
                  </a:lnTo>
                  <a:lnTo>
                    <a:pt x="148208" y="299720"/>
                  </a:lnTo>
                  <a:lnTo>
                    <a:pt x="146557" y="300990"/>
                  </a:lnTo>
                  <a:lnTo>
                    <a:pt x="144525" y="302260"/>
                  </a:lnTo>
                  <a:lnTo>
                    <a:pt x="142748" y="304800"/>
                  </a:lnTo>
                  <a:lnTo>
                    <a:pt x="111180" y="330200"/>
                  </a:lnTo>
                  <a:lnTo>
                    <a:pt x="66675" y="353060"/>
                  </a:lnTo>
                  <a:lnTo>
                    <a:pt x="54863" y="356870"/>
                  </a:lnTo>
                  <a:lnTo>
                    <a:pt x="65853" y="356870"/>
                  </a:lnTo>
                  <a:lnTo>
                    <a:pt x="109045" y="335280"/>
                  </a:lnTo>
                  <a:lnTo>
                    <a:pt x="143763" y="307340"/>
                  </a:lnTo>
                  <a:lnTo>
                    <a:pt x="146050" y="304800"/>
                  </a:lnTo>
                  <a:lnTo>
                    <a:pt x="147320" y="303530"/>
                  </a:lnTo>
                  <a:lnTo>
                    <a:pt x="150317" y="303530"/>
                  </a:lnTo>
                  <a:lnTo>
                    <a:pt x="152780" y="297180"/>
                  </a:lnTo>
                  <a:lnTo>
                    <a:pt x="154304" y="293370"/>
                  </a:lnTo>
                  <a:lnTo>
                    <a:pt x="175640" y="250190"/>
                  </a:lnTo>
                  <a:lnTo>
                    <a:pt x="196850" y="215900"/>
                  </a:lnTo>
                  <a:lnTo>
                    <a:pt x="199644" y="212090"/>
                  </a:lnTo>
                  <a:close/>
                </a:path>
                <a:path w="405765" h="467360">
                  <a:moveTo>
                    <a:pt x="389193" y="22860"/>
                  </a:moveTo>
                  <a:lnTo>
                    <a:pt x="385699" y="22860"/>
                  </a:lnTo>
                  <a:lnTo>
                    <a:pt x="369956" y="46990"/>
                  </a:lnTo>
                  <a:lnTo>
                    <a:pt x="355488" y="72390"/>
                  </a:lnTo>
                  <a:lnTo>
                    <a:pt x="342568" y="97790"/>
                  </a:lnTo>
                  <a:lnTo>
                    <a:pt x="331470" y="124460"/>
                  </a:lnTo>
                  <a:lnTo>
                    <a:pt x="328634" y="133350"/>
                  </a:lnTo>
                  <a:lnTo>
                    <a:pt x="326024" y="140970"/>
                  </a:lnTo>
                  <a:lnTo>
                    <a:pt x="323629" y="149860"/>
                  </a:lnTo>
                  <a:lnTo>
                    <a:pt x="321436" y="157480"/>
                  </a:lnTo>
                  <a:lnTo>
                    <a:pt x="302220" y="166370"/>
                  </a:lnTo>
                  <a:lnTo>
                    <a:pt x="285432" y="185420"/>
                  </a:lnTo>
                  <a:lnTo>
                    <a:pt x="272930" y="212090"/>
                  </a:lnTo>
                  <a:lnTo>
                    <a:pt x="266573" y="241300"/>
                  </a:lnTo>
                  <a:lnTo>
                    <a:pt x="267728" y="267970"/>
                  </a:lnTo>
                  <a:lnTo>
                    <a:pt x="267839" y="270510"/>
                  </a:lnTo>
                  <a:lnTo>
                    <a:pt x="276415" y="294640"/>
                  </a:lnTo>
                  <a:lnTo>
                    <a:pt x="290897" y="311150"/>
                  </a:lnTo>
                  <a:lnTo>
                    <a:pt x="309879" y="318770"/>
                  </a:lnTo>
                  <a:lnTo>
                    <a:pt x="329914" y="314960"/>
                  </a:lnTo>
                  <a:lnTo>
                    <a:pt x="347281" y="300990"/>
                  </a:lnTo>
                  <a:lnTo>
                    <a:pt x="360171" y="278130"/>
                  </a:lnTo>
                  <a:lnTo>
                    <a:pt x="366775" y="250190"/>
                  </a:lnTo>
                  <a:lnTo>
                    <a:pt x="365793" y="220980"/>
                  </a:lnTo>
                  <a:lnTo>
                    <a:pt x="365708" y="218440"/>
                  </a:lnTo>
                  <a:lnTo>
                    <a:pt x="357568" y="189230"/>
                  </a:lnTo>
                  <a:lnTo>
                    <a:pt x="343523" y="167640"/>
                  </a:lnTo>
                  <a:lnTo>
                    <a:pt x="324738" y="157480"/>
                  </a:lnTo>
                  <a:lnTo>
                    <a:pt x="324230" y="157480"/>
                  </a:lnTo>
                  <a:lnTo>
                    <a:pt x="330952" y="134620"/>
                  </a:lnTo>
                  <a:lnTo>
                    <a:pt x="339613" y="111760"/>
                  </a:lnTo>
                  <a:lnTo>
                    <a:pt x="349823" y="90170"/>
                  </a:lnTo>
                  <a:lnTo>
                    <a:pt x="361187" y="68580"/>
                  </a:lnTo>
                  <a:lnTo>
                    <a:pt x="363981" y="62230"/>
                  </a:lnTo>
                  <a:lnTo>
                    <a:pt x="367283" y="57150"/>
                  </a:lnTo>
                  <a:lnTo>
                    <a:pt x="370331" y="52070"/>
                  </a:lnTo>
                  <a:lnTo>
                    <a:pt x="373203" y="52070"/>
                  </a:lnTo>
                  <a:lnTo>
                    <a:pt x="373379" y="50800"/>
                  </a:lnTo>
                  <a:lnTo>
                    <a:pt x="376047" y="43180"/>
                  </a:lnTo>
                  <a:lnTo>
                    <a:pt x="382174" y="33020"/>
                  </a:lnTo>
                  <a:lnTo>
                    <a:pt x="388397" y="24130"/>
                  </a:lnTo>
                  <a:lnTo>
                    <a:pt x="389193" y="22860"/>
                  </a:lnTo>
                  <a:close/>
                </a:path>
                <a:path w="405765" h="467360">
                  <a:moveTo>
                    <a:pt x="55879" y="226060"/>
                  </a:moveTo>
                  <a:lnTo>
                    <a:pt x="32932" y="231140"/>
                  </a:lnTo>
                  <a:lnTo>
                    <a:pt x="14795" y="242570"/>
                  </a:lnTo>
                  <a:lnTo>
                    <a:pt x="3230" y="257810"/>
                  </a:lnTo>
                  <a:lnTo>
                    <a:pt x="0" y="274320"/>
                  </a:lnTo>
                  <a:lnTo>
                    <a:pt x="6054" y="290830"/>
                  </a:lnTo>
                  <a:lnTo>
                    <a:pt x="19859" y="302260"/>
                  </a:lnTo>
                  <a:lnTo>
                    <a:pt x="39451" y="309880"/>
                  </a:lnTo>
                  <a:lnTo>
                    <a:pt x="62864" y="311150"/>
                  </a:lnTo>
                  <a:lnTo>
                    <a:pt x="87610" y="304800"/>
                  </a:lnTo>
                  <a:lnTo>
                    <a:pt x="109950" y="293370"/>
                  </a:lnTo>
                  <a:lnTo>
                    <a:pt x="125765" y="278130"/>
                  </a:lnTo>
                  <a:lnTo>
                    <a:pt x="130936" y="261620"/>
                  </a:lnTo>
                  <a:lnTo>
                    <a:pt x="130682" y="260350"/>
                  </a:lnTo>
                  <a:lnTo>
                    <a:pt x="131952" y="259080"/>
                  </a:lnTo>
                  <a:lnTo>
                    <a:pt x="133350" y="259080"/>
                  </a:lnTo>
                  <a:lnTo>
                    <a:pt x="134620" y="257810"/>
                  </a:lnTo>
                  <a:lnTo>
                    <a:pt x="130175" y="257810"/>
                  </a:lnTo>
                  <a:lnTo>
                    <a:pt x="120316" y="243840"/>
                  </a:lnTo>
                  <a:lnTo>
                    <a:pt x="102266" y="232410"/>
                  </a:lnTo>
                  <a:lnTo>
                    <a:pt x="79597" y="227330"/>
                  </a:lnTo>
                  <a:lnTo>
                    <a:pt x="55879" y="226060"/>
                  </a:lnTo>
                  <a:close/>
                </a:path>
                <a:path w="405765" h="467360">
                  <a:moveTo>
                    <a:pt x="349871" y="62230"/>
                  </a:moveTo>
                  <a:lnTo>
                    <a:pt x="345439" y="62230"/>
                  </a:lnTo>
                  <a:lnTo>
                    <a:pt x="339744" y="68580"/>
                  </a:lnTo>
                  <a:lnTo>
                    <a:pt x="311856" y="97790"/>
                  </a:lnTo>
                  <a:lnTo>
                    <a:pt x="289774" y="120650"/>
                  </a:lnTo>
                  <a:lnTo>
                    <a:pt x="267253" y="143510"/>
                  </a:lnTo>
                  <a:lnTo>
                    <a:pt x="255762" y="153670"/>
                  </a:lnTo>
                  <a:lnTo>
                    <a:pt x="244151" y="165100"/>
                  </a:lnTo>
                  <a:lnTo>
                    <a:pt x="232409" y="176530"/>
                  </a:lnTo>
                  <a:lnTo>
                    <a:pt x="221360" y="186690"/>
                  </a:lnTo>
                  <a:lnTo>
                    <a:pt x="210121" y="196850"/>
                  </a:lnTo>
                  <a:lnTo>
                    <a:pt x="198691" y="205740"/>
                  </a:lnTo>
                  <a:lnTo>
                    <a:pt x="176819" y="224790"/>
                  </a:lnTo>
                  <a:lnTo>
                    <a:pt x="166401" y="232410"/>
                  </a:lnTo>
                  <a:lnTo>
                    <a:pt x="155745" y="240030"/>
                  </a:lnTo>
                  <a:lnTo>
                    <a:pt x="144779" y="247650"/>
                  </a:lnTo>
                  <a:lnTo>
                    <a:pt x="135127" y="254000"/>
                  </a:lnTo>
                  <a:lnTo>
                    <a:pt x="130175" y="257810"/>
                  </a:lnTo>
                  <a:lnTo>
                    <a:pt x="134620" y="257810"/>
                  </a:lnTo>
                  <a:lnTo>
                    <a:pt x="145246" y="251460"/>
                  </a:lnTo>
                  <a:lnTo>
                    <a:pt x="155622" y="243840"/>
                  </a:lnTo>
                  <a:lnTo>
                    <a:pt x="165784" y="236220"/>
                  </a:lnTo>
                  <a:lnTo>
                    <a:pt x="175768" y="228600"/>
                  </a:lnTo>
                  <a:lnTo>
                    <a:pt x="186245" y="220980"/>
                  </a:lnTo>
                  <a:lnTo>
                    <a:pt x="191377" y="215900"/>
                  </a:lnTo>
                  <a:lnTo>
                    <a:pt x="196341" y="212090"/>
                  </a:lnTo>
                  <a:lnTo>
                    <a:pt x="199644" y="212090"/>
                  </a:lnTo>
                  <a:lnTo>
                    <a:pt x="202691" y="208280"/>
                  </a:lnTo>
                  <a:lnTo>
                    <a:pt x="205866" y="203200"/>
                  </a:lnTo>
                  <a:lnTo>
                    <a:pt x="216026" y="195580"/>
                  </a:lnTo>
                  <a:lnTo>
                    <a:pt x="220725" y="190500"/>
                  </a:lnTo>
                  <a:lnTo>
                    <a:pt x="232691" y="180340"/>
                  </a:lnTo>
                  <a:lnTo>
                    <a:pt x="244443" y="168910"/>
                  </a:lnTo>
                  <a:lnTo>
                    <a:pt x="267588" y="146050"/>
                  </a:lnTo>
                  <a:lnTo>
                    <a:pt x="279026" y="135890"/>
                  </a:lnTo>
                  <a:lnTo>
                    <a:pt x="301521" y="113030"/>
                  </a:lnTo>
                  <a:lnTo>
                    <a:pt x="323012" y="90170"/>
                  </a:lnTo>
                  <a:lnTo>
                    <a:pt x="333279" y="80010"/>
                  </a:lnTo>
                  <a:lnTo>
                    <a:pt x="343499" y="68580"/>
                  </a:lnTo>
                  <a:lnTo>
                    <a:pt x="349871" y="62230"/>
                  </a:lnTo>
                  <a:close/>
                </a:path>
                <a:path w="405765" h="467360">
                  <a:moveTo>
                    <a:pt x="373203" y="52070"/>
                  </a:moveTo>
                  <a:lnTo>
                    <a:pt x="370331" y="52070"/>
                  </a:lnTo>
                  <a:lnTo>
                    <a:pt x="369395" y="58420"/>
                  </a:lnTo>
                  <a:lnTo>
                    <a:pt x="369315" y="66040"/>
                  </a:lnTo>
                  <a:lnTo>
                    <a:pt x="370189" y="72390"/>
                  </a:lnTo>
                  <a:lnTo>
                    <a:pt x="372109" y="78740"/>
                  </a:lnTo>
                  <a:lnTo>
                    <a:pt x="367537" y="82550"/>
                  </a:lnTo>
                  <a:lnTo>
                    <a:pt x="370839" y="92710"/>
                  </a:lnTo>
                  <a:lnTo>
                    <a:pt x="376300" y="100330"/>
                  </a:lnTo>
                  <a:lnTo>
                    <a:pt x="382143" y="106680"/>
                  </a:lnTo>
                  <a:lnTo>
                    <a:pt x="390144" y="109220"/>
                  </a:lnTo>
                  <a:lnTo>
                    <a:pt x="394715" y="105410"/>
                  </a:lnTo>
                  <a:lnTo>
                    <a:pt x="399287" y="100330"/>
                  </a:lnTo>
                  <a:lnTo>
                    <a:pt x="398272" y="92710"/>
                  </a:lnTo>
                  <a:lnTo>
                    <a:pt x="392429" y="86360"/>
                  </a:lnTo>
                  <a:lnTo>
                    <a:pt x="387730" y="80010"/>
                  </a:lnTo>
                  <a:lnTo>
                    <a:pt x="382312" y="77470"/>
                  </a:lnTo>
                  <a:lnTo>
                    <a:pt x="374523" y="77470"/>
                  </a:lnTo>
                  <a:lnTo>
                    <a:pt x="372475" y="68580"/>
                  </a:lnTo>
                  <a:lnTo>
                    <a:pt x="372237" y="62230"/>
                  </a:lnTo>
                  <a:lnTo>
                    <a:pt x="372141" y="59690"/>
                  </a:lnTo>
                  <a:lnTo>
                    <a:pt x="373203" y="52070"/>
                  </a:lnTo>
                  <a:close/>
                </a:path>
                <a:path w="405765" h="467360">
                  <a:moveTo>
                    <a:pt x="241889" y="45720"/>
                  </a:moveTo>
                  <a:lnTo>
                    <a:pt x="228393" y="48260"/>
                  </a:lnTo>
                  <a:lnTo>
                    <a:pt x="218207" y="55880"/>
                  </a:lnTo>
                  <a:lnTo>
                    <a:pt x="212725" y="66040"/>
                  </a:lnTo>
                  <a:lnTo>
                    <a:pt x="213051" y="72390"/>
                  </a:lnTo>
                  <a:lnTo>
                    <a:pt x="213116" y="73660"/>
                  </a:lnTo>
                  <a:lnTo>
                    <a:pt x="213181" y="74930"/>
                  </a:lnTo>
                  <a:lnTo>
                    <a:pt x="244982" y="101600"/>
                  </a:lnTo>
                  <a:lnTo>
                    <a:pt x="261445" y="102870"/>
                  </a:lnTo>
                  <a:lnTo>
                    <a:pt x="277622" y="100330"/>
                  </a:lnTo>
                  <a:lnTo>
                    <a:pt x="290560" y="93980"/>
                  </a:lnTo>
                  <a:lnTo>
                    <a:pt x="297306" y="85090"/>
                  </a:lnTo>
                  <a:lnTo>
                    <a:pt x="297560" y="83820"/>
                  </a:lnTo>
                  <a:lnTo>
                    <a:pt x="297560" y="81280"/>
                  </a:lnTo>
                  <a:lnTo>
                    <a:pt x="310292" y="78740"/>
                  </a:lnTo>
                  <a:lnTo>
                    <a:pt x="297306" y="78740"/>
                  </a:lnTo>
                  <a:lnTo>
                    <a:pt x="292663" y="68580"/>
                  </a:lnTo>
                  <a:lnTo>
                    <a:pt x="283305" y="59690"/>
                  </a:lnTo>
                  <a:lnTo>
                    <a:pt x="270946" y="52070"/>
                  </a:lnTo>
                  <a:lnTo>
                    <a:pt x="257301" y="46990"/>
                  </a:lnTo>
                  <a:lnTo>
                    <a:pt x="241889" y="45720"/>
                  </a:lnTo>
                  <a:close/>
                </a:path>
                <a:path w="405765" h="467360">
                  <a:moveTo>
                    <a:pt x="405764" y="0"/>
                  </a:moveTo>
                  <a:lnTo>
                    <a:pt x="401827" y="0"/>
                  </a:lnTo>
                  <a:lnTo>
                    <a:pt x="392683" y="11430"/>
                  </a:lnTo>
                  <a:lnTo>
                    <a:pt x="384962" y="19050"/>
                  </a:lnTo>
                  <a:lnTo>
                    <a:pt x="377205" y="27940"/>
                  </a:lnTo>
                  <a:lnTo>
                    <a:pt x="369377" y="36830"/>
                  </a:lnTo>
                  <a:lnTo>
                    <a:pt x="361441" y="45720"/>
                  </a:lnTo>
                  <a:lnTo>
                    <a:pt x="356234" y="50800"/>
                  </a:lnTo>
                  <a:lnTo>
                    <a:pt x="353440" y="54610"/>
                  </a:lnTo>
                  <a:lnTo>
                    <a:pt x="347852" y="58420"/>
                  </a:lnTo>
                  <a:lnTo>
                    <a:pt x="340359" y="62230"/>
                  </a:lnTo>
                  <a:lnTo>
                    <a:pt x="333755" y="66040"/>
                  </a:lnTo>
                  <a:lnTo>
                    <a:pt x="325096" y="69850"/>
                  </a:lnTo>
                  <a:lnTo>
                    <a:pt x="316102" y="73660"/>
                  </a:lnTo>
                  <a:lnTo>
                    <a:pt x="297306" y="78740"/>
                  </a:lnTo>
                  <a:lnTo>
                    <a:pt x="310292" y="78740"/>
                  </a:lnTo>
                  <a:lnTo>
                    <a:pt x="322643" y="74930"/>
                  </a:lnTo>
                  <a:lnTo>
                    <a:pt x="334422" y="68580"/>
                  </a:lnTo>
                  <a:lnTo>
                    <a:pt x="345439" y="62230"/>
                  </a:lnTo>
                  <a:lnTo>
                    <a:pt x="349871" y="62230"/>
                  </a:lnTo>
                  <a:lnTo>
                    <a:pt x="353695" y="58420"/>
                  </a:lnTo>
                  <a:lnTo>
                    <a:pt x="354202" y="57150"/>
                  </a:lnTo>
                  <a:lnTo>
                    <a:pt x="355473" y="55880"/>
                  </a:lnTo>
                  <a:lnTo>
                    <a:pt x="355726" y="55880"/>
                  </a:lnTo>
                  <a:lnTo>
                    <a:pt x="363142" y="46990"/>
                  </a:lnTo>
                  <a:lnTo>
                    <a:pt x="378211" y="31750"/>
                  </a:lnTo>
                  <a:lnTo>
                    <a:pt x="385699" y="22860"/>
                  </a:lnTo>
                  <a:lnTo>
                    <a:pt x="389193" y="22860"/>
                  </a:lnTo>
                  <a:lnTo>
                    <a:pt x="394763" y="13970"/>
                  </a:lnTo>
                  <a:lnTo>
                    <a:pt x="401320" y="5080"/>
                  </a:lnTo>
                  <a:lnTo>
                    <a:pt x="404240" y="1270"/>
                  </a:lnTo>
                  <a:lnTo>
                    <a:pt x="405764" y="0"/>
                  </a:lnTo>
                  <a:close/>
                </a:path>
                <a:path w="405765" h="467360">
                  <a:moveTo>
                    <a:pt x="379602" y="76200"/>
                  </a:moveTo>
                  <a:lnTo>
                    <a:pt x="374523" y="77470"/>
                  </a:lnTo>
                  <a:lnTo>
                    <a:pt x="382312" y="77470"/>
                  </a:lnTo>
                  <a:lnTo>
                    <a:pt x="379602" y="76200"/>
                  </a:lnTo>
                  <a:close/>
                </a:path>
              </a:pathLst>
            </a:custGeom>
            <a:solidFill>
              <a:srgbClr val="CDD3E7"/>
            </a:solidFill>
          </p:spPr>
          <p:txBody>
            <a:bodyPr wrap="square" lIns="0" tIns="0" rIns="0" bIns="0" rtlCol="0"/>
            <a:lstStyle/>
            <a:p>
              <a:pPr defTabSz="1828800"/>
              <a:endParaRPr sz="3600" kern="0">
                <a:solidFill>
                  <a:sysClr val="windowText" lastClr="000000"/>
                </a:solidFill>
              </a:endParaRPr>
            </a:p>
          </p:txBody>
        </p:sp>
        <p:pic>
          <p:nvPicPr>
            <p:cNvPr id="5" name="object 5"/>
            <p:cNvPicPr/>
            <p:nvPr/>
          </p:nvPicPr>
          <p:blipFill>
            <a:blip r:embed="rId3" cstate="print"/>
            <a:stretch>
              <a:fillRect/>
            </a:stretch>
          </p:blipFill>
          <p:spPr>
            <a:xfrm>
              <a:off x="6291341" y="3607308"/>
              <a:ext cx="2506517" cy="1348943"/>
            </a:xfrm>
            <a:prstGeom prst="rect">
              <a:avLst/>
            </a:prstGeom>
          </p:spPr>
        </p:pic>
      </p:grpSp>
      <p:sp>
        <p:nvSpPr>
          <p:cNvPr id="6" name="object 6"/>
          <p:cNvSpPr txBox="1"/>
          <p:nvPr/>
        </p:nvSpPr>
        <p:spPr>
          <a:xfrm>
            <a:off x="670153" y="2088981"/>
            <a:ext cx="15502890" cy="7082708"/>
          </a:xfrm>
          <a:prstGeom prst="rect">
            <a:avLst/>
          </a:prstGeom>
        </p:spPr>
        <p:txBody>
          <a:bodyPr vert="horz" wrap="square" lIns="0" tIns="186690" rIns="0" bIns="0" rtlCol="0">
            <a:spAutoFit/>
          </a:bodyPr>
          <a:lstStyle/>
          <a:p>
            <a:pPr marL="1295400" indent="-1270000" defTabSz="1828800">
              <a:spcBef>
                <a:spcPts val="1470"/>
              </a:spcBef>
              <a:buClr>
                <a:srgbClr val="C00000"/>
              </a:buClr>
              <a:buSzPct val="124242"/>
              <a:buFont typeface="Wingdings"/>
              <a:buChar char=""/>
              <a:tabLst>
                <a:tab pos="1295400" algn="l"/>
              </a:tabLst>
            </a:pPr>
            <a:r>
              <a:rPr sz="3300" b="1" kern="0" spc="-240" dirty="0">
                <a:solidFill>
                  <a:sysClr val="windowText" lastClr="000000"/>
                </a:solidFill>
                <a:latin typeface="Tahoma"/>
                <a:cs typeface="Tahoma"/>
              </a:rPr>
              <a:t>Poradenství</a:t>
            </a:r>
            <a:r>
              <a:rPr sz="3300" b="1" kern="0" spc="-160" dirty="0">
                <a:solidFill>
                  <a:sysClr val="windowText" lastClr="000000"/>
                </a:solidFill>
                <a:latin typeface="Tahoma"/>
                <a:cs typeface="Tahoma"/>
              </a:rPr>
              <a:t> </a:t>
            </a:r>
            <a:r>
              <a:rPr sz="3300" b="1" kern="0" spc="-110" dirty="0">
                <a:solidFill>
                  <a:sysClr val="windowText" lastClr="000000"/>
                </a:solidFill>
                <a:latin typeface="Tahoma"/>
                <a:cs typeface="Tahoma"/>
              </a:rPr>
              <a:t>NZÚ</a:t>
            </a:r>
            <a:r>
              <a:rPr sz="3300" b="1" kern="0" spc="-170" dirty="0">
                <a:solidFill>
                  <a:sysClr val="windowText" lastClr="000000"/>
                </a:solidFill>
                <a:latin typeface="Tahoma"/>
                <a:cs typeface="Tahoma"/>
              </a:rPr>
              <a:t> </a:t>
            </a:r>
            <a:r>
              <a:rPr sz="3300" kern="0" spc="-160" dirty="0">
                <a:solidFill>
                  <a:sysClr val="windowText" lastClr="000000"/>
                </a:solidFill>
                <a:latin typeface="Tahoma"/>
                <a:cs typeface="Tahoma"/>
              </a:rPr>
              <a:t>–</a:t>
            </a:r>
            <a:r>
              <a:rPr sz="3300" kern="0" spc="-100" dirty="0">
                <a:solidFill>
                  <a:sysClr val="windowText" lastClr="000000"/>
                </a:solidFill>
                <a:latin typeface="Tahoma"/>
                <a:cs typeface="Tahoma"/>
              </a:rPr>
              <a:t> </a:t>
            </a:r>
            <a:r>
              <a:rPr sz="3300" kern="0" dirty="0">
                <a:solidFill>
                  <a:sysClr val="windowText" lastClr="000000"/>
                </a:solidFill>
                <a:latin typeface="Tahoma"/>
                <a:cs typeface="Tahoma"/>
              </a:rPr>
              <a:t>EKIS,</a:t>
            </a:r>
            <a:r>
              <a:rPr sz="3300" kern="0" spc="-120" dirty="0">
                <a:solidFill>
                  <a:sysClr val="windowText" lastClr="000000"/>
                </a:solidFill>
                <a:latin typeface="Tahoma"/>
                <a:cs typeface="Tahoma"/>
              </a:rPr>
              <a:t> </a:t>
            </a:r>
            <a:r>
              <a:rPr sz="3300" kern="0" spc="110" dirty="0">
                <a:solidFill>
                  <a:sysClr val="windowText" lastClr="000000"/>
                </a:solidFill>
                <a:latin typeface="Tahoma"/>
                <a:cs typeface="Tahoma"/>
              </a:rPr>
              <a:t>MAS,</a:t>
            </a:r>
            <a:r>
              <a:rPr sz="3300" kern="0" spc="-140" dirty="0">
                <a:solidFill>
                  <a:sysClr val="windowText" lastClr="000000"/>
                </a:solidFill>
                <a:latin typeface="Tahoma"/>
                <a:cs typeface="Tahoma"/>
              </a:rPr>
              <a:t> </a:t>
            </a:r>
            <a:r>
              <a:rPr sz="3300" kern="0" spc="-40" dirty="0">
                <a:solidFill>
                  <a:sysClr val="windowText" lastClr="000000"/>
                </a:solidFill>
                <a:latin typeface="Tahoma"/>
                <a:cs typeface="Tahoma"/>
              </a:rPr>
              <a:t>stavební</a:t>
            </a:r>
            <a:r>
              <a:rPr sz="3300" kern="0" spc="-130" dirty="0">
                <a:solidFill>
                  <a:sysClr val="windowText" lastClr="000000"/>
                </a:solidFill>
                <a:latin typeface="Tahoma"/>
                <a:cs typeface="Tahoma"/>
              </a:rPr>
              <a:t> </a:t>
            </a:r>
            <a:r>
              <a:rPr sz="3300" kern="0" spc="-20" dirty="0">
                <a:solidFill>
                  <a:sysClr val="windowText" lastClr="000000"/>
                </a:solidFill>
                <a:latin typeface="Tahoma"/>
                <a:cs typeface="Tahoma"/>
              </a:rPr>
              <a:t>spořitelny</a:t>
            </a:r>
            <a:endParaRPr sz="3300" kern="0">
              <a:solidFill>
                <a:sysClr val="windowText" lastClr="000000"/>
              </a:solidFill>
              <a:latin typeface="Tahoma"/>
              <a:cs typeface="Tahoma"/>
            </a:endParaRPr>
          </a:p>
          <a:p>
            <a:pPr marL="1295400" indent="-1270000" defTabSz="1828800">
              <a:spcBef>
                <a:spcPts val="2400"/>
              </a:spcBef>
              <a:buClr>
                <a:srgbClr val="C00000"/>
              </a:buClr>
              <a:buSzPct val="124242"/>
              <a:buFont typeface="Wingdings"/>
              <a:buChar char=""/>
              <a:tabLst>
                <a:tab pos="1295400" algn="l"/>
              </a:tabLst>
            </a:pPr>
            <a:r>
              <a:rPr sz="3300" kern="0" dirty="0">
                <a:solidFill>
                  <a:sysClr val="windowText" lastClr="000000"/>
                </a:solidFill>
                <a:latin typeface="Tahoma"/>
                <a:cs typeface="Tahoma"/>
              </a:rPr>
              <a:t>EKIS</a:t>
            </a:r>
            <a:r>
              <a:rPr sz="3300" kern="0" spc="-130" dirty="0">
                <a:solidFill>
                  <a:sysClr val="windowText" lastClr="000000"/>
                </a:solidFill>
                <a:latin typeface="Tahoma"/>
                <a:cs typeface="Tahoma"/>
              </a:rPr>
              <a:t> </a:t>
            </a:r>
            <a:r>
              <a:rPr sz="3300" kern="0" spc="-140" dirty="0">
                <a:solidFill>
                  <a:sysClr val="windowText" lastClr="000000"/>
                </a:solidFill>
                <a:latin typeface="Tahoma"/>
                <a:cs typeface="Tahoma"/>
              </a:rPr>
              <a:t>již</a:t>
            </a:r>
            <a:r>
              <a:rPr sz="3300" kern="0" spc="-150" dirty="0">
                <a:solidFill>
                  <a:sysClr val="windowText" lastClr="000000"/>
                </a:solidFill>
                <a:latin typeface="Tahoma"/>
                <a:cs typeface="Tahoma"/>
              </a:rPr>
              <a:t> </a:t>
            </a:r>
            <a:r>
              <a:rPr sz="3300" kern="0" spc="-20" dirty="0">
                <a:solidFill>
                  <a:sysClr val="windowText" lastClr="000000"/>
                </a:solidFill>
                <a:latin typeface="Tahoma"/>
                <a:cs typeface="Tahoma"/>
              </a:rPr>
              <a:t>neexistuje</a:t>
            </a:r>
            <a:endParaRPr sz="3300" kern="0">
              <a:solidFill>
                <a:sysClr val="windowText" lastClr="000000"/>
              </a:solidFill>
              <a:latin typeface="Tahoma"/>
              <a:cs typeface="Tahoma"/>
            </a:endParaRPr>
          </a:p>
          <a:p>
            <a:pPr marL="1295400" indent="-1270000" defTabSz="1828800">
              <a:spcBef>
                <a:spcPts val="2400"/>
              </a:spcBef>
              <a:buClr>
                <a:srgbClr val="C00000"/>
              </a:buClr>
              <a:buSzPct val="124242"/>
              <a:buFont typeface="Wingdings"/>
              <a:buChar char=""/>
              <a:tabLst>
                <a:tab pos="1295400" algn="l"/>
              </a:tabLst>
            </a:pPr>
            <a:r>
              <a:rPr sz="3300" b="1" kern="0" spc="-240" dirty="0">
                <a:solidFill>
                  <a:sysClr val="windowText" lastClr="000000"/>
                </a:solidFill>
                <a:latin typeface="Tahoma"/>
                <a:cs typeface="Tahoma"/>
              </a:rPr>
              <a:t>Renovační</a:t>
            </a:r>
            <a:r>
              <a:rPr sz="3300" b="1" kern="0" spc="-90" dirty="0">
                <a:solidFill>
                  <a:sysClr val="windowText" lastClr="000000"/>
                </a:solidFill>
                <a:latin typeface="Tahoma"/>
                <a:cs typeface="Tahoma"/>
              </a:rPr>
              <a:t> </a:t>
            </a:r>
            <a:r>
              <a:rPr sz="3300" b="1" kern="0" spc="-130" dirty="0">
                <a:solidFill>
                  <a:sysClr val="windowText" lastClr="000000"/>
                </a:solidFill>
                <a:latin typeface="Tahoma"/>
                <a:cs typeface="Tahoma"/>
              </a:rPr>
              <a:t>pas </a:t>
            </a:r>
            <a:r>
              <a:rPr sz="3300" b="1" kern="0" spc="-260" dirty="0">
                <a:solidFill>
                  <a:sysClr val="windowText" lastClr="000000"/>
                </a:solidFill>
                <a:latin typeface="Tahoma"/>
                <a:cs typeface="Tahoma"/>
              </a:rPr>
              <a:t>(2.pol.</a:t>
            </a:r>
            <a:r>
              <a:rPr sz="3300" b="1" kern="0" spc="-110" dirty="0">
                <a:solidFill>
                  <a:sysClr val="windowText" lastClr="000000"/>
                </a:solidFill>
                <a:latin typeface="Tahoma"/>
                <a:cs typeface="Tahoma"/>
              </a:rPr>
              <a:t> </a:t>
            </a:r>
            <a:r>
              <a:rPr sz="3300" b="1" kern="0" spc="-390" dirty="0">
                <a:solidFill>
                  <a:sysClr val="windowText" lastClr="000000"/>
                </a:solidFill>
                <a:latin typeface="Tahoma"/>
                <a:cs typeface="Tahoma"/>
              </a:rPr>
              <a:t>2025)</a:t>
            </a:r>
            <a:r>
              <a:rPr sz="3300" b="1" kern="0" spc="-100" dirty="0">
                <a:solidFill>
                  <a:sysClr val="windowText" lastClr="000000"/>
                </a:solidFill>
                <a:latin typeface="Tahoma"/>
                <a:cs typeface="Tahoma"/>
              </a:rPr>
              <a:t> </a:t>
            </a:r>
            <a:r>
              <a:rPr sz="3300" kern="0" dirty="0">
                <a:solidFill>
                  <a:sysClr val="windowText" lastClr="000000"/>
                </a:solidFill>
                <a:latin typeface="Tahoma"/>
                <a:cs typeface="Tahoma"/>
              </a:rPr>
              <a:t>má</a:t>
            </a:r>
            <a:r>
              <a:rPr sz="3300" kern="0" spc="-50" dirty="0">
                <a:solidFill>
                  <a:sysClr val="windowText" lastClr="000000"/>
                </a:solidFill>
                <a:latin typeface="Tahoma"/>
                <a:cs typeface="Tahoma"/>
              </a:rPr>
              <a:t> </a:t>
            </a:r>
            <a:r>
              <a:rPr sz="3300" kern="0" spc="-20" dirty="0">
                <a:solidFill>
                  <a:sysClr val="windowText" lastClr="000000"/>
                </a:solidFill>
                <a:latin typeface="Tahoma"/>
                <a:cs typeface="Tahoma"/>
              </a:rPr>
              <a:t>informovat:</a:t>
            </a:r>
            <a:endParaRPr sz="3300" kern="0">
              <a:solidFill>
                <a:sysClr val="windowText" lastClr="000000"/>
              </a:solidFill>
              <a:latin typeface="Tahoma"/>
              <a:cs typeface="Tahoma"/>
            </a:endParaRPr>
          </a:p>
          <a:p>
            <a:pPr marL="3835400" lvl="1" indent="-1271270" defTabSz="1828800">
              <a:spcBef>
                <a:spcPts val="2440"/>
              </a:spcBef>
              <a:buClr>
                <a:srgbClr val="C00000"/>
              </a:buClr>
              <a:buSzPct val="123333"/>
              <a:buFont typeface="Wingdings"/>
              <a:buChar char=""/>
              <a:tabLst>
                <a:tab pos="3835400" algn="l"/>
              </a:tabLst>
            </a:pPr>
            <a:r>
              <a:rPr sz="3000" kern="0" dirty="0">
                <a:solidFill>
                  <a:sysClr val="windowText" lastClr="000000"/>
                </a:solidFill>
                <a:latin typeface="Tahoma"/>
                <a:cs typeface="Tahoma"/>
              </a:rPr>
              <a:t>Popsat</a:t>
            </a:r>
            <a:r>
              <a:rPr sz="3000" kern="0" spc="-50" dirty="0">
                <a:solidFill>
                  <a:sysClr val="windowText" lastClr="000000"/>
                </a:solidFill>
                <a:latin typeface="Tahoma"/>
                <a:cs typeface="Tahoma"/>
              </a:rPr>
              <a:t> </a:t>
            </a:r>
            <a:r>
              <a:rPr sz="3000" kern="0" spc="-20" dirty="0">
                <a:solidFill>
                  <a:sysClr val="windowText" lastClr="000000"/>
                </a:solidFill>
                <a:latin typeface="Tahoma"/>
                <a:cs typeface="Tahoma"/>
              </a:rPr>
              <a:t>možnosti</a:t>
            </a:r>
            <a:r>
              <a:rPr sz="3000" kern="0" spc="-60" dirty="0">
                <a:solidFill>
                  <a:sysClr val="windowText" lastClr="000000"/>
                </a:solidFill>
                <a:latin typeface="Tahoma"/>
                <a:cs typeface="Tahoma"/>
              </a:rPr>
              <a:t> </a:t>
            </a:r>
            <a:r>
              <a:rPr sz="3000" kern="0" spc="-20" dirty="0">
                <a:solidFill>
                  <a:sysClr val="windowText" lastClr="000000"/>
                </a:solidFill>
                <a:latin typeface="Tahoma"/>
                <a:cs typeface="Tahoma"/>
              </a:rPr>
              <a:t>renovace</a:t>
            </a:r>
            <a:r>
              <a:rPr sz="3000" kern="0" spc="-100" dirty="0">
                <a:solidFill>
                  <a:sysClr val="windowText" lastClr="000000"/>
                </a:solidFill>
                <a:latin typeface="Tahoma"/>
                <a:cs typeface="Tahoma"/>
              </a:rPr>
              <a:t> </a:t>
            </a:r>
            <a:r>
              <a:rPr sz="3000" kern="0" spc="-60" dirty="0">
                <a:solidFill>
                  <a:sysClr val="windowText" lastClr="000000"/>
                </a:solidFill>
                <a:latin typeface="Tahoma"/>
                <a:cs typeface="Tahoma"/>
              </a:rPr>
              <a:t>nemovitosti</a:t>
            </a:r>
            <a:r>
              <a:rPr sz="3000" kern="0" spc="-50" dirty="0">
                <a:solidFill>
                  <a:sysClr val="windowText" lastClr="000000"/>
                </a:solidFill>
                <a:latin typeface="Tahoma"/>
                <a:cs typeface="Tahoma"/>
              </a:rPr>
              <a:t> </a:t>
            </a:r>
            <a:r>
              <a:rPr sz="3000" kern="0" spc="-90" dirty="0">
                <a:solidFill>
                  <a:sysClr val="windowText" lastClr="000000"/>
                </a:solidFill>
                <a:latin typeface="Tahoma"/>
                <a:cs typeface="Tahoma"/>
              </a:rPr>
              <a:t>(kompletní</a:t>
            </a:r>
            <a:r>
              <a:rPr sz="3000" kern="0" spc="-110" dirty="0">
                <a:solidFill>
                  <a:sysClr val="windowText" lastClr="000000"/>
                </a:solidFill>
                <a:latin typeface="Tahoma"/>
                <a:cs typeface="Tahoma"/>
              </a:rPr>
              <a:t> </a:t>
            </a:r>
            <a:r>
              <a:rPr sz="3000" kern="0" spc="-20" dirty="0">
                <a:solidFill>
                  <a:sysClr val="windowText" lastClr="000000"/>
                </a:solidFill>
                <a:latin typeface="Tahoma"/>
                <a:cs typeface="Tahoma"/>
              </a:rPr>
              <a:t>renovace).</a:t>
            </a:r>
            <a:endParaRPr sz="3000" kern="0">
              <a:solidFill>
                <a:sysClr val="windowText" lastClr="000000"/>
              </a:solidFill>
              <a:latin typeface="Tahoma"/>
              <a:cs typeface="Tahoma"/>
            </a:endParaRPr>
          </a:p>
          <a:p>
            <a:pPr marL="3835400" lvl="1" indent="-1271270" defTabSz="1828800">
              <a:spcBef>
                <a:spcPts val="2400"/>
              </a:spcBef>
              <a:buClr>
                <a:srgbClr val="C00000"/>
              </a:buClr>
              <a:buSzPct val="123333"/>
              <a:buFont typeface="Wingdings"/>
              <a:buChar char=""/>
              <a:tabLst>
                <a:tab pos="3835400" algn="l"/>
              </a:tabLst>
            </a:pPr>
            <a:r>
              <a:rPr sz="3000" kern="0" spc="-60" dirty="0">
                <a:solidFill>
                  <a:sysClr val="windowText" lastClr="000000"/>
                </a:solidFill>
                <a:latin typeface="Tahoma"/>
                <a:cs typeface="Tahoma"/>
              </a:rPr>
              <a:t>Navrhnout</a:t>
            </a:r>
            <a:r>
              <a:rPr sz="3000" kern="0" spc="-140" dirty="0">
                <a:solidFill>
                  <a:sysClr val="windowText" lastClr="000000"/>
                </a:solidFill>
                <a:latin typeface="Tahoma"/>
                <a:cs typeface="Tahoma"/>
              </a:rPr>
              <a:t> </a:t>
            </a:r>
            <a:r>
              <a:rPr sz="3000" kern="0" spc="-60" dirty="0">
                <a:solidFill>
                  <a:sysClr val="windowText" lastClr="000000"/>
                </a:solidFill>
                <a:latin typeface="Tahoma"/>
                <a:cs typeface="Tahoma"/>
              </a:rPr>
              <a:t>opatření</a:t>
            </a:r>
            <a:r>
              <a:rPr sz="3000" kern="0" spc="-120" dirty="0">
                <a:solidFill>
                  <a:sysClr val="windowText" lastClr="000000"/>
                </a:solidFill>
                <a:latin typeface="Tahoma"/>
                <a:cs typeface="Tahoma"/>
              </a:rPr>
              <a:t> </a:t>
            </a:r>
            <a:r>
              <a:rPr sz="3000" kern="0" spc="-20" dirty="0">
                <a:solidFill>
                  <a:sysClr val="windowText" lastClr="000000"/>
                </a:solidFill>
                <a:latin typeface="Tahoma"/>
                <a:cs typeface="Tahoma"/>
              </a:rPr>
              <a:t>vedoucí</a:t>
            </a:r>
            <a:r>
              <a:rPr sz="3000" kern="0" spc="-160" dirty="0">
                <a:solidFill>
                  <a:sysClr val="windowText" lastClr="000000"/>
                </a:solidFill>
                <a:latin typeface="Tahoma"/>
                <a:cs typeface="Tahoma"/>
              </a:rPr>
              <a:t> </a:t>
            </a:r>
            <a:r>
              <a:rPr sz="3000" kern="0" dirty="0">
                <a:solidFill>
                  <a:sysClr val="windowText" lastClr="000000"/>
                </a:solidFill>
                <a:latin typeface="Tahoma"/>
                <a:cs typeface="Tahoma"/>
              </a:rPr>
              <a:t>k</a:t>
            </a:r>
            <a:r>
              <a:rPr sz="3000" kern="0" spc="-110" dirty="0">
                <a:solidFill>
                  <a:sysClr val="windowText" lastClr="000000"/>
                </a:solidFill>
                <a:latin typeface="Tahoma"/>
                <a:cs typeface="Tahoma"/>
              </a:rPr>
              <a:t> </a:t>
            </a:r>
            <a:r>
              <a:rPr sz="3000" kern="0" dirty="0">
                <a:solidFill>
                  <a:sysClr val="windowText" lastClr="000000"/>
                </a:solidFill>
                <a:latin typeface="Tahoma"/>
                <a:cs typeface="Tahoma"/>
              </a:rPr>
              <a:t>úspoře</a:t>
            </a:r>
            <a:r>
              <a:rPr sz="3000" kern="0" spc="-120" dirty="0">
                <a:solidFill>
                  <a:sysClr val="windowText" lastClr="000000"/>
                </a:solidFill>
                <a:latin typeface="Tahoma"/>
                <a:cs typeface="Tahoma"/>
              </a:rPr>
              <a:t> </a:t>
            </a:r>
            <a:r>
              <a:rPr sz="3000" kern="0" spc="-20" dirty="0">
                <a:solidFill>
                  <a:sysClr val="windowText" lastClr="000000"/>
                </a:solidFill>
                <a:latin typeface="Tahoma"/>
                <a:cs typeface="Tahoma"/>
              </a:rPr>
              <a:t>energie.</a:t>
            </a:r>
            <a:endParaRPr sz="3000" kern="0">
              <a:solidFill>
                <a:sysClr val="windowText" lastClr="000000"/>
              </a:solidFill>
              <a:latin typeface="Tahoma"/>
              <a:cs typeface="Tahoma"/>
            </a:endParaRPr>
          </a:p>
          <a:p>
            <a:pPr marL="3835400" lvl="1" indent="-1271270" defTabSz="1828800">
              <a:spcBef>
                <a:spcPts val="2400"/>
              </a:spcBef>
              <a:buClr>
                <a:srgbClr val="C00000"/>
              </a:buClr>
              <a:buSzPct val="123333"/>
              <a:buFont typeface="Wingdings"/>
              <a:buChar char=""/>
              <a:tabLst>
                <a:tab pos="3835400" algn="l"/>
              </a:tabLst>
            </a:pPr>
            <a:r>
              <a:rPr sz="3000" kern="0" spc="-20" dirty="0">
                <a:solidFill>
                  <a:sysClr val="windowText" lastClr="000000"/>
                </a:solidFill>
                <a:latin typeface="Tahoma"/>
                <a:cs typeface="Tahoma"/>
              </a:rPr>
              <a:t>Doporučit</a:t>
            </a:r>
            <a:r>
              <a:rPr sz="3000" kern="0" spc="-190" dirty="0">
                <a:solidFill>
                  <a:sysClr val="windowText" lastClr="000000"/>
                </a:solidFill>
                <a:latin typeface="Tahoma"/>
                <a:cs typeface="Tahoma"/>
              </a:rPr>
              <a:t> </a:t>
            </a:r>
            <a:r>
              <a:rPr sz="3000" kern="0" spc="-70" dirty="0">
                <a:solidFill>
                  <a:sysClr val="windowText" lastClr="000000"/>
                </a:solidFill>
                <a:latin typeface="Tahoma"/>
                <a:cs typeface="Tahoma"/>
              </a:rPr>
              <a:t>finanční</a:t>
            </a:r>
            <a:r>
              <a:rPr sz="3000" kern="0" spc="-160" dirty="0">
                <a:solidFill>
                  <a:sysClr val="windowText" lastClr="000000"/>
                </a:solidFill>
                <a:latin typeface="Tahoma"/>
                <a:cs typeface="Tahoma"/>
              </a:rPr>
              <a:t> </a:t>
            </a:r>
            <a:r>
              <a:rPr sz="3000" kern="0" spc="-70" dirty="0">
                <a:solidFill>
                  <a:sysClr val="windowText" lastClr="000000"/>
                </a:solidFill>
                <a:latin typeface="Tahoma"/>
                <a:cs typeface="Tahoma"/>
              </a:rPr>
              <a:t>nástroje</a:t>
            </a:r>
            <a:r>
              <a:rPr sz="3000" kern="0" spc="-120" dirty="0">
                <a:solidFill>
                  <a:sysClr val="windowText" lastClr="000000"/>
                </a:solidFill>
                <a:latin typeface="Tahoma"/>
                <a:cs typeface="Tahoma"/>
              </a:rPr>
              <a:t> </a:t>
            </a:r>
            <a:r>
              <a:rPr sz="3000" kern="0" spc="-110" dirty="0">
                <a:solidFill>
                  <a:sysClr val="windowText" lastClr="000000"/>
                </a:solidFill>
                <a:latin typeface="Tahoma"/>
                <a:cs typeface="Tahoma"/>
              </a:rPr>
              <a:t>(dotace)</a:t>
            </a:r>
            <a:r>
              <a:rPr sz="3000" kern="0" spc="-150" dirty="0">
                <a:solidFill>
                  <a:sysClr val="windowText" lastClr="000000"/>
                </a:solidFill>
                <a:latin typeface="Tahoma"/>
                <a:cs typeface="Tahoma"/>
              </a:rPr>
              <a:t> </a:t>
            </a:r>
            <a:r>
              <a:rPr sz="3000" kern="0" dirty="0">
                <a:solidFill>
                  <a:sysClr val="windowText" lastClr="000000"/>
                </a:solidFill>
                <a:latin typeface="Tahoma"/>
                <a:cs typeface="Tahoma"/>
              </a:rPr>
              <a:t>v</a:t>
            </a:r>
            <a:r>
              <a:rPr sz="3000" kern="0" spc="-100" dirty="0">
                <a:solidFill>
                  <a:sysClr val="windowText" lastClr="000000"/>
                </a:solidFill>
                <a:latin typeface="Tahoma"/>
                <a:cs typeface="Tahoma"/>
              </a:rPr>
              <a:t> </a:t>
            </a:r>
            <a:r>
              <a:rPr sz="3000" kern="0" spc="-20" dirty="0">
                <a:solidFill>
                  <a:sysClr val="windowText" lastClr="000000"/>
                </a:solidFill>
                <a:latin typeface="Tahoma"/>
                <a:cs typeface="Tahoma"/>
              </a:rPr>
              <a:t>rámci</a:t>
            </a:r>
            <a:r>
              <a:rPr sz="3000" kern="0" spc="-140" dirty="0">
                <a:solidFill>
                  <a:sysClr val="windowText" lastClr="000000"/>
                </a:solidFill>
                <a:latin typeface="Tahoma"/>
                <a:cs typeface="Tahoma"/>
              </a:rPr>
              <a:t> </a:t>
            </a:r>
            <a:r>
              <a:rPr sz="3000" kern="0" spc="-40" dirty="0">
                <a:solidFill>
                  <a:sysClr val="windowText" lastClr="000000"/>
                </a:solidFill>
                <a:latin typeface="Tahoma"/>
                <a:cs typeface="Tahoma"/>
              </a:rPr>
              <a:t>programů</a:t>
            </a:r>
            <a:r>
              <a:rPr sz="3000" kern="0" spc="-120" dirty="0">
                <a:solidFill>
                  <a:sysClr val="windowText" lastClr="000000"/>
                </a:solidFill>
                <a:latin typeface="Tahoma"/>
                <a:cs typeface="Tahoma"/>
              </a:rPr>
              <a:t> </a:t>
            </a:r>
            <a:r>
              <a:rPr sz="3000" kern="0" spc="-110" dirty="0">
                <a:solidFill>
                  <a:sysClr val="windowText" lastClr="000000"/>
                </a:solidFill>
                <a:latin typeface="Tahoma"/>
                <a:cs typeface="Tahoma"/>
              </a:rPr>
              <a:t>veřejné</a:t>
            </a:r>
            <a:r>
              <a:rPr sz="3000" kern="0" spc="-150" dirty="0">
                <a:solidFill>
                  <a:sysClr val="windowText" lastClr="000000"/>
                </a:solidFill>
                <a:latin typeface="Tahoma"/>
                <a:cs typeface="Tahoma"/>
              </a:rPr>
              <a:t> </a:t>
            </a:r>
            <a:r>
              <a:rPr sz="3000" kern="0" spc="-20" dirty="0">
                <a:solidFill>
                  <a:sysClr val="windowText" lastClr="000000"/>
                </a:solidFill>
                <a:latin typeface="Tahoma"/>
                <a:cs typeface="Tahoma"/>
              </a:rPr>
              <a:t>podpory.</a:t>
            </a:r>
            <a:endParaRPr sz="3000" kern="0">
              <a:solidFill>
                <a:sysClr val="windowText" lastClr="000000"/>
              </a:solidFill>
              <a:latin typeface="Tahoma"/>
              <a:cs typeface="Tahoma"/>
            </a:endParaRPr>
          </a:p>
          <a:p>
            <a:pPr marL="1295400" indent="-1270000" defTabSz="1828800">
              <a:spcBef>
                <a:spcPts val="2370"/>
              </a:spcBef>
              <a:buClr>
                <a:srgbClr val="C00000"/>
              </a:buClr>
              <a:buSzPct val="124242"/>
              <a:buFont typeface="Wingdings"/>
              <a:buChar char=""/>
              <a:tabLst>
                <a:tab pos="1295400" algn="l"/>
              </a:tabLst>
            </a:pPr>
            <a:r>
              <a:rPr sz="3300" kern="0" dirty="0">
                <a:solidFill>
                  <a:sysClr val="windowText" lastClr="000000"/>
                </a:solidFill>
                <a:latin typeface="Tahoma"/>
                <a:cs typeface="Tahoma"/>
              </a:rPr>
              <a:t>Součástí</a:t>
            </a:r>
            <a:r>
              <a:rPr sz="3300" kern="0" spc="-10" dirty="0">
                <a:solidFill>
                  <a:sysClr val="windowText" lastClr="000000"/>
                </a:solidFill>
                <a:latin typeface="Tahoma"/>
                <a:cs typeface="Tahoma"/>
              </a:rPr>
              <a:t> </a:t>
            </a:r>
            <a:r>
              <a:rPr sz="3300" kern="0" spc="-40" dirty="0">
                <a:solidFill>
                  <a:sysClr val="windowText" lastClr="000000"/>
                </a:solidFill>
                <a:latin typeface="Tahoma"/>
                <a:cs typeface="Tahoma"/>
              </a:rPr>
              <a:t>konzultace</a:t>
            </a:r>
            <a:r>
              <a:rPr sz="3300" kern="0" spc="-80" dirty="0">
                <a:solidFill>
                  <a:sysClr val="windowText" lastClr="000000"/>
                </a:solidFill>
                <a:latin typeface="Tahoma"/>
                <a:cs typeface="Tahoma"/>
              </a:rPr>
              <a:t> </a:t>
            </a:r>
            <a:r>
              <a:rPr sz="3300" kern="0" spc="-160" dirty="0">
                <a:solidFill>
                  <a:sysClr val="windowText" lastClr="000000"/>
                </a:solidFill>
                <a:latin typeface="Tahoma"/>
                <a:cs typeface="Tahoma"/>
              </a:rPr>
              <a:t>(1-</a:t>
            </a:r>
            <a:r>
              <a:rPr sz="3300" kern="0" dirty="0">
                <a:solidFill>
                  <a:sysClr val="windowText" lastClr="000000"/>
                </a:solidFill>
                <a:latin typeface="Tahoma"/>
                <a:cs typeface="Tahoma"/>
              </a:rPr>
              <a:t>2</a:t>
            </a:r>
            <a:r>
              <a:rPr sz="3300" kern="0" spc="-30" dirty="0">
                <a:solidFill>
                  <a:sysClr val="windowText" lastClr="000000"/>
                </a:solidFill>
                <a:latin typeface="Tahoma"/>
                <a:cs typeface="Tahoma"/>
              </a:rPr>
              <a:t> </a:t>
            </a:r>
            <a:r>
              <a:rPr sz="3300" kern="0" spc="-20" dirty="0">
                <a:solidFill>
                  <a:sysClr val="windowText" lastClr="000000"/>
                </a:solidFill>
                <a:latin typeface="Tahoma"/>
                <a:cs typeface="Tahoma"/>
              </a:rPr>
              <a:t>hodiny)</a:t>
            </a:r>
            <a:endParaRPr sz="3300" kern="0">
              <a:solidFill>
                <a:sysClr val="windowText" lastClr="000000"/>
              </a:solidFill>
              <a:latin typeface="Tahoma"/>
              <a:cs typeface="Tahoma"/>
            </a:endParaRPr>
          </a:p>
          <a:p>
            <a:pPr marL="1295400" indent="-1270000" defTabSz="1828800">
              <a:spcBef>
                <a:spcPts val="2400"/>
              </a:spcBef>
              <a:buClr>
                <a:srgbClr val="C00000"/>
              </a:buClr>
              <a:buSzPct val="124242"/>
              <a:buFont typeface="Wingdings"/>
              <a:buChar char=""/>
              <a:tabLst>
                <a:tab pos="1295400" algn="l"/>
              </a:tabLst>
            </a:pPr>
            <a:r>
              <a:rPr sz="3300" kern="0" spc="-50" dirty="0">
                <a:solidFill>
                  <a:sysClr val="windowText" lastClr="000000"/>
                </a:solidFill>
                <a:latin typeface="Tahoma"/>
                <a:cs typeface="Tahoma"/>
              </a:rPr>
              <a:t>Vypracování</a:t>
            </a:r>
            <a:r>
              <a:rPr sz="3300" kern="0" spc="-120" dirty="0">
                <a:solidFill>
                  <a:sysClr val="windowText" lastClr="000000"/>
                </a:solidFill>
                <a:latin typeface="Tahoma"/>
                <a:cs typeface="Tahoma"/>
              </a:rPr>
              <a:t> </a:t>
            </a:r>
            <a:r>
              <a:rPr sz="3300" kern="0" spc="-40" dirty="0">
                <a:solidFill>
                  <a:sysClr val="windowText" lastClr="000000"/>
                </a:solidFill>
                <a:latin typeface="Tahoma"/>
                <a:cs typeface="Tahoma"/>
              </a:rPr>
              <a:t>dokumentu</a:t>
            </a:r>
            <a:r>
              <a:rPr sz="3300" kern="0" spc="-90" dirty="0">
                <a:solidFill>
                  <a:sysClr val="windowText" lastClr="000000"/>
                </a:solidFill>
                <a:latin typeface="Tahoma"/>
                <a:cs typeface="Tahoma"/>
              </a:rPr>
              <a:t> </a:t>
            </a:r>
            <a:r>
              <a:rPr sz="3300" kern="0" spc="-40" dirty="0">
                <a:solidFill>
                  <a:sysClr val="windowText" lastClr="000000"/>
                </a:solidFill>
                <a:latin typeface="Tahoma"/>
                <a:cs typeface="Tahoma"/>
              </a:rPr>
              <a:t>zpoplatněno,</a:t>
            </a:r>
            <a:r>
              <a:rPr sz="3300" kern="0" spc="-120" dirty="0">
                <a:solidFill>
                  <a:sysClr val="windowText" lastClr="000000"/>
                </a:solidFill>
                <a:latin typeface="Tahoma"/>
                <a:cs typeface="Tahoma"/>
              </a:rPr>
              <a:t> </a:t>
            </a:r>
            <a:r>
              <a:rPr sz="3300" kern="0" dirty="0">
                <a:solidFill>
                  <a:sysClr val="windowText" lastClr="000000"/>
                </a:solidFill>
                <a:latin typeface="Tahoma"/>
                <a:cs typeface="Tahoma"/>
              </a:rPr>
              <a:t>dotace</a:t>
            </a:r>
            <a:r>
              <a:rPr sz="3300" kern="0" spc="-70" dirty="0">
                <a:solidFill>
                  <a:sysClr val="windowText" lastClr="000000"/>
                </a:solidFill>
                <a:latin typeface="Tahoma"/>
                <a:cs typeface="Tahoma"/>
              </a:rPr>
              <a:t> </a:t>
            </a:r>
            <a:r>
              <a:rPr sz="3300" kern="0" spc="130" dirty="0">
                <a:solidFill>
                  <a:sysClr val="windowText" lastClr="000000"/>
                </a:solidFill>
                <a:latin typeface="Tahoma"/>
                <a:cs typeface="Tahoma"/>
              </a:rPr>
              <a:t>cca</a:t>
            </a:r>
            <a:r>
              <a:rPr sz="3300" kern="0" spc="-60" dirty="0">
                <a:solidFill>
                  <a:sysClr val="windowText" lastClr="000000"/>
                </a:solidFill>
                <a:latin typeface="Tahoma"/>
                <a:cs typeface="Tahoma"/>
              </a:rPr>
              <a:t> </a:t>
            </a:r>
            <a:r>
              <a:rPr sz="3300" kern="0" spc="-50" dirty="0">
                <a:solidFill>
                  <a:sysClr val="windowText" lastClr="000000"/>
                </a:solidFill>
                <a:latin typeface="Tahoma"/>
                <a:cs typeface="Tahoma"/>
              </a:rPr>
              <a:t>80%</a:t>
            </a:r>
            <a:endParaRPr sz="3300" kern="0">
              <a:solidFill>
                <a:sysClr val="windowText" lastClr="000000"/>
              </a:solidFill>
              <a:latin typeface="Tahoma"/>
              <a:cs typeface="Tahoma"/>
            </a:endParaRPr>
          </a:p>
          <a:p>
            <a:pPr marL="2564130" lvl="1" indent="-1268730" defTabSz="1828800">
              <a:spcBef>
                <a:spcPts val="2400"/>
              </a:spcBef>
              <a:buClr>
                <a:srgbClr val="C00000"/>
              </a:buClr>
              <a:buSzPct val="124242"/>
              <a:buFont typeface="Wingdings"/>
              <a:buChar char=""/>
              <a:tabLst>
                <a:tab pos="2564130" algn="l"/>
              </a:tabLst>
            </a:pPr>
            <a:r>
              <a:rPr sz="3300" kern="0" dirty="0">
                <a:solidFill>
                  <a:sysClr val="windowText" lastClr="000000"/>
                </a:solidFill>
                <a:latin typeface="Tahoma"/>
                <a:cs typeface="Tahoma"/>
              </a:rPr>
              <a:t>Pro</a:t>
            </a:r>
            <a:r>
              <a:rPr sz="3300" kern="0" spc="-50" dirty="0">
                <a:solidFill>
                  <a:sysClr val="windowText" lastClr="000000"/>
                </a:solidFill>
                <a:latin typeface="Tahoma"/>
                <a:cs typeface="Tahoma"/>
              </a:rPr>
              <a:t> </a:t>
            </a:r>
            <a:r>
              <a:rPr sz="3300" kern="0" spc="-80" dirty="0">
                <a:solidFill>
                  <a:sysClr val="windowText" lastClr="000000"/>
                </a:solidFill>
                <a:latin typeface="Tahoma"/>
                <a:cs typeface="Tahoma"/>
              </a:rPr>
              <a:t>nízkopříjmové </a:t>
            </a:r>
            <a:r>
              <a:rPr sz="3300" kern="0" dirty="0">
                <a:solidFill>
                  <a:sysClr val="windowText" lastClr="000000"/>
                </a:solidFill>
                <a:latin typeface="Tahoma"/>
                <a:cs typeface="Tahoma"/>
              </a:rPr>
              <a:t>domácnosti</a:t>
            </a:r>
            <a:r>
              <a:rPr sz="3300" kern="0" spc="-80" dirty="0">
                <a:solidFill>
                  <a:sysClr val="windowText" lastClr="000000"/>
                </a:solidFill>
                <a:latin typeface="Tahoma"/>
                <a:cs typeface="Tahoma"/>
              </a:rPr>
              <a:t> </a:t>
            </a:r>
            <a:r>
              <a:rPr sz="3300" kern="0" spc="-20" dirty="0">
                <a:solidFill>
                  <a:sysClr val="windowText" lastClr="000000"/>
                </a:solidFill>
                <a:latin typeface="Tahoma"/>
                <a:cs typeface="Tahoma"/>
              </a:rPr>
              <a:t>ZDARMA.</a:t>
            </a:r>
            <a:endParaRPr sz="3300" kern="0">
              <a:solidFill>
                <a:sysClr val="windowText" lastClr="000000"/>
              </a:solidFill>
              <a:latin typeface="Tahoma"/>
              <a:cs typeface="Tahoma"/>
            </a:endParaRPr>
          </a:p>
        </p:txBody>
      </p:sp>
      <p:sp>
        <p:nvSpPr>
          <p:cNvPr id="7" name="object 7"/>
          <p:cNvSpPr txBox="1">
            <a:spLocks noGrp="1"/>
          </p:cNvSpPr>
          <p:nvPr>
            <p:ph type="title"/>
          </p:nvPr>
        </p:nvSpPr>
        <p:spPr>
          <a:xfrm>
            <a:off x="3657600" y="516064"/>
            <a:ext cx="22322532" cy="642484"/>
          </a:xfrm>
          <a:prstGeom prst="rect">
            <a:avLst/>
          </a:prstGeom>
        </p:spPr>
        <p:txBody>
          <a:bodyPr vert="horz" wrap="square" lIns="0" tIns="26670" rIns="0" bIns="0" rtlCol="0">
            <a:spAutoFit/>
          </a:bodyPr>
          <a:lstStyle/>
          <a:p>
            <a:pPr marL="7194550">
              <a:spcBef>
                <a:spcPts val="210"/>
              </a:spcBef>
            </a:pPr>
            <a:r>
              <a:rPr spc="-20" dirty="0"/>
              <a:t>Poradenství</a:t>
            </a:r>
            <a:r>
              <a:rPr spc="-290" dirty="0"/>
              <a:t> </a:t>
            </a:r>
            <a:r>
              <a:rPr spc="-40" dirty="0"/>
              <a:t>2025</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BBD58-C184-BA6D-DA03-4CC092EC5D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C7A686-C4FC-B295-2E9B-9563D310695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a:extLst>
              <a:ext uri="{FF2B5EF4-FFF2-40B4-BE49-F238E27FC236}">
                <a16:creationId xmlns:a16="http://schemas.microsoft.com/office/drawing/2014/main" id="{049A9618-CAB8-3A02-E354-4DF1822F5492}"/>
              </a:ext>
            </a:extLst>
          </p:cNvPr>
          <p:cNvGrpSpPr/>
          <p:nvPr/>
        </p:nvGrpSpPr>
        <p:grpSpPr>
          <a:xfrm>
            <a:off x="1028700" y="1828800"/>
            <a:ext cx="16230600" cy="6629400"/>
            <a:chOff x="0" y="-555199"/>
            <a:chExt cx="4274726" cy="1746015"/>
          </a:xfrm>
        </p:grpSpPr>
        <p:sp>
          <p:nvSpPr>
            <p:cNvPr id="4" name="Freeform 4">
              <a:extLst>
                <a:ext uri="{FF2B5EF4-FFF2-40B4-BE49-F238E27FC236}">
                  <a16:creationId xmlns:a16="http://schemas.microsoft.com/office/drawing/2014/main" id="{6D296E2F-E439-85AD-236E-957BC1CF03D9}"/>
                </a:ext>
              </a:extLst>
            </p:cNvPr>
            <p:cNvSpPr/>
            <p:nvPr/>
          </p:nvSpPr>
          <p:spPr>
            <a:xfrm>
              <a:off x="0" y="-555199"/>
              <a:ext cx="4274726" cy="1746015"/>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a:extLst>
                <a:ext uri="{FF2B5EF4-FFF2-40B4-BE49-F238E27FC236}">
                  <a16:creationId xmlns:a16="http://schemas.microsoft.com/office/drawing/2014/main" id="{26F5153A-A83B-8DCB-2334-529556B34C47}"/>
                </a:ext>
              </a:extLst>
            </p:cNvPr>
            <p:cNvSpPr txBox="1"/>
            <p:nvPr/>
          </p:nvSpPr>
          <p:spPr>
            <a:xfrm>
              <a:off x="145501" y="-555199"/>
              <a:ext cx="3983724" cy="1746015"/>
            </a:xfrm>
            <a:prstGeom prst="rect">
              <a:avLst/>
            </a:prstGeom>
          </p:spPr>
          <p:txBody>
            <a:bodyPr lIns="190500" tIns="190500" rIns="190500" bIns="190500" rtlCol="0" anchor="ctr"/>
            <a:lstStyle/>
            <a:p>
              <a:pPr algn="ctr"/>
              <a:r>
                <a:rPr lang="cs-CZ" sz="6000" b="1" i="0" dirty="0">
                  <a:solidFill>
                    <a:srgbClr val="0152A1"/>
                  </a:solidFill>
                  <a:effectLst/>
                  <a:latin typeface="Roboto ExtraBold" panose="02000000000000000000" pitchFamily="2" charset="0"/>
                  <a:ea typeface="Roboto ExtraBold" panose="02000000000000000000" pitchFamily="2" charset="0"/>
                </a:rPr>
                <a:t>Jakým způsobem lze při renovacích vyvážit požadavek na zachování historické a estetické hodnoty budovy a zároveň do projektu začlenit moderní funkce, jako je energetická účinnost a udržitelnost?</a:t>
              </a:r>
              <a:endParaRPr lang="en-US" sz="6000" b="1" dirty="0">
                <a:solidFill>
                  <a:srgbClr val="0152A1"/>
                </a:solidFill>
                <a:latin typeface="Roboto ExtraBold" panose="02000000000000000000" pitchFamily="2" charset="0"/>
                <a:ea typeface="Roboto ExtraBold" panose="02000000000000000000" pitchFamily="2" charset="0"/>
                <a:cs typeface="Roboto Heavy"/>
                <a:sym typeface="Roboto Heavy"/>
              </a:endParaRPr>
            </a:p>
          </p:txBody>
        </p:sp>
      </p:grpSp>
    </p:spTree>
    <p:extLst>
      <p:ext uri="{BB962C8B-B14F-4D97-AF65-F5344CB8AC3E}">
        <p14:creationId xmlns:p14="http://schemas.microsoft.com/office/powerpoint/2010/main" val="37678927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ACAB097E-DCA1-461F-6C8B-5FB490386E24}"/>
              </a:ext>
            </a:extLst>
          </p:cNvPr>
          <p:cNvPicPr>
            <a:picLocks/>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667040" y="2614055"/>
            <a:ext cx="3557544" cy="3557544"/>
          </a:xfrm>
          <a:prstGeom prst="rect">
            <a:avLst/>
          </a:prstGeom>
        </p:spPr>
      </p:pic>
      <p:sp>
        <p:nvSpPr>
          <p:cNvPr id="4" name="Rectángulo 3">
            <a:extLst>
              <a:ext uri="{FF2B5EF4-FFF2-40B4-BE49-F238E27FC236}">
                <a16:creationId xmlns:a16="http://schemas.microsoft.com/office/drawing/2014/main" id="{E220FBFD-465B-0316-84FC-FABDFEF9E927}"/>
              </a:ext>
            </a:extLst>
          </p:cNvPr>
          <p:cNvSpPr/>
          <p:nvPr>
            <p:custDataLst>
              <p:tags r:id="rId3"/>
            </p:custDataLst>
          </p:nvPr>
        </p:nvSpPr>
        <p:spPr>
          <a:xfrm>
            <a:off x="4669277" y="1501346"/>
            <a:ext cx="12729337" cy="5782962"/>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3400" b="1">
                <a:solidFill>
                  <a:srgbClr val="000000"/>
                </a:solidFill>
              </a:rPr>
              <a:t>6. Doufáme, že se vám konference líbila! Jak byste jí ohodnotil/a z pohledu její užitečnosti?</a:t>
            </a:r>
            <a:endParaRPr lang="en-BE" sz="3400" b="1">
              <a:solidFill>
                <a:srgbClr val="000000"/>
              </a:solidFill>
            </a:endParaRPr>
          </a:p>
        </p:txBody>
      </p:sp>
      <p:sp>
        <p:nvSpPr>
          <p:cNvPr id="5" name="Rectángulo 4">
            <a:extLst>
              <a:ext uri="{FF2B5EF4-FFF2-40B4-BE49-F238E27FC236}">
                <a16:creationId xmlns:a16="http://schemas.microsoft.com/office/drawing/2014/main" id="{F1A45172-6ECF-1D11-50D6-87770209CD86}"/>
              </a:ext>
            </a:extLst>
          </p:cNvPr>
          <p:cNvSpPr/>
          <p:nvPr/>
        </p:nvSpPr>
        <p:spPr>
          <a:xfrm>
            <a:off x="0" y="8730049"/>
            <a:ext cx="18288000" cy="1556951"/>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1111733" tIns="389106" rIns="2779331" bIns="305726" rtlCol="0" anchor="ctr">
            <a:normAutofit/>
          </a:bodyPr>
          <a:lstStyle/>
          <a:p>
            <a:r>
              <a:rPr lang="en-GB" sz="2600">
                <a:solidFill>
                  <a:srgbClr val="FFFFFF"/>
                </a:solidFill>
              </a:rPr>
              <a:t>The </a:t>
            </a:r>
            <a:r>
              <a:rPr lang="en-GB" sz="2600">
                <a:solidFill>
                  <a:srgbClr val="FFFFFF"/>
                </a:solidFill>
                <a:hlinkClick r:id="rId7">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BE" sz="2600">
              <a:solidFill>
                <a:srgbClr val="FFFFFF"/>
              </a:solidFill>
            </a:endParaRPr>
          </a:p>
        </p:txBody>
      </p:sp>
      <p:pic>
        <p:nvPicPr>
          <p:cNvPr id="7" name="Gráfico 6">
            <a:extLst>
              <a:ext uri="{FF2B5EF4-FFF2-40B4-BE49-F238E27FC236}">
                <a16:creationId xmlns:a16="http://schemas.microsoft.com/office/drawing/2014/main" id="{402B1F4D-842D-8C98-D514-B05AF53D9FF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44693" y="9286177"/>
            <a:ext cx="444693" cy="444693"/>
          </a:xfrm>
          <a:prstGeom prst="rect">
            <a:avLst/>
          </a:prstGeom>
        </p:spPr>
      </p:pic>
      <p:sp>
        <p:nvSpPr>
          <p:cNvPr id="8" name="Trapecio 7">
            <a:extLst>
              <a:ext uri="{FF2B5EF4-FFF2-40B4-BE49-F238E27FC236}">
                <a16:creationId xmlns:a16="http://schemas.microsoft.com/office/drawing/2014/main" id="{9B5D532F-C4BC-0231-1F49-6C1AC61BB786}"/>
              </a:ext>
            </a:extLst>
          </p:cNvPr>
          <p:cNvSpPr/>
          <p:nvPr/>
        </p:nvSpPr>
        <p:spPr>
          <a:xfrm rot="2700000">
            <a:off x="14430556" y="772386"/>
            <a:ext cx="5002797" cy="1167319"/>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a:bodyPr>
          <a:lstStyle/>
          <a:p>
            <a:pPr algn="ctr"/>
            <a:r>
              <a:rPr lang="en-GB" sz="2600" b="1">
                <a:solidFill>
                  <a:srgbClr val="198038"/>
                </a:solidFill>
              </a:rPr>
              <a:t>Do not edit
</a:t>
            </a:r>
            <a:r>
              <a:rPr lang="en-GB"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BE" sz="2200">
              <a:solidFill>
                <a:srgbClr val="198038"/>
              </a:solidFill>
            </a:endParaRPr>
          </a:p>
        </p:txBody>
      </p:sp>
      <p:pic>
        <p:nvPicPr>
          <p:cNvPr id="10" name="Gráfico 9">
            <a:extLst>
              <a:ext uri="{FF2B5EF4-FFF2-40B4-BE49-F238E27FC236}">
                <a16:creationId xmlns:a16="http://schemas.microsoft.com/office/drawing/2014/main" id="{850B2251-F4C1-6E7B-35BE-BFB214BC6053}"/>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6120123" y="9230591"/>
            <a:ext cx="1667599" cy="555866"/>
          </a:xfrm>
          <a:prstGeom prst="rect">
            <a:avLst/>
          </a:prstGeom>
        </p:spPr>
      </p:pic>
    </p:spTree>
    <p:custDataLst>
      <p:tags r:id="rId1"/>
    </p:custDataLst>
    <p:extLst>
      <p:ext uri="{BB962C8B-B14F-4D97-AF65-F5344CB8AC3E}">
        <p14:creationId xmlns:p14="http://schemas.microsoft.com/office/powerpoint/2010/main" val="12108647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14" name="Rectángulo 13">
            <a:extLst>
              <a:ext uri="{FF2B5EF4-FFF2-40B4-BE49-F238E27FC236}">
                <a16:creationId xmlns:a16="http://schemas.microsoft.com/office/drawing/2014/main" id="{2C52FD5E-C201-9A18-5C39-881A595E0402}"/>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ángulo 14">
            <a:extLst>
              <a:ext uri="{FF2B5EF4-FFF2-40B4-BE49-F238E27FC236}">
                <a16:creationId xmlns:a16="http://schemas.microsoft.com/office/drawing/2014/main" id="{3CAF888A-12FA-F94D-BFFD-84BE766A84AA}"/>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1530972"/>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lnSpc>
                  <a:spcPts val="7200"/>
                </a:lnSpc>
              </a:pPr>
              <a:r>
                <a:rPr lang="en-US" sz="6000" b="1" dirty="0">
                  <a:solidFill>
                    <a:srgbClr val="0152A1"/>
                  </a:solidFill>
                  <a:latin typeface="Roboto Heavy"/>
                  <a:ea typeface="Roboto Heavy"/>
                  <a:cs typeface="Roboto Heavy"/>
                  <a:sym typeface="Roboto Heavy"/>
                </a:rPr>
                <a:t>ZÁVĚREČNÉ POZNÁMKY</a:t>
              </a:r>
            </a:p>
          </p:txBody>
        </p:sp>
      </p:grpSp>
      <p:grpSp>
        <p:nvGrpSpPr>
          <p:cNvPr id="6" name="Group 6"/>
          <p:cNvGrpSpPr/>
          <p:nvPr/>
        </p:nvGrpSpPr>
        <p:grpSpPr>
          <a:xfrm>
            <a:off x="1846195" y="5636774"/>
            <a:ext cx="2505568" cy="2505568"/>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757" r="-25757"/>
              </a:stretch>
            </a:blipFill>
          </p:spPr>
          <p:txBody>
            <a:bodyPr/>
            <a:lstStyle/>
            <a:p>
              <a:endParaRPr lang="en-BE"/>
            </a:p>
          </p:txBody>
        </p:sp>
      </p:grpSp>
      <p:sp>
        <p:nvSpPr>
          <p:cNvPr id="8" name="TextBox 8"/>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9" name="TextBox 9"/>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
        <p:nvSpPr>
          <p:cNvPr id="10" name="TextBox 10"/>
          <p:cNvSpPr txBox="1"/>
          <p:nvPr/>
        </p:nvSpPr>
        <p:spPr>
          <a:xfrm>
            <a:off x="4682673" y="6523313"/>
            <a:ext cx="4222196" cy="1609593"/>
          </a:xfrm>
          <a:prstGeom prst="rect">
            <a:avLst/>
          </a:prstGeom>
        </p:spPr>
        <p:txBody>
          <a:bodyPr lIns="0" tIns="0" rIns="0" bIns="0" rtlCol="0" anchor="t">
            <a:spAutoFit/>
          </a:bodyPr>
          <a:lstStyle/>
          <a:p>
            <a:pPr algn="l">
              <a:lnSpc>
                <a:spcPts val="3168"/>
              </a:lnSpc>
              <a:spcBef>
                <a:spcPct val="0"/>
              </a:spcBef>
            </a:pPr>
            <a:r>
              <a:rPr lang="en-US" sz="2640" b="1">
                <a:solidFill>
                  <a:srgbClr val="000000"/>
                </a:solidFill>
                <a:latin typeface="Roboto Heavy"/>
                <a:ea typeface="Roboto Heavy"/>
                <a:cs typeface="Roboto Heavy"/>
                <a:sym typeface="Roboto Heavy"/>
              </a:rPr>
              <a:t>Emmanuelle Causse, </a:t>
            </a:r>
            <a:r>
              <a:rPr lang="en-US" sz="2640">
                <a:solidFill>
                  <a:srgbClr val="000000"/>
                </a:solidFill>
                <a:latin typeface="Roboto"/>
                <a:ea typeface="Roboto"/>
                <a:cs typeface="Roboto"/>
                <a:sym typeface="Roboto"/>
              </a:rPr>
              <a:t>MSc., generální tajemnice</a:t>
            </a:r>
          </a:p>
          <a:p>
            <a:pPr algn="l">
              <a:lnSpc>
                <a:spcPts val="3168"/>
              </a:lnSpc>
              <a:spcBef>
                <a:spcPct val="0"/>
              </a:spcBef>
            </a:pPr>
            <a:r>
              <a:rPr lang="en-US" sz="2640">
                <a:solidFill>
                  <a:srgbClr val="000000"/>
                </a:solidFill>
                <a:latin typeface="Roboto"/>
                <a:ea typeface="Roboto"/>
                <a:cs typeface="Roboto"/>
                <a:sym typeface="Roboto"/>
              </a:rPr>
              <a:t>Mezinárodní unie vlastníků nemovitostí (UIPI)</a:t>
            </a:r>
          </a:p>
        </p:txBody>
      </p:sp>
      <p:grpSp>
        <p:nvGrpSpPr>
          <p:cNvPr id="11" name="Group 11"/>
          <p:cNvGrpSpPr/>
          <p:nvPr/>
        </p:nvGrpSpPr>
        <p:grpSpPr>
          <a:xfrm>
            <a:off x="9383130" y="5646210"/>
            <a:ext cx="2505568" cy="2505568"/>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36687" t="-32759" r="-42703" b="-137556"/>
              </a:stretch>
            </a:blipFill>
          </p:spPr>
          <p:txBody>
            <a:bodyPr/>
            <a:lstStyle/>
            <a:p>
              <a:endParaRPr lang="en-BE"/>
            </a:p>
          </p:txBody>
        </p:sp>
      </p:grpSp>
      <p:sp>
        <p:nvSpPr>
          <p:cNvPr id="13" name="TextBox 13"/>
          <p:cNvSpPr txBox="1"/>
          <p:nvPr/>
        </p:nvSpPr>
        <p:spPr>
          <a:xfrm>
            <a:off x="12219609" y="6532749"/>
            <a:ext cx="4222196" cy="1609593"/>
          </a:xfrm>
          <a:prstGeom prst="rect">
            <a:avLst/>
          </a:prstGeom>
        </p:spPr>
        <p:txBody>
          <a:bodyPr lIns="0" tIns="0" rIns="0" bIns="0" rtlCol="0" anchor="t">
            <a:spAutoFit/>
          </a:bodyPr>
          <a:lstStyle/>
          <a:p>
            <a:pPr algn="l">
              <a:lnSpc>
                <a:spcPts val="3168"/>
              </a:lnSpc>
            </a:pPr>
            <a:r>
              <a:rPr lang="en-US" sz="2640" b="1">
                <a:solidFill>
                  <a:srgbClr val="000000"/>
                </a:solidFill>
                <a:latin typeface="Roboto Heavy"/>
                <a:ea typeface="Roboto Heavy"/>
                <a:cs typeface="Roboto Heavy"/>
                <a:sym typeface="Roboto Heavy"/>
              </a:rPr>
              <a:t>Ing. Milan Krček,</a:t>
            </a:r>
          </a:p>
          <a:p>
            <a:pPr algn="l">
              <a:lnSpc>
                <a:spcPts val="3168"/>
              </a:lnSpc>
              <a:spcBef>
                <a:spcPct val="0"/>
              </a:spcBef>
            </a:pPr>
            <a:r>
              <a:rPr lang="en-US" sz="2640">
                <a:solidFill>
                  <a:srgbClr val="000000"/>
                </a:solidFill>
                <a:latin typeface="Roboto"/>
                <a:ea typeface="Roboto"/>
                <a:cs typeface="Roboto"/>
                <a:sym typeface="Roboto"/>
              </a:rPr>
              <a:t>předseda, Občanské sdružení majitelů domů (OSMD)</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466531" y="8532574"/>
            <a:ext cx="18754531" cy="2952640"/>
            <a:chOff x="0" y="0"/>
            <a:chExt cx="2778449" cy="437428"/>
          </a:xfrm>
        </p:grpSpPr>
        <p:sp>
          <p:nvSpPr>
            <p:cNvPr id="4" name="Freeform 4"/>
            <p:cNvSpPr/>
            <p:nvPr/>
          </p:nvSpPr>
          <p:spPr>
            <a:xfrm>
              <a:off x="0" y="0"/>
              <a:ext cx="2778449" cy="437428"/>
            </a:xfrm>
            <a:custGeom>
              <a:avLst/>
              <a:gdLst/>
              <a:ahLst/>
              <a:cxnLst/>
              <a:rect l="l" t="t" r="r" b="b"/>
              <a:pathLst>
                <a:path w="2778449" h="437428">
                  <a:moveTo>
                    <a:pt x="0" y="0"/>
                  </a:moveTo>
                  <a:lnTo>
                    <a:pt x="2778449" y="0"/>
                  </a:lnTo>
                  <a:lnTo>
                    <a:pt x="2778449" y="437428"/>
                  </a:lnTo>
                  <a:lnTo>
                    <a:pt x="0" y="437428"/>
                  </a:lnTo>
                  <a:close/>
                </a:path>
              </a:pathLst>
            </a:custGeom>
            <a:solidFill>
              <a:srgbClr val="FFFFFF"/>
            </a:solidFill>
          </p:spPr>
          <p:txBody>
            <a:bodyPr/>
            <a:lstStyle/>
            <a:p>
              <a:endParaRPr lang="en-BE"/>
            </a:p>
          </p:txBody>
        </p:sp>
        <p:sp>
          <p:nvSpPr>
            <p:cNvPr id="5" name="TextBox 5"/>
            <p:cNvSpPr txBox="1"/>
            <p:nvPr/>
          </p:nvSpPr>
          <p:spPr>
            <a:xfrm>
              <a:off x="0" y="-38100"/>
              <a:ext cx="2778449" cy="475528"/>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650448" y="9037507"/>
            <a:ext cx="2322942" cy="696883"/>
          </a:xfrm>
          <a:custGeom>
            <a:avLst/>
            <a:gdLst/>
            <a:ahLst/>
            <a:cxnLst/>
            <a:rect l="l" t="t" r="r" b="b"/>
            <a:pathLst>
              <a:path w="2322942" h="696883">
                <a:moveTo>
                  <a:pt x="0" y="0"/>
                </a:moveTo>
                <a:lnTo>
                  <a:pt x="2322943" y="0"/>
                </a:lnTo>
                <a:lnTo>
                  <a:pt x="2322943" y="696882"/>
                </a:lnTo>
                <a:lnTo>
                  <a:pt x="0" y="696882"/>
                </a:lnTo>
                <a:lnTo>
                  <a:pt x="0" y="0"/>
                </a:lnTo>
                <a:close/>
              </a:path>
            </a:pathLst>
          </a:custGeom>
          <a:blipFill>
            <a:blip r:embed="rId3"/>
            <a:stretch>
              <a:fillRect/>
            </a:stretch>
          </a:blipFill>
        </p:spPr>
        <p:txBody>
          <a:bodyPr/>
          <a:lstStyle/>
          <a:p>
            <a:endParaRPr lang="en-BE"/>
          </a:p>
        </p:txBody>
      </p:sp>
      <p:sp>
        <p:nvSpPr>
          <p:cNvPr id="7" name="Freeform 7"/>
          <p:cNvSpPr/>
          <p:nvPr/>
        </p:nvSpPr>
        <p:spPr>
          <a:xfrm>
            <a:off x="3738861" y="8959558"/>
            <a:ext cx="1511865" cy="774831"/>
          </a:xfrm>
          <a:custGeom>
            <a:avLst/>
            <a:gdLst/>
            <a:ahLst/>
            <a:cxnLst/>
            <a:rect l="l" t="t" r="r" b="b"/>
            <a:pathLst>
              <a:path w="1511865" h="774831">
                <a:moveTo>
                  <a:pt x="0" y="0"/>
                </a:moveTo>
                <a:lnTo>
                  <a:pt x="1511865" y="0"/>
                </a:lnTo>
                <a:lnTo>
                  <a:pt x="1511865" y="774831"/>
                </a:lnTo>
                <a:lnTo>
                  <a:pt x="0" y="774831"/>
                </a:lnTo>
                <a:lnTo>
                  <a:pt x="0" y="0"/>
                </a:lnTo>
                <a:close/>
              </a:path>
            </a:pathLst>
          </a:custGeom>
          <a:blipFill>
            <a:blip r:embed="rId4"/>
            <a:stretch>
              <a:fillRect/>
            </a:stretch>
          </a:blipFill>
        </p:spPr>
        <p:txBody>
          <a:bodyPr/>
          <a:lstStyle/>
          <a:p>
            <a:endParaRPr lang="en-BE"/>
          </a:p>
        </p:txBody>
      </p:sp>
      <p:sp>
        <p:nvSpPr>
          <p:cNvPr id="8" name="Freeform 8"/>
          <p:cNvSpPr/>
          <p:nvPr/>
        </p:nvSpPr>
        <p:spPr>
          <a:xfrm>
            <a:off x="8539835" y="9037507"/>
            <a:ext cx="2039334" cy="696883"/>
          </a:xfrm>
          <a:custGeom>
            <a:avLst/>
            <a:gdLst/>
            <a:ahLst/>
            <a:cxnLst/>
            <a:rect l="l" t="t" r="r" b="b"/>
            <a:pathLst>
              <a:path w="2039334" h="696883">
                <a:moveTo>
                  <a:pt x="0" y="0"/>
                </a:moveTo>
                <a:lnTo>
                  <a:pt x="2039334" y="0"/>
                </a:lnTo>
                <a:lnTo>
                  <a:pt x="2039334" y="696882"/>
                </a:lnTo>
                <a:lnTo>
                  <a:pt x="0" y="696882"/>
                </a:lnTo>
                <a:lnTo>
                  <a:pt x="0" y="0"/>
                </a:lnTo>
                <a:close/>
              </a:path>
            </a:pathLst>
          </a:custGeom>
          <a:blipFill>
            <a:blip r:embed="rId5"/>
            <a:stretch>
              <a:fillRect l="-3022" r="-3885"/>
            </a:stretch>
          </a:blipFill>
        </p:spPr>
        <p:txBody>
          <a:bodyPr/>
          <a:lstStyle/>
          <a:p>
            <a:endParaRPr lang="en-BE"/>
          </a:p>
        </p:txBody>
      </p:sp>
      <p:sp>
        <p:nvSpPr>
          <p:cNvPr id="9" name="Freeform 9"/>
          <p:cNvSpPr/>
          <p:nvPr/>
        </p:nvSpPr>
        <p:spPr>
          <a:xfrm>
            <a:off x="11344639" y="8950015"/>
            <a:ext cx="1149225" cy="774831"/>
          </a:xfrm>
          <a:custGeom>
            <a:avLst/>
            <a:gdLst/>
            <a:ahLst/>
            <a:cxnLst/>
            <a:rect l="l" t="t" r="r" b="b"/>
            <a:pathLst>
              <a:path w="1149225" h="774831">
                <a:moveTo>
                  <a:pt x="0" y="0"/>
                </a:moveTo>
                <a:lnTo>
                  <a:pt x="1149225" y="0"/>
                </a:lnTo>
                <a:lnTo>
                  <a:pt x="1149225" y="774831"/>
                </a:lnTo>
                <a:lnTo>
                  <a:pt x="0" y="774831"/>
                </a:lnTo>
                <a:lnTo>
                  <a:pt x="0" y="0"/>
                </a:lnTo>
                <a:close/>
              </a:path>
            </a:pathLst>
          </a:custGeom>
          <a:blipFill>
            <a:blip r:embed="rId6"/>
            <a:stretch>
              <a:fillRect l="-5963" t="-10483" r="-5963" b="-11274"/>
            </a:stretch>
          </a:blipFill>
        </p:spPr>
        <p:txBody>
          <a:bodyPr/>
          <a:lstStyle/>
          <a:p>
            <a:endParaRPr lang="en-BE"/>
          </a:p>
        </p:txBody>
      </p:sp>
      <p:sp>
        <p:nvSpPr>
          <p:cNvPr id="10" name="Freeform 10"/>
          <p:cNvSpPr/>
          <p:nvPr/>
        </p:nvSpPr>
        <p:spPr>
          <a:xfrm>
            <a:off x="6016196" y="9037507"/>
            <a:ext cx="1758170" cy="696883"/>
          </a:xfrm>
          <a:custGeom>
            <a:avLst/>
            <a:gdLst/>
            <a:ahLst/>
            <a:cxnLst/>
            <a:rect l="l" t="t" r="r" b="b"/>
            <a:pathLst>
              <a:path w="1758170" h="696883">
                <a:moveTo>
                  <a:pt x="0" y="0"/>
                </a:moveTo>
                <a:lnTo>
                  <a:pt x="1758170" y="0"/>
                </a:lnTo>
                <a:lnTo>
                  <a:pt x="1758170" y="696882"/>
                </a:lnTo>
                <a:lnTo>
                  <a:pt x="0" y="696882"/>
                </a:lnTo>
                <a:lnTo>
                  <a:pt x="0" y="0"/>
                </a:lnTo>
                <a:close/>
              </a:path>
            </a:pathLst>
          </a:custGeom>
          <a:blipFill>
            <a:blip r:embed="rId7"/>
            <a:stretch>
              <a:fillRect/>
            </a:stretch>
          </a:blipFill>
        </p:spPr>
        <p:txBody>
          <a:bodyPr/>
          <a:lstStyle/>
          <a:p>
            <a:endParaRPr lang="en-BE"/>
          </a:p>
        </p:txBody>
      </p:sp>
      <p:sp>
        <p:nvSpPr>
          <p:cNvPr id="11" name="AutoShape 11"/>
          <p:cNvSpPr/>
          <p:nvPr/>
        </p:nvSpPr>
        <p:spPr>
          <a:xfrm>
            <a:off x="13278384" y="8959558"/>
            <a:ext cx="0" cy="793918"/>
          </a:xfrm>
          <a:prstGeom prst="line">
            <a:avLst/>
          </a:prstGeom>
          <a:ln w="38100" cap="flat">
            <a:solidFill>
              <a:srgbClr val="E66A18"/>
            </a:solidFill>
            <a:prstDash val="solid"/>
            <a:headEnd type="none" w="sm" len="sm"/>
            <a:tailEnd type="none" w="sm" len="sm"/>
          </a:ln>
        </p:spPr>
        <p:txBody>
          <a:bodyPr/>
          <a:lstStyle/>
          <a:p>
            <a:endParaRPr lang="en-BE"/>
          </a:p>
        </p:txBody>
      </p:sp>
      <p:sp>
        <p:nvSpPr>
          <p:cNvPr id="12" name="Freeform 12"/>
          <p:cNvSpPr/>
          <p:nvPr/>
        </p:nvSpPr>
        <p:spPr>
          <a:xfrm>
            <a:off x="14062903" y="8959558"/>
            <a:ext cx="3826213" cy="802009"/>
          </a:xfrm>
          <a:custGeom>
            <a:avLst/>
            <a:gdLst/>
            <a:ahLst/>
            <a:cxnLst/>
            <a:rect l="l" t="t" r="r" b="b"/>
            <a:pathLst>
              <a:path w="3826213" h="802009">
                <a:moveTo>
                  <a:pt x="0" y="0"/>
                </a:moveTo>
                <a:lnTo>
                  <a:pt x="3826213" y="0"/>
                </a:lnTo>
                <a:lnTo>
                  <a:pt x="3826213" y="802009"/>
                </a:lnTo>
                <a:lnTo>
                  <a:pt x="0" y="802009"/>
                </a:lnTo>
                <a:lnTo>
                  <a:pt x="0" y="0"/>
                </a:lnTo>
                <a:close/>
              </a:path>
            </a:pathLst>
          </a:custGeom>
          <a:blipFill>
            <a:blip r:embed="rId8"/>
            <a:stretch>
              <a:fillRect t="-5948" b="-5948"/>
            </a:stretch>
          </a:blipFill>
        </p:spPr>
        <p:txBody>
          <a:bodyPr/>
          <a:lstStyle/>
          <a:p>
            <a:endParaRPr lang="en-BE"/>
          </a:p>
        </p:txBody>
      </p:sp>
      <p:sp>
        <p:nvSpPr>
          <p:cNvPr id="14" name="Rectángulo 13">
            <a:extLst>
              <a:ext uri="{FF2B5EF4-FFF2-40B4-BE49-F238E27FC236}">
                <a16:creationId xmlns:a16="http://schemas.microsoft.com/office/drawing/2014/main" id="{72FFCB73-D719-5328-988A-22096942C5EB}"/>
              </a:ext>
            </a:extLst>
          </p:cNvPr>
          <p:cNvSpPr/>
          <p:nvPr/>
        </p:nvSpPr>
        <p:spPr>
          <a:xfrm>
            <a:off x="4571999" y="4219591"/>
            <a:ext cx="9144001" cy="1838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3"/>
          <p:cNvSpPr txBox="1"/>
          <p:nvPr/>
        </p:nvSpPr>
        <p:spPr>
          <a:xfrm>
            <a:off x="1296311" y="4219591"/>
            <a:ext cx="15695378" cy="1838292"/>
          </a:xfrm>
          <a:prstGeom prst="rect">
            <a:avLst/>
          </a:prstGeom>
        </p:spPr>
        <p:txBody>
          <a:bodyPr lIns="0" tIns="0" rIns="0" bIns="0" rtlCol="0" anchor="t">
            <a:spAutoFit/>
          </a:bodyPr>
          <a:lstStyle/>
          <a:p>
            <a:pPr marL="0" lvl="0" indent="0" algn="ctr">
              <a:lnSpc>
                <a:spcPts val="14400"/>
              </a:lnSpc>
            </a:pPr>
            <a:r>
              <a:rPr lang="en-US" sz="12000" b="1">
                <a:solidFill>
                  <a:srgbClr val="E66A18"/>
                </a:solidFill>
                <a:latin typeface="Roboto Condensed Bold"/>
                <a:ea typeface="Roboto Condensed Bold"/>
                <a:cs typeface="Roboto Condensed Bold"/>
                <a:sym typeface="Roboto Condensed Bold"/>
              </a:rPr>
              <a:t>THANK YOU!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623" y="2199133"/>
            <a:ext cx="7158990" cy="534762"/>
          </a:xfrm>
          <a:prstGeom prst="rect">
            <a:avLst/>
          </a:prstGeom>
        </p:spPr>
        <p:txBody>
          <a:bodyPr vert="horz" wrap="square" lIns="0" tIns="26670" rIns="0" bIns="0" rtlCol="0">
            <a:spAutoFit/>
          </a:bodyPr>
          <a:lstStyle/>
          <a:p>
            <a:pPr marL="1295400" indent="-1270000" defTabSz="1828800">
              <a:spcBef>
                <a:spcPts val="210"/>
              </a:spcBef>
              <a:buClr>
                <a:srgbClr val="C00000"/>
              </a:buClr>
              <a:buSzPct val="124242"/>
              <a:buFont typeface="Wingdings"/>
              <a:buChar char=""/>
              <a:tabLst>
                <a:tab pos="1295400" algn="l"/>
              </a:tabLst>
            </a:pPr>
            <a:r>
              <a:rPr sz="3300" kern="0" spc="-20" dirty="0">
                <a:solidFill>
                  <a:sysClr val="windowText" lastClr="000000"/>
                </a:solidFill>
                <a:latin typeface="Tahoma"/>
                <a:cs typeface="Tahoma"/>
              </a:rPr>
              <a:t>Renovační</a:t>
            </a:r>
            <a:r>
              <a:rPr sz="3300" kern="0" spc="-90" dirty="0">
                <a:solidFill>
                  <a:sysClr val="windowText" lastClr="000000"/>
                </a:solidFill>
                <a:latin typeface="Tahoma"/>
                <a:cs typeface="Tahoma"/>
              </a:rPr>
              <a:t> </a:t>
            </a:r>
            <a:r>
              <a:rPr sz="3300" kern="0" dirty="0">
                <a:solidFill>
                  <a:sysClr val="windowText" lastClr="000000"/>
                </a:solidFill>
                <a:latin typeface="Tahoma"/>
                <a:cs typeface="Tahoma"/>
              </a:rPr>
              <a:t>pas</a:t>
            </a:r>
            <a:r>
              <a:rPr sz="3300" kern="0" spc="-30" dirty="0">
                <a:solidFill>
                  <a:sysClr val="windowText" lastClr="000000"/>
                </a:solidFill>
                <a:latin typeface="Tahoma"/>
                <a:cs typeface="Tahoma"/>
              </a:rPr>
              <a:t> </a:t>
            </a:r>
            <a:r>
              <a:rPr sz="3300" kern="0" spc="-20" dirty="0">
                <a:solidFill>
                  <a:sysClr val="windowText" lastClr="000000"/>
                </a:solidFill>
                <a:latin typeface="Tahoma"/>
                <a:cs typeface="Tahoma"/>
              </a:rPr>
              <a:t>NENAHRAZUJE:</a:t>
            </a:r>
            <a:endParaRPr sz="3300" kern="0">
              <a:solidFill>
                <a:sysClr val="windowText" lastClr="000000"/>
              </a:solidFill>
              <a:latin typeface="Tahoma"/>
              <a:cs typeface="Tahoma"/>
            </a:endParaRPr>
          </a:p>
        </p:txBody>
      </p:sp>
      <p:sp>
        <p:nvSpPr>
          <p:cNvPr id="3" name="object 3"/>
          <p:cNvSpPr txBox="1"/>
          <p:nvPr/>
        </p:nvSpPr>
        <p:spPr>
          <a:xfrm>
            <a:off x="3086606" y="4708752"/>
            <a:ext cx="269240" cy="1568378"/>
          </a:xfrm>
          <a:prstGeom prst="rect">
            <a:avLst/>
          </a:prstGeom>
        </p:spPr>
        <p:txBody>
          <a:bodyPr vert="horz" wrap="square" lIns="0" tIns="222250" rIns="0" bIns="0" rtlCol="0">
            <a:spAutoFit/>
          </a:bodyPr>
          <a:lstStyle/>
          <a:p>
            <a:pPr marL="25400" defTabSz="1828800">
              <a:spcBef>
                <a:spcPts val="1750"/>
              </a:spcBef>
            </a:pPr>
            <a:r>
              <a:rPr sz="3700" kern="0" spc="-100" dirty="0">
                <a:solidFill>
                  <a:srgbClr val="C00000"/>
                </a:solidFill>
                <a:latin typeface="Wingdings"/>
                <a:cs typeface="Wingdings"/>
              </a:rPr>
              <a:t></a:t>
            </a:r>
            <a:endParaRPr sz="3700" kern="0">
              <a:solidFill>
                <a:sysClr val="windowText" lastClr="000000"/>
              </a:solidFill>
              <a:latin typeface="Wingdings"/>
              <a:cs typeface="Wingdings"/>
            </a:endParaRPr>
          </a:p>
          <a:p>
            <a:pPr marL="25400" defTabSz="1828800">
              <a:spcBef>
                <a:spcPts val="1560"/>
              </a:spcBef>
            </a:pPr>
            <a:r>
              <a:rPr sz="3700" kern="0" spc="-100" dirty="0">
                <a:solidFill>
                  <a:srgbClr val="C00000"/>
                </a:solidFill>
                <a:latin typeface="Wingdings"/>
                <a:cs typeface="Wingdings"/>
              </a:rPr>
              <a:t></a:t>
            </a:r>
            <a:endParaRPr sz="3700" kern="0">
              <a:solidFill>
                <a:sysClr val="windowText" lastClr="000000"/>
              </a:solidFill>
              <a:latin typeface="Wingdings"/>
              <a:cs typeface="Wingdings"/>
            </a:endParaRPr>
          </a:p>
        </p:txBody>
      </p:sp>
      <p:sp>
        <p:nvSpPr>
          <p:cNvPr id="4" name="object 4"/>
          <p:cNvSpPr txBox="1"/>
          <p:nvPr/>
        </p:nvSpPr>
        <p:spPr>
          <a:xfrm>
            <a:off x="3086606" y="2845132"/>
            <a:ext cx="14658340" cy="3426579"/>
          </a:xfrm>
          <a:prstGeom prst="rect">
            <a:avLst/>
          </a:prstGeom>
        </p:spPr>
        <p:txBody>
          <a:bodyPr vert="horz" wrap="square" lIns="0" tIns="193040" rIns="0" bIns="0" rtlCol="0">
            <a:spAutoFit/>
          </a:bodyPr>
          <a:lstStyle/>
          <a:p>
            <a:pPr marL="1296670" indent="-1271270" defTabSz="1828800">
              <a:spcBef>
                <a:spcPts val="1520"/>
              </a:spcBef>
              <a:buClr>
                <a:srgbClr val="C00000"/>
              </a:buClr>
              <a:buSzPct val="123333"/>
              <a:buFont typeface="Wingdings"/>
              <a:buChar char=""/>
              <a:tabLst>
                <a:tab pos="1296670" algn="l"/>
              </a:tabLst>
            </a:pPr>
            <a:r>
              <a:rPr sz="3000" kern="0" spc="-50" dirty="0">
                <a:solidFill>
                  <a:sysClr val="windowText" lastClr="000000"/>
                </a:solidFill>
                <a:latin typeface="Tahoma"/>
                <a:cs typeface="Tahoma"/>
              </a:rPr>
              <a:t>Legislativou</a:t>
            </a:r>
            <a:r>
              <a:rPr sz="3000" kern="0" spc="-140" dirty="0">
                <a:solidFill>
                  <a:sysClr val="windowText" lastClr="000000"/>
                </a:solidFill>
                <a:latin typeface="Tahoma"/>
                <a:cs typeface="Tahoma"/>
              </a:rPr>
              <a:t> </a:t>
            </a:r>
            <a:r>
              <a:rPr sz="3000" kern="0" spc="-20" dirty="0">
                <a:solidFill>
                  <a:sysClr val="windowText" lastClr="000000"/>
                </a:solidFill>
                <a:latin typeface="Tahoma"/>
                <a:cs typeface="Tahoma"/>
              </a:rPr>
              <a:t>předepsané</a:t>
            </a:r>
            <a:r>
              <a:rPr sz="3000" kern="0" spc="-120" dirty="0">
                <a:solidFill>
                  <a:sysClr val="windowText" lastClr="000000"/>
                </a:solidFill>
                <a:latin typeface="Tahoma"/>
                <a:cs typeface="Tahoma"/>
              </a:rPr>
              <a:t> </a:t>
            </a:r>
            <a:r>
              <a:rPr sz="3000" kern="0" spc="-20" dirty="0">
                <a:solidFill>
                  <a:sysClr val="windowText" lastClr="000000"/>
                </a:solidFill>
                <a:latin typeface="Tahoma"/>
                <a:cs typeface="Tahoma"/>
              </a:rPr>
              <a:t>odborného</a:t>
            </a:r>
            <a:r>
              <a:rPr sz="3000" kern="0" spc="-110" dirty="0">
                <a:solidFill>
                  <a:sysClr val="windowText" lastClr="000000"/>
                </a:solidFill>
                <a:latin typeface="Tahoma"/>
                <a:cs typeface="Tahoma"/>
              </a:rPr>
              <a:t> </a:t>
            </a:r>
            <a:r>
              <a:rPr sz="3000" kern="0" dirty="0">
                <a:solidFill>
                  <a:sysClr val="windowText" lastClr="000000"/>
                </a:solidFill>
                <a:latin typeface="Tahoma"/>
                <a:cs typeface="Tahoma"/>
              </a:rPr>
              <a:t>posouzení</a:t>
            </a:r>
            <a:r>
              <a:rPr sz="3000" kern="0" spc="-100" dirty="0">
                <a:solidFill>
                  <a:sysClr val="windowText" lastClr="000000"/>
                </a:solidFill>
                <a:latin typeface="Tahoma"/>
                <a:cs typeface="Tahoma"/>
              </a:rPr>
              <a:t> </a:t>
            </a:r>
            <a:r>
              <a:rPr sz="3000" kern="0" dirty="0">
                <a:solidFill>
                  <a:sysClr val="windowText" lastClr="000000"/>
                </a:solidFill>
                <a:latin typeface="Tahoma"/>
                <a:cs typeface="Tahoma"/>
              </a:rPr>
              <a:t>nebo</a:t>
            </a:r>
            <a:r>
              <a:rPr sz="3000" kern="0" spc="-110" dirty="0">
                <a:solidFill>
                  <a:sysClr val="windowText" lastClr="000000"/>
                </a:solidFill>
                <a:latin typeface="Tahoma"/>
                <a:cs typeface="Tahoma"/>
              </a:rPr>
              <a:t> </a:t>
            </a:r>
            <a:r>
              <a:rPr sz="3000" kern="0" spc="-40" dirty="0">
                <a:solidFill>
                  <a:sysClr val="windowText" lastClr="000000"/>
                </a:solidFill>
                <a:latin typeface="Tahoma"/>
                <a:cs typeface="Tahoma"/>
              </a:rPr>
              <a:t>energetického</a:t>
            </a:r>
            <a:r>
              <a:rPr sz="3000" kern="0" spc="-130" dirty="0">
                <a:solidFill>
                  <a:sysClr val="windowText" lastClr="000000"/>
                </a:solidFill>
                <a:latin typeface="Tahoma"/>
                <a:cs typeface="Tahoma"/>
              </a:rPr>
              <a:t> </a:t>
            </a:r>
            <a:r>
              <a:rPr sz="3000" kern="0" spc="-20" dirty="0">
                <a:solidFill>
                  <a:sysClr val="windowText" lastClr="000000"/>
                </a:solidFill>
                <a:latin typeface="Tahoma"/>
                <a:cs typeface="Tahoma"/>
              </a:rPr>
              <a:t>posouzení,</a:t>
            </a:r>
            <a:endParaRPr sz="3000" kern="0">
              <a:solidFill>
                <a:sysClr val="windowText" lastClr="000000"/>
              </a:solidFill>
              <a:latin typeface="Tahoma"/>
              <a:cs typeface="Tahoma"/>
            </a:endParaRPr>
          </a:p>
          <a:p>
            <a:pPr marL="1296670" indent="-1271270" defTabSz="1828800">
              <a:spcBef>
                <a:spcPts val="2400"/>
              </a:spcBef>
              <a:buClr>
                <a:srgbClr val="C00000"/>
              </a:buClr>
              <a:buSzPct val="123333"/>
              <a:buFont typeface="Wingdings"/>
              <a:buChar char=""/>
              <a:tabLst>
                <a:tab pos="1296670" algn="l"/>
              </a:tabLst>
            </a:pPr>
            <a:r>
              <a:rPr sz="3000" kern="0" dirty="0">
                <a:solidFill>
                  <a:sysClr val="windowText" lastClr="000000"/>
                </a:solidFill>
                <a:latin typeface="Tahoma"/>
                <a:cs typeface="Tahoma"/>
              </a:rPr>
              <a:t>Podklad</a:t>
            </a:r>
            <a:r>
              <a:rPr sz="3000" kern="0" spc="800" dirty="0">
                <a:solidFill>
                  <a:sysClr val="windowText" lastClr="000000"/>
                </a:solidFill>
                <a:latin typeface="Tahoma"/>
                <a:cs typeface="Tahoma"/>
              </a:rPr>
              <a:t> </a:t>
            </a:r>
            <a:r>
              <a:rPr sz="3000" kern="0" dirty="0">
                <a:solidFill>
                  <a:sysClr val="windowText" lastClr="000000"/>
                </a:solidFill>
                <a:latin typeface="Tahoma"/>
                <a:cs typeface="Tahoma"/>
              </a:rPr>
              <a:t>pro</a:t>
            </a:r>
            <a:r>
              <a:rPr sz="3000" kern="0" spc="818" dirty="0">
                <a:solidFill>
                  <a:sysClr val="windowText" lastClr="000000"/>
                </a:solidFill>
                <a:latin typeface="Tahoma"/>
                <a:cs typeface="Tahoma"/>
              </a:rPr>
              <a:t> </a:t>
            </a:r>
            <a:r>
              <a:rPr sz="3000" kern="0" dirty="0">
                <a:solidFill>
                  <a:sysClr val="windowText" lastClr="000000"/>
                </a:solidFill>
                <a:latin typeface="Tahoma"/>
                <a:cs typeface="Tahoma"/>
              </a:rPr>
              <a:t>získání</a:t>
            </a:r>
            <a:r>
              <a:rPr sz="3000" kern="0" spc="818" dirty="0">
                <a:solidFill>
                  <a:sysClr val="windowText" lastClr="000000"/>
                </a:solidFill>
                <a:latin typeface="Tahoma"/>
                <a:cs typeface="Tahoma"/>
              </a:rPr>
              <a:t> </a:t>
            </a:r>
            <a:r>
              <a:rPr sz="3000" kern="0" dirty="0">
                <a:solidFill>
                  <a:sysClr val="windowText" lastClr="000000"/>
                </a:solidFill>
                <a:latin typeface="Tahoma"/>
                <a:cs typeface="Tahoma"/>
              </a:rPr>
              <a:t>bankovních</a:t>
            </a:r>
            <a:r>
              <a:rPr sz="3000" kern="0" spc="830" dirty="0">
                <a:solidFill>
                  <a:sysClr val="windowText" lastClr="000000"/>
                </a:solidFill>
                <a:latin typeface="Tahoma"/>
                <a:cs typeface="Tahoma"/>
              </a:rPr>
              <a:t> </a:t>
            </a:r>
            <a:r>
              <a:rPr sz="3000" kern="0" dirty="0">
                <a:solidFill>
                  <a:sysClr val="windowText" lastClr="000000"/>
                </a:solidFill>
                <a:latin typeface="Tahoma"/>
                <a:cs typeface="Tahoma"/>
              </a:rPr>
              <a:t>záruk,</a:t>
            </a:r>
            <a:r>
              <a:rPr sz="3000" kern="0" spc="810" dirty="0">
                <a:solidFill>
                  <a:sysClr val="windowText" lastClr="000000"/>
                </a:solidFill>
                <a:latin typeface="Tahoma"/>
                <a:cs typeface="Tahoma"/>
              </a:rPr>
              <a:t> </a:t>
            </a:r>
            <a:r>
              <a:rPr sz="3000" kern="0" dirty="0">
                <a:solidFill>
                  <a:sysClr val="windowText" lastClr="000000"/>
                </a:solidFill>
                <a:latin typeface="Tahoma"/>
                <a:cs typeface="Tahoma"/>
              </a:rPr>
              <a:t>půjček,</a:t>
            </a:r>
            <a:r>
              <a:rPr sz="3000" kern="0" spc="800" dirty="0">
                <a:solidFill>
                  <a:sysClr val="windowText" lastClr="000000"/>
                </a:solidFill>
                <a:latin typeface="Tahoma"/>
                <a:cs typeface="Tahoma"/>
              </a:rPr>
              <a:t> </a:t>
            </a:r>
            <a:r>
              <a:rPr sz="3000" kern="0" dirty="0">
                <a:solidFill>
                  <a:sysClr val="windowText" lastClr="000000"/>
                </a:solidFill>
                <a:latin typeface="Tahoma"/>
                <a:cs typeface="Tahoma"/>
              </a:rPr>
              <a:t>hypoték</a:t>
            </a:r>
            <a:r>
              <a:rPr sz="3000" kern="0" spc="830" dirty="0">
                <a:solidFill>
                  <a:sysClr val="windowText" lastClr="000000"/>
                </a:solidFill>
                <a:latin typeface="Tahoma"/>
                <a:cs typeface="Tahoma"/>
              </a:rPr>
              <a:t> </a:t>
            </a:r>
            <a:r>
              <a:rPr sz="3000" kern="0" dirty="0">
                <a:solidFill>
                  <a:sysClr val="windowText" lastClr="000000"/>
                </a:solidFill>
                <a:latin typeface="Tahoma"/>
                <a:cs typeface="Tahoma"/>
              </a:rPr>
              <a:t>nebo</a:t>
            </a:r>
            <a:r>
              <a:rPr sz="3000" kern="0" spc="818" dirty="0">
                <a:solidFill>
                  <a:sysClr val="windowText" lastClr="000000"/>
                </a:solidFill>
                <a:latin typeface="Tahoma"/>
                <a:cs typeface="Tahoma"/>
              </a:rPr>
              <a:t> </a:t>
            </a:r>
            <a:r>
              <a:rPr sz="3000" kern="0" dirty="0">
                <a:solidFill>
                  <a:sysClr val="windowText" lastClr="000000"/>
                </a:solidFill>
                <a:latin typeface="Tahoma"/>
                <a:cs typeface="Tahoma"/>
              </a:rPr>
              <a:t>jiného</a:t>
            </a:r>
            <a:r>
              <a:rPr sz="3000" kern="0" spc="800" dirty="0">
                <a:solidFill>
                  <a:sysClr val="windowText" lastClr="000000"/>
                </a:solidFill>
                <a:latin typeface="Tahoma"/>
                <a:cs typeface="Tahoma"/>
              </a:rPr>
              <a:t> </a:t>
            </a:r>
            <a:r>
              <a:rPr sz="3000" kern="0" spc="-20" dirty="0">
                <a:solidFill>
                  <a:sysClr val="windowText" lastClr="000000"/>
                </a:solidFill>
                <a:latin typeface="Tahoma"/>
                <a:cs typeface="Tahoma"/>
              </a:rPr>
              <a:t>druhu</a:t>
            </a:r>
            <a:endParaRPr sz="3000" kern="0">
              <a:solidFill>
                <a:sysClr val="windowText" lastClr="000000"/>
              </a:solidFill>
              <a:latin typeface="Tahoma"/>
              <a:cs typeface="Tahoma"/>
            </a:endParaRPr>
          </a:p>
          <a:p>
            <a:pPr marL="1296670" defTabSz="1828800"/>
            <a:r>
              <a:rPr sz="3000" kern="0" spc="-20" dirty="0">
                <a:solidFill>
                  <a:sysClr val="windowText" lastClr="000000"/>
                </a:solidFill>
                <a:latin typeface="Tahoma"/>
                <a:cs typeface="Tahoma"/>
              </a:rPr>
              <a:t>financování.</a:t>
            </a:r>
            <a:endParaRPr sz="3000" kern="0">
              <a:solidFill>
                <a:sysClr val="windowText" lastClr="000000"/>
              </a:solidFill>
              <a:latin typeface="Tahoma"/>
              <a:cs typeface="Tahoma"/>
            </a:endParaRPr>
          </a:p>
          <a:p>
            <a:pPr marL="1296670" defTabSz="1828800">
              <a:spcBef>
                <a:spcPts val="2400"/>
              </a:spcBef>
            </a:pPr>
            <a:r>
              <a:rPr sz="3000" kern="0" spc="-50" dirty="0">
                <a:solidFill>
                  <a:sysClr val="windowText" lastClr="000000"/>
                </a:solidFill>
                <a:latin typeface="Tahoma"/>
                <a:cs typeface="Tahoma"/>
              </a:rPr>
              <a:t>Nezaručuje</a:t>
            </a:r>
            <a:r>
              <a:rPr sz="3000" kern="0" spc="-140" dirty="0">
                <a:solidFill>
                  <a:sysClr val="windowText" lastClr="000000"/>
                </a:solidFill>
                <a:latin typeface="Tahoma"/>
                <a:cs typeface="Tahoma"/>
              </a:rPr>
              <a:t> </a:t>
            </a:r>
            <a:r>
              <a:rPr sz="3000" kern="0" spc="-40" dirty="0">
                <a:solidFill>
                  <a:sysClr val="windowText" lastClr="000000"/>
                </a:solidFill>
                <a:latin typeface="Tahoma"/>
                <a:cs typeface="Tahoma"/>
              </a:rPr>
              <a:t>získání</a:t>
            </a:r>
            <a:r>
              <a:rPr sz="3000" kern="0" spc="-80" dirty="0">
                <a:solidFill>
                  <a:sysClr val="windowText" lastClr="000000"/>
                </a:solidFill>
                <a:latin typeface="Tahoma"/>
                <a:cs typeface="Tahoma"/>
              </a:rPr>
              <a:t> </a:t>
            </a:r>
            <a:r>
              <a:rPr sz="3000" kern="0" dirty="0">
                <a:solidFill>
                  <a:sysClr val="windowText" lastClr="000000"/>
                </a:solidFill>
                <a:latin typeface="Tahoma"/>
                <a:cs typeface="Tahoma"/>
              </a:rPr>
              <a:t>dotace</a:t>
            </a:r>
            <a:r>
              <a:rPr sz="3000" kern="0" spc="-100" dirty="0">
                <a:solidFill>
                  <a:sysClr val="windowText" lastClr="000000"/>
                </a:solidFill>
                <a:latin typeface="Tahoma"/>
                <a:cs typeface="Tahoma"/>
              </a:rPr>
              <a:t> </a:t>
            </a:r>
            <a:r>
              <a:rPr sz="3000" kern="0" dirty="0">
                <a:solidFill>
                  <a:sysClr val="windowText" lastClr="000000"/>
                </a:solidFill>
                <a:latin typeface="Tahoma"/>
                <a:cs typeface="Tahoma"/>
              </a:rPr>
              <a:t>nebo</a:t>
            </a:r>
            <a:r>
              <a:rPr sz="3000" kern="0" spc="-70" dirty="0">
                <a:solidFill>
                  <a:sysClr val="windowText" lastClr="000000"/>
                </a:solidFill>
                <a:latin typeface="Tahoma"/>
                <a:cs typeface="Tahoma"/>
              </a:rPr>
              <a:t> </a:t>
            </a:r>
            <a:r>
              <a:rPr sz="3000" kern="0" spc="-90" dirty="0">
                <a:solidFill>
                  <a:sysClr val="windowText" lastClr="000000"/>
                </a:solidFill>
                <a:latin typeface="Tahoma"/>
                <a:cs typeface="Tahoma"/>
              </a:rPr>
              <a:t>ani</a:t>
            </a:r>
            <a:r>
              <a:rPr sz="3000" kern="0" spc="-100" dirty="0">
                <a:solidFill>
                  <a:sysClr val="windowText" lastClr="000000"/>
                </a:solidFill>
                <a:latin typeface="Tahoma"/>
                <a:cs typeface="Tahoma"/>
              </a:rPr>
              <a:t> </a:t>
            </a:r>
            <a:r>
              <a:rPr sz="3000" kern="0" spc="-210" dirty="0">
                <a:solidFill>
                  <a:sysClr val="windowText" lastClr="000000"/>
                </a:solidFill>
                <a:latin typeface="Tahoma"/>
                <a:cs typeface="Tahoma"/>
              </a:rPr>
              <a:t>její</a:t>
            </a:r>
            <a:r>
              <a:rPr sz="3000" kern="0" spc="-90" dirty="0">
                <a:solidFill>
                  <a:sysClr val="windowText" lastClr="000000"/>
                </a:solidFill>
                <a:latin typeface="Tahoma"/>
                <a:cs typeface="Tahoma"/>
              </a:rPr>
              <a:t> </a:t>
            </a:r>
            <a:r>
              <a:rPr sz="3000" kern="0" spc="-40" dirty="0">
                <a:solidFill>
                  <a:sysClr val="windowText" lastClr="000000"/>
                </a:solidFill>
                <a:latin typeface="Tahoma"/>
                <a:cs typeface="Tahoma"/>
              </a:rPr>
              <a:t>výši</a:t>
            </a:r>
            <a:endParaRPr sz="3000" kern="0">
              <a:solidFill>
                <a:sysClr val="windowText" lastClr="000000"/>
              </a:solidFill>
              <a:latin typeface="Tahoma"/>
              <a:cs typeface="Tahoma"/>
            </a:endParaRPr>
          </a:p>
          <a:p>
            <a:pPr marL="1296670" defTabSz="1828800">
              <a:spcBef>
                <a:spcPts val="2400"/>
              </a:spcBef>
            </a:pPr>
            <a:r>
              <a:rPr sz="3000" kern="0" spc="-40" dirty="0">
                <a:solidFill>
                  <a:sysClr val="windowText" lastClr="000000"/>
                </a:solidFill>
                <a:latin typeface="Tahoma"/>
                <a:cs typeface="Tahoma"/>
              </a:rPr>
              <a:t>Není</a:t>
            </a:r>
            <a:r>
              <a:rPr sz="3000" kern="0" spc="-160" dirty="0">
                <a:solidFill>
                  <a:sysClr val="windowText" lastClr="000000"/>
                </a:solidFill>
                <a:latin typeface="Tahoma"/>
                <a:cs typeface="Tahoma"/>
              </a:rPr>
              <a:t> </a:t>
            </a:r>
            <a:r>
              <a:rPr sz="3000" kern="0" spc="-60" dirty="0">
                <a:solidFill>
                  <a:sysClr val="windowText" lastClr="000000"/>
                </a:solidFill>
                <a:latin typeface="Tahoma"/>
                <a:cs typeface="Tahoma"/>
              </a:rPr>
              <a:t>momentálně</a:t>
            </a:r>
            <a:r>
              <a:rPr sz="3000" kern="0" spc="-160" dirty="0">
                <a:solidFill>
                  <a:sysClr val="windowText" lastClr="000000"/>
                </a:solidFill>
                <a:latin typeface="Tahoma"/>
                <a:cs typeface="Tahoma"/>
              </a:rPr>
              <a:t> </a:t>
            </a:r>
            <a:r>
              <a:rPr sz="3000" kern="0" spc="-50" dirty="0">
                <a:solidFill>
                  <a:sysClr val="windowText" lastClr="000000"/>
                </a:solidFill>
                <a:latin typeface="Tahoma"/>
                <a:cs typeface="Tahoma"/>
              </a:rPr>
              <a:t>přílohou</a:t>
            </a:r>
            <a:r>
              <a:rPr sz="3000" kern="0" spc="-140" dirty="0">
                <a:solidFill>
                  <a:sysClr val="windowText" lastClr="000000"/>
                </a:solidFill>
                <a:latin typeface="Tahoma"/>
                <a:cs typeface="Tahoma"/>
              </a:rPr>
              <a:t> </a:t>
            </a:r>
            <a:r>
              <a:rPr sz="3000" kern="0" dirty="0">
                <a:solidFill>
                  <a:sysClr val="windowText" lastClr="000000"/>
                </a:solidFill>
                <a:latin typeface="Tahoma"/>
                <a:cs typeface="Tahoma"/>
              </a:rPr>
              <a:t>žádné</a:t>
            </a:r>
            <a:r>
              <a:rPr sz="3000" kern="0" spc="-160" dirty="0">
                <a:solidFill>
                  <a:sysClr val="windowText" lastClr="000000"/>
                </a:solidFill>
                <a:latin typeface="Tahoma"/>
                <a:cs typeface="Tahoma"/>
              </a:rPr>
              <a:t> </a:t>
            </a:r>
            <a:r>
              <a:rPr sz="3000" kern="0" dirty="0">
                <a:solidFill>
                  <a:sysClr val="windowText" lastClr="000000"/>
                </a:solidFill>
                <a:latin typeface="Tahoma"/>
                <a:cs typeface="Tahoma"/>
              </a:rPr>
              <a:t>žádosti</a:t>
            </a:r>
            <a:r>
              <a:rPr sz="3000" kern="0" spc="-110" dirty="0">
                <a:solidFill>
                  <a:sysClr val="windowText" lastClr="000000"/>
                </a:solidFill>
                <a:latin typeface="Tahoma"/>
                <a:cs typeface="Tahoma"/>
              </a:rPr>
              <a:t> </a:t>
            </a:r>
            <a:r>
              <a:rPr sz="3000" kern="0" dirty="0">
                <a:solidFill>
                  <a:sysClr val="windowText" lastClr="000000"/>
                </a:solidFill>
                <a:latin typeface="Tahoma"/>
                <a:cs typeface="Tahoma"/>
              </a:rPr>
              <a:t>o</a:t>
            </a:r>
            <a:r>
              <a:rPr sz="3000" kern="0" spc="-120" dirty="0">
                <a:solidFill>
                  <a:sysClr val="windowText" lastClr="000000"/>
                </a:solidFill>
                <a:latin typeface="Tahoma"/>
                <a:cs typeface="Tahoma"/>
              </a:rPr>
              <a:t> </a:t>
            </a:r>
            <a:r>
              <a:rPr sz="3000" kern="0" spc="-20" dirty="0">
                <a:solidFill>
                  <a:sysClr val="windowText" lastClr="000000"/>
                </a:solidFill>
                <a:latin typeface="Tahoma"/>
                <a:cs typeface="Tahoma"/>
              </a:rPr>
              <a:t>dotaci.</a:t>
            </a:r>
            <a:endParaRPr sz="3000" kern="0">
              <a:solidFill>
                <a:sysClr val="windowText" lastClr="000000"/>
              </a:solidFill>
              <a:latin typeface="Tahoma"/>
              <a:cs typeface="Tahoma"/>
            </a:endParaRPr>
          </a:p>
        </p:txBody>
      </p:sp>
      <p:sp>
        <p:nvSpPr>
          <p:cNvPr id="5" name="object 5"/>
          <p:cNvSpPr/>
          <p:nvPr/>
        </p:nvSpPr>
        <p:spPr>
          <a:xfrm>
            <a:off x="12794742" y="5347714"/>
            <a:ext cx="4333240" cy="3886200"/>
          </a:xfrm>
          <a:custGeom>
            <a:avLst/>
            <a:gdLst/>
            <a:ahLst/>
            <a:cxnLst/>
            <a:rect l="l" t="t" r="r" b="b"/>
            <a:pathLst>
              <a:path w="2166620" h="1943100">
                <a:moveTo>
                  <a:pt x="575208" y="1041400"/>
                </a:moveTo>
                <a:lnTo>
                  <a:pt x="384124" y="1041400"/>
                </a:lnTo>
                <a:lnTo>
                  <a:pt x="338147" y="1054100"/>
                </a:lnTo>
                <a:lnTo>
                  <a:pt x="294036" y="1066800"/>
                </a:lnTo>
                <a:lnTo>
                  <a:pt x="252039" y="1092200"/>
                </a:lnTo>
                <a:lnTo>
                  <a:pt x="212402" y="1117600"/>
                </a:lnTo>
                <a:lnTo>
                  <a:pt x="175371" y="1143000"/>
                </a:lnTo>
                <a:lnTo>
                  <a:pt x="141192" y="1168400"/>
                </a:lnTo>
                <a:lnTo>
                  <a:pt x="110111" y="1206500"/>
                </a:lnTo>
                <a:lnTo>
                  <a:pt x="82376" y="1231900"/>
                </a:lnTo>
                <a:lnTo>
                  <a:pt x="58232" y="1270000"/>
                </a:lnTo>
                <a:lnTo>
                  <a:pt x="37925" y="1308100"/>
                </a:lnTo>
                <a:lnTo>
                  <a:pt x="21702" y="1358900"/>
                </a:lnTo>
                <a:lnTo>
                  <a:pt x="9809" y="1397000"/>
                </a:lnTo>
                <a:lnTo>
                  <a:pt x="2493" y="1447800"/>
                </a:lnTo>
                <a:lnTo>
                  <a:pt x="0" y="1485900"/>
                </a:lnTo>
                <a:lnTo>
                  <a:pt x="2493" y="1536700"/>
                </a:lnTo>
                <a:lnTo>
                  <a:pt x="9809" y="1587500"/>
                </a:lnTo>
                <a:lnTo>
                  <a:pt x="21702" y="1625600"/>
                </a:lnTo>
                <a:lnTo>
                  <a:pt x="37925" y="1663700"/>
                </a:lnTo>
                <a:lnTo>
                  <a:pt x="58232" y="1714500"/>
                </a:lnTo>
                <a:lnTo>
                  <a:pt x="82376" y="1752600"/>
                </a:lnTo>
                <a:lnTo>
                  <a:pt x="110111" y="1778000"/>
                </a:lnTo>
                <a:lnTo>
                  <a:pt x="141192" y="1816100"/>
                </a:lnTo>
                <a:lnTo>
                  <a:pt x="175371" y="1841500"/>
                </a:lnTo>
                <a:lnTo>
                  <a:pt x="212402" y="1866900"/>
                </a:lnTo>
                <a:lnTo>
                  <a:pt x="252039" y="1892300"/>
                </a:lnTo>
                <a:lnTo>
                  <a:pt x="294036" y="1917700"/>
                </a:lnTo>
                <a:lnTo>
                  <a:pt x="338147" y="1930400"/>
                </a:lnTo>
                <a:lnTo>
                  <a:pt x="384124" y="1943100"/>
                </a:lnTo>
                <a:lnTo>
                  <a:pt x="587309" y="1943100"/>
                </a:lnTo>
                <a:lnTo>
                  <a:pt x="637652" y="1930400"/>
                </a:lnTo>
                <a:lnTo>
                  <a:pt x="685534" y="1905000"/>
                </a:lnTo>
                <a:lnTo>
                  <a:pt x="708062" y="1892300"/>
                </a:lnTo>
                <a:lnTo>
                  <a:pt x="407765" y="1892300"/>
                </a:lnTo>
                <a:lnTo>
                  <a:pt x="386143" y="1879600"/>
                </a:lnTo>
                <a:lnTo>
                  <a:pt x="364521" y="1879600"/>
                </a:lnTo>
                <a:lnTo>
                  <a:pt x="342900" y="1866900"/>
                </a:lnTo>
                <a:lnTo>
                  <a:pt x="342900" y="1854200"/>
                </a:lnTo>
                <a:lnTo>
                  <a:pt x="286765" y="1854200"/>
                </a:lnTo>
                <a:lnTo>
                  <a:pt x="265689" y="1841500"/>
                </a:lnTo>
                <a:lnTo>
                  <a:pt x="245506" y="1828800"/>
                </a:lnTo>
                <a:lnTo>
                  <a:pt x="225919" y="1816100"/>
                </a:lnTo>
                <a:lnTo>
                  <a:pt x="206628" y="1803400"/>
                </a:lnTo>
                <a:lnTo>
                  <a:pt x="206628" y="1739900"/>
                </a:lnTo>
                <a:lnTo>
                  <a:pt x="150622" y="1739900"/>
                </a:lnTo>
                <a:lnTo>
                  <a:pt x="123029" y="1701800"/>
                </a:lnTo>
                <a:lnTo>
                  <a:pt x="99765" y="1663700"/>
                </a:lnTo>
                <a:lnTo>
                  <a:pt x="81137" y="1625600"/>
                </a:lnTo>
                <a:lnTo>
                  <a:pt x="67451" y="1587500"/>
                </a:lnTo>
                <a:lnTo>
                  <a:pt x="59014" y="1536700"/>
                </a:lnTo>
                <a:lnTo>
                  <a:pt x="56133" y="1485900"/>
                </a:lnTo>
                <a:lnTo>
                  <a:pt x="58998" y="1447800"/>
                </a:lnTo>
                <a:lnTo>
                  <a:pt x="67375" y="1397000"/>
                </a:lnTo>
                <a:lnTo>
                  <a:pt x="80944" y="1358900"/>
                </a:lnTo>
                <a:lnTo>
                  <a:pt x="99382" y="1308100"/>
                </a:lnTo>
                <a:lnTo>
                  <a:pt x="122366" y="1270000"/>
                </a:lnTo>
                <a:lnTo>
                  <a:pt x="149576" y="1244600"/>
                </a:lnTo>
                <a:lnTo>
                  <a:pt x="180689" y="1206500"/>
                </a:lnTo>
                <a:lnTo>
                  <a:pt x="215382" y="1181100"/>
                </a:lnTo>
                <a:lnTo>
                  <a:pt x="253333" y="1155700"/>
                </a:lnTo>
                <a:lnTo>
                  <a:pt x="294221" y="1130300"/>
                </a:lnTo>
                <a:lnTo>
                  <a:pt x="337724" y="1104900"/>
                </a:lnTo>
                <a:lnTo>
                  <a:pt x="383518" y="1092200"/>
                </a:lnTo>
                <a:lnTo>
                  <a:pt x="707227" y="1092200"/>
                </a:lnTo>
                <a:lnTo>
                  <a:pt x="664924" y="1066800"/>
                </a:lnTo>
                <a:lnTo>
                  <a:pt x="575208" y="1041400"/>
                </a:lnTo>
                <a:close/>
              </a:path>
              <a:path w="2166620" h="1943100">
                <a:moveTo>
                  <a:pt x="511175" y="1587500"/>
                </a:moveTo>
                <a:lnTo>
                  <a:pt x="450214" y="1587500"/>
                </a:lnTo>
                <a:lnTo>
                  <a:pt x="439038" y="1625600"/>
                </a:lnTo>
                <a:lnTo>
                  <a:pt x="434798" y="1651000"/>
                </a:lnTo>
                <a:lnTo>
                  <a:pt x="431784" y="1663700"/>
                </a:lnTo>
                <a:lnTo>
                  <a:pt x="429984" y="1676400"/>
                </a:lnTo>
                <a:lnTo>
                  <a:pt x="429386" y="1689100"/>
                </a:lnTo>
                <a:lnTo>
                  <a:pt x="429386" y="1892300"/>
                </a:lnTo>
                <a:lnTo>
                  <a:pt x="533526" y="1892300"/>
                </a:lnTo>
                <a:lnTo>
                  <a:pt x="533526" y="1689100"/>
                </a:lnTo>
                <a:lnTo>
                  <a:pt x="532905" y="1676400"/>
                </a:lnTo>
                <a:lnTo>
                  <a:pt x="530939" y="1663700"/>
                </a:lnTo>
                <a:lnTo>
                  <a:pt x="527472" y="1651000"/>
                </a:lnTo>
                <a:lnTo>
                  <a:pt x="522350" y="1625600"/>
                </a:lnTo>
                <a:lnTo>
                  <a:pt x="511175" y="1587500"/>
                </a:lnTo>
                <a:close/>
              </a:path>
              <a:path w="2166620" h="1943100">
                <a:moveTo>
                  <a:pt x="679735" y="1638300"/>
                </a:moveTo>
                <a:lnTo>
                  <a:pt x="640492" y="1638300"/>
                </a:lnTo>
                <a:lnTo>
                  <a:pt x="634857" y="1651000"/>
                </a:lnTo>
                <a:lnTo>
                  <a:pt x="632840" y="1663700"/>
                </a:lnTo>
                <a:lnTo>
                  <a:pt x="632840" y="1866900"/>
                </a:lnTo>
                <a:lnTo>
                  <a:pt x="608554" y="1879600"/>
                </a:lnTo>
                <a:lnTo>
                  <a:pt x="583803" y="1879600"/>
                </a:lnTo>
                <a:lnTo>
                  <a:pt x="558742" y="1892300"/>
                </a:lnTo>
                <a:lnTo>
                  <a:pt x="708062" y="1892300"/>
                </a:lnTo>
                <a:lnTo>
                  <a:pt x="730590" y="1879600"/>
                </a:lnTo>
                <a:lnTo>
                  <a:pt x="772456" y="1854200"/>
                </a:lnTo>
                <a:lnTo>
                  <a:pt x="791612" y="1841500"/>
                </a:lnTo>
                <a:lnTo>
                  <a:pt x="687324" y="1841500"/>
                </a:lnTo>
                <a:lnTo>
                  <a:pt x="687324" y="1663700"/>
                </a:lnTo>
                <a:lnTo>
                  <a:pt x="685327" y="1651000"/>
                </a:lnTo>
                <a:lnTo>
                  <a:pt x="679735" y="1638300"/>
                </a:lnTo>
                <a:close/>
              </a:path>
              <a:path w="2166620" h="1943100">
                <a:moveTo>
                  <a:pt x="334486" y="1638300"/>
                </a:moveTo>
                <a:lnTo>
                  <a:pt x="294989" y="1638300"/>
                </a:lnTo>
                <a:lnTo>
                  <a:pt x="288996" y="1651000"/>
                </a:lnTo>
                <a:lnTo>
                  <a:pt x="286765" y="1663700"/>
                </a:lnTo>
                <a:lnTo>
                  <a:pt x="286765" y="1854200"/>
                </a:lnTo>
                <a:lnTo>
                  <a:pt x="342900" y="1854200"/>
                </a:lnTo>
                <a:lnTo>
                  <a:pt x="342900" y="1663700"/>
                </a:lnTo>
                <a:lnTo>
                  <a:pt x="340645" y="1651000"/>
                </a:lnTo>
                <a:lnTo>
                  <a:pt x="334486" y="1638300"/>
                </a:lnTo>
                <a:close/>
              </a:path>
              <a:path w="2166620" h="1943100">
                <a:moveTo>
                  <a:pt x="810768" y="1828800"/>
                </a:moveTo>
                <a:lnTo>
                  <a:pt x="705324" y="1828800"/>
                </a:lnTo>
                <a:lnTo>
                  <a:pt x="687324" y="1841500"/>
                </a:lnTo>
                <a:lnTo>
                  <a:pt x="791612" y="1841500"/>
                </a:lnTo>
                <a:lnTo>
                  <a:pt x="810768" y="1828800"/>
                </a:lnTo>
                <a:close/>
              </a:path>
              <a:path w="2166620" h="1943100">
                <a:moveTo>
                  <a:pt x="795176" y="1549400"/>
                </a:moveTo>
                <a:lnTo>
                  <a:pt x="720879" y="1549400"/>
                </a:lnTo>
                <a:lnTo>
                  <a:pt x="738631" y="1562100"/>
                </a:lnTo>
                <a:lnTo>
                  <a:pt x="750383" y="1574800"/>
                </a:lnTo>
                <a:lnTo>
                  <a:pt x="754633" y="1600200"/>
                </a:lnTo>
                <a:lnTo>
                  <a:pt x="754633" y="1803400"/>
                </a:lnTo>
                <a:lnTo>
                  <a:pt x="739419" y="1816100"/>
                </a:lnTo>
                <a:lnTo>
                  <a:pt x="722836" y="1828800"/>
                </a:lnTo>
                <a:lnTo>
                  <a:pt x="812292" y="1828800"/>
                </a:lnTo>
                <a:lnTo>
                  <a:pt x="844915" y="1790700"/>
                </a:lnTo>
                <a:lnTo>
                  <a:pt x="874111" y="1752600"/>
                </a:lnTo>
                <a:lnTo>
                  <a:pt x="882605" y="1739900"/>
                </a:lnTo>
                <a:lnTo>
                  <a:pt x="812292" y="1739900"/>
                </a:lnTo>
                <a:lnTo>
                  <a:pt x="812292" y="1600200"/>
                </a:lnTo>
                <a:lnTo>
                  <a:pt x="803318" y="1562100"/>
                </a:lnTo>
                <a:lnTo>
                  <a:pt x="795176" y="1549400"/>
                </a:lnTo>
                <a:close/>
              </a:path>
              <a:path w="2166620" h="1943100">
                <a:moveTo>
                  <a:pt x="742747" y="1498600"/>
                </a:moveTo>
                <a:lnTo>
                  <a:pt x="219577" y="1498600"/>
                </a:lnTo>
                <a:lnTo>
                  <a:pt x="183880" y="1524000"/>
                </a:lnTo>
                <a:lnTo>
                  <a:pt x="159589" y="1562100"/>
                </a:lnTo>
                <a:lnTo>
                  <a:pt x="150622" y="1600200"/>
                </a:lnTo>
                <a:lnTo>
                  <a:pt x="150622" y="1739900"/>
                </a:lnTo>
                <a:lnTo>
                  <a:pt x="206628" y="1739900"/>
                </a:lnTo>
                <a:lnTo>
                  <a:pt x="206628" y="1600200"/>
                </a:lnTo>
                <a:lnTo>
                  <a:pt x="211113" y="1574800"/>
                </a:lnTo>
                <a:lnTo>
                  <a:pt x="223265" y="1562100"/>
                </a:lnTo>
                <a:lnTo>
                  <a:pt x="241133" y="1549400"/>
                </a:lnTo>
                <a:lnTo>
                  <a:pt x="795176" y="1549400"/>
                </a:lnTo>
                <a:lnTo>
                  <a:pt x="778890" y="1524000"/>
                </a:lnTo>
                <a:lnTo>
                  <a:pt x="742747" y="1498600"/>
                </a:lnTo>
                <a:close/>
              </a:path>
              <a:path w="2166620" h="1943100">
                <a:moveTo>
                  <a:pt x="707227" y="1092200"/>
                </a:moveTo>
                <a:lnTo>
                  <a:pt x="580432" y="1092200"/>
                </a:lnTo>
                <a:lnTo>
                  <a:pt x="628171" y="1117600"/>
                </a:lnTo>
                <a:lnTo>
                  <a:pt x="673816" y="1130300"/>
                </a:lnTo>
                <a:lnTo>
                  <a:pt x="716859" y="1155700"/>
                </a:lnTo>
                <a:lnTo>
                  <a:pt x="756794" y="1181100"/>
                </a:lnTo>
                <a:lnTo>
                  <a:pt x="793114" y="1219200"/>
                </a:lnTo>
                <a:lnTo>
                  <a:pt x="769111" y="1257300"/>
                </a:lnTo>
                <a:lnTo>
                  <a:pt x="762442" y="1282700"/>
                </a:lnTo>
                <a:lnTo>
                  <a:pt x="761476" y="1295400"/>
                </a:lnTo>
                <a:lnTo>
                  <a:pt x="765915" y="1308100"/>
                </a:lnTo>
                <a:lnTo>
                  <a:pt x="775461" y="1333500"/>
                </a:lnTo>
                <a:lnTo>
                  <a:pt x="790315" y="1346200"/>
                </a:lnTo>
                <a:lnTo>
                  <a:pt x="874776" y="1346200"/>
                </a:lnTo>
                <a:lnTo>
                  <a:pt x="888325" y="1371600"/>
                </a:lnTo>
                <a:lnTo>
                  <a:pt x="897826" y="1409700"/>
                </a:lnTo>
                <a:lnTo>
                  <a:pt x="903422" y="1447800"/>
                </a:lnTo>
                <a:lnTo>
                  <a:pt x="905255" y="1485900"/>
                </a:lnTo>
                <a:lnTo>
                  <a:pt x="902373" y="1536700"/>
                </a:lnTo>
                <a:lnTo>
                  <a:pt x="893967" y="1587500"/>
                </a:lnTo>
                <a:lnTo>
                  <a:pt x="880395" y="1625600"/>
                </a:lnTo>
                <a:lnTo>
                  <a:pt x="862019" y="1663700"/>
                </a:lnTo>
                <a:lnTo>
                  <a:pt x="839198" y="1701800"/>
                </a:lnTo>
                <a:lnTo>
                  <a:pt x="812292" y="1739900"/>
                </a:lnTo>
                <a:lnTo>
                  <a:pt x="882605" y="1739900"/>
                </a:lnTo>
                <a:lnTo>
                  <a:pt x="921083" y="1676400"/>
                </a:lnTo>
                <a:lnTo>
                  <a:pt x="938291" y="1625600"/>
                </a:lnTo>
                <a:lnTo>
                  <a:pt x="950934" y="1587500"/>
                </a:lnTo>
                <a:lnTo>
                  <a:pt x="958728" y="1536700"/>
                </a:lnTo>
                <a:lnTo>
                  <a:pt x="961389" y="1485900"/>
                </a:lnTo>
                <a:lnTo>
                  <a:pt x="959530" y="1447800"/>
                </a:lnTo>
                <a:lnTo>
                  <a:pt x="953754" y="1409700"/>
                </a:lnTo>
                <a:lnTo>
                  <a:pt x="943762" y="1358900"/>
                </a:lnTo>
                <a:lnTo>
                  <a:pt x="929258" y="1320800"/>
                </a:lnTo>
                <a:lnTo>
                  <a:pt x="1016888" y="1295400"/>
                </a:lnTo>
                <a:lnTo>
                  <a:pt x="815594" y="1295400"/>
                </a:lnTo>
                <a:lnTo>
                  <a:pt x="817118" y="1282700"/>
                </a:lnTo>
                <a:lnTo>
                  <a:pt x="882684" y="1168400"/>
                </a:lnTo>
                <a:lnTo>
                  <a:pt x="820293" y="1168400"/>
                </a:lnTo>
                <a:lnTo>
                  <a:pt x="785213" y="1143000"/>
                </a:lnTo>
                <a:lnTo>
                  <a:pt x="747424" y="1104900"/>
                </a:lnTo>
                <a:lnTo>
                  <a:pt x="707227" y="1092200"/>
                </a:lnTo>
                <a:close/>
              </a:path>
              <a:path w="2166620" h="1943100">
                <a:moveTo>
                  <a:pt x="533526" y="1562100"/>
                </a:moveTo>
                <a:lnTo>
                  <a:pt x="429386" y="1562100"/>
                </a:lnTo>
                <a:lnTo>
                  <a:pt x="458215" y="1587500"/>
                </a:lnTo>
                <a:lnTo>
                  <a:pt x="504698" y="1587500"/>
                </a:lnTo>
                <a:lnTo>
                  <a:pt x="533526" y="1562100"/>
                </a:lnTo>
                <a:close/>
              </a:path>
              <a:path w="2166620" h="1943100">
                <a:moveTo>
                  <a:pt x="540003" y="1549400"/>
                </a:moveTo>
                <a:lnTo>
                  <a:pt x="421385" y="1549400"/>
                </a:lnTo>
                <a:lnTo>
                  <a:pt x="424560" y="1562100"/>
                </a:lnTo>
                <a:lnTo>
                  <a:pt x="538352" y="1562100"/>
                </a:lnTo>
                <a:lnTo>
                  <a:pt x="540003" y="1549400"/>
                </a:lnTo>
                <a:close/>
              </a:path>
              <a:path w="2166620" h="1943100">
                <a:moveTo>
                  <a:pt x="525354" y="1193800"/>
                </a:moveTo>
                <a:lnTo>
                  <a:pt x="438480" y="1193800"/>
                </a:lnTo>
                <a:lnTo>
                  <a:pt x="401096" y="1219200"/>
                </a:lnTo>
                <a:lnTo>
                  <a:pt x="371789" y="1244600"/>
                </a:lnTo>
                <a:lnTo>
                  <a:pt x="352663" y="1282700"/>
                </a:lnTo>
                <a:lnTo>
                  <a:pt x="345821" y="1320800"/>
                </a:lnTo>
                <a:lnTo>
                  <a:pt x="352663" y="1358900"/>
                </a:lnTo>
                <a:lnTo>
                  <a:pt x="371789" y="1397000"/>
                </a:lnTo>
                <a:lnTo>
                  <a:pt x="401096" y="1422400"/>
                </a:lnTo>
                <a:lnTo>
                  <a:pt x="438480" y="1447800"/>
                </a:lnTo>
                <a:lnTo>
                  <a:pt x="525354" y="1447800"/>
                </a:lnTo>
                <a:lnTo>
                  <a:pt x="563115" y="1422400"/>
                </a:lnTo>
                <a:lnTo>
                  <a:pt x="592873" y="1397000"/>
                </a:lnTo>
                <a:lnTo>
                  <a:pt x="450693" y="1397000"/>
                </a:lnTo>
                <a:lnTo>
                  <a:pt x="424894" y="1371600"/>
                </a:lnTo>
                <a:lnTo>
                  <a:pt x="407310" y="1346200"/>
                </a:lnTo>
                <a:lnTo>
                  <a:pt x="400811" y="1320800"/>
                </a:lnTo>
                <a:lnTo>
                  <a:pt x="407310" y="1295400"/>
                </a:lnTo>
                <a:lnTo>
                  <a:pt x="424894" y="1270000"/>
                </a:lnTo>
                <a:lnTo>
                  <a:pt x="450693" y="1244600"/>
                </a:lnTo>
                <a:lnTo>
                  <a:pt x="592873" y="1244600"/>
                </a:lnTo>
                <a:lnTo>
                  <a:pt x="563115" y="1219200"/>
                </a:lnTo>
                <a:lnTo>
                  <a:pt x="525354" y="1193800"/>
                </a:lnTo>
                <a:close/>
              </a:path>
              <a:path w="2166620" h="1943100">
                <a:moveTo>
                  <a:pt x="592873" y="1244600"/>
                </a:moveTo>
                <a:lnTo>
                  <a:pt x="513605" y="1244600"/>
                </a:lnTo>
                <a:lnTo>
                  <a:pt x="539289" y="1270000"/>
                </a:lnTo>
                <a:lnTo>
                  <a:pt x="556472" y="1295400"/>
                </a:lnTo>
                <a:lnTo>
                  <a:pt x="562736" y="1320800"/>
                </a:lnTo>
                <a:lnTo>
                  <a:pt x="556472" y="1346200"/>
                </a:lnTo>
                <a:lnTo>
                  <a:pt x="539289" y="1371600"/>
                </a:lnTo>
                <a:lnTo>
                  <a:pt x="513605" y="1397000"/>
                </a:lnTo>
                <a:lnTo>
                  <a:pt x="592873" y="1397000"/>
                </a:lnTo>
                <a:lnTo>
                  <a:pt x="612377" y="1358900"/>
                </a:lnTo>
                <a:lnTo>
                  <a:pt x="619378" y="1320800"/>
                </a:lnTo>
                <a:lnTo>
                  <a:pt x="612377" y="1282700"/>
                </a:lnTo>
                <a:lnTo>
                  <a:pt x="592873" y="1244600"/>
                </a:lnTo>
                <a:close/>
              </a:path>
              <a:path w="2166620" h="1943100">
                <a:moveTo>
                  <a:pt x="1226097" y="1282700"/>
                </a:moveTo>
                <a:lnTo>
                  <a:pt x="1103883" y="1282700"/>
                </a:lnTo>
                <a:lnTo>
                  <a:pt x="1111172" y="1295400"/>
                </a:lnTo>
                <a:lnTo>
                  <a:pt x="1136014" y="1295400"/>
                </a:lnTo>
                <a:lnTo>
                  <a:pt x="1169217" y="1308100"/>
                </a:lnTo>
                <a:lnTo>
                  <a:pt x="1207421" y="1333500"/>
                </a:lnTo>
                <a:lnTo>
                  <a:pt x="1251101" y="1346200"/>
                </a:lnTo>
                <a:lnTo>
                  <a:pt x="1300732" y="1358900"/>
                </a:lnTo>
                <a:lnTo>
                  <a:pt x="1356791" y="1358900"/>
                </a:lnTo>
                <a:lnTo>
                  <a:pt x="1419752" y="1371600"/>
                </a:lnTo>
                <a:lnTo>
                  <a:pt x="1583635" y="1371600"/>
                </a:lnTo>
                <a:lnTo>
                  <a:pt x="1673895" y="1346200"/>
                </a:lnTo>
                <a:lnTo>
                  <a:pt x="1759819" y="1320800"/>
                </a:lnTo>
                <a:lnTo>
                  <a:pt x="1424464" y="1320800"/>
                </a:lnTo>
                <a:lnTo>
                  <a:pt x="1365863" y="1308100"/>
                </a:lnTo>
                <a:lnTo>
                  <a:pt x="1313675" y="1308100"/>
                </a:lnTo>
                <a:lnTo>
                  <a:pt x="1267290" y="1295400"/>
                </a:lnTo>
                <a:lnTo>
                  <a:pt x="1226097" y="1282700"/>
                </a:lnTo>
                <a:close/>
              </a:path>
              <a:path w="2166620" h="1943100">
                <a:moveTo>
                  <a:pt x="1718748" y="50800"/>
                </a:moveTo>
                <a:lnTo>
                  <a:pt x="1458086" y="50800"/>
                </a:lnTo>
                <a:lnTo>
                  <a:pt x="1507857" y="63500"/>
                </a:lnTo>
                <a:lnTo>
                  <a:pt x="1556650" y="63500"/>
                </a:lnTo>
                <a:lnTo>
                  <a:pt x="1604357" y="76200"/>
                </a:lnTo>
                <a:lnTo>
                  <a:pt x="1696083" y="101600"/>
                </a:lnTo>
                <a:lnTo>
                  <a:pt x="1739885" y="127000"/>
                </a:lnTo>
                <a:lnTo>
                  <a:pt x="1782168" y="139700"/>
                </a:lnTo>
                <a:lnTo>
                  <a:pt x="1822825" y="165100"/>
                </a:lnTo>
                <a:lnTo>
                  <a:pt x="1861748" y="190500"/>
                </a:lnTo>
                <a:lnTo>
                  <a:pt x="1898827" y="228600"/>
                </a:lnTo>
                <a:lnTo>
                  <a:pt x="1933955" y="254000"/>
                </a:lnTo>
                <a:lnTo>
                  <a:pt x="1966479" y="292100"/>
                </a:lnTo>
                <a:lnTo>
                  <a:pt x="1995846" y="330200"/>
                </a:lnTo>
                <a:lnTo>
                  <a:pt x="2021999" y="368300"/>
                </a:lnTo>
                <a:lnTo>
                  <a:pt x="2044880" y="419100"/>
                </a:lnTo>
                <a:lnTo>
                  <a:pt x="2064432" y="457200"/>
                </a:lnTo>
                <a:lnTo>
                  <a:pt x="2080596" y="495300"/>
                </a:lnTo>
                <a:lnTo>
                  <a:pt x="2093315" y="546100"/>
                </a:lnTo>
                <a:lnTo>
                  <a:pt x="2102531" y="584200"/>
                </a:lnTo>
                <a:lnTo>
                  <a:pt x="2108185" y="635000"/>
                </a:lnTo>
                <a:lnTo>
                  <a:pt x="2110221" y="685800"/>
                </a:lnTo>
                <a:lnTo>
                  <a:pt x="2108580" y="736600"/>
                </a:lnTo>
                <a:lnTo>
                  <a:pt x="2103548" y="774700"/>
                </a:lnTo>
                <a:lnTo>
                  <a:pt x="2094808" y="825500"/>
                </a:lnTo>
                <a:lnTo>
                  <a:pt x="2082525" y="876300"/>
                </a:lnTo>
                <a:lnTo>
                  <a:pt x="2066862" y="914400"/>
                </a:lnTo>
                <a:lnTo>
                  <a:pt x="2047982" y="965200"/>
                </a:lnTo>
                <a:lnTo>
                  <a:pt x="2026049" y="1003300"/>
                </a:lnTo>
                <a:lnTo>
                  <a:pt x="2001227" y="1041400"/>
                </a:lnTo>
                <a:lnTo>
                  <a:pt x="1973680" y="1079500"/>
                </a:lnTo>
                <a:lnTo>
                  <a:pt x="1943571" y="1117600"/>
                </a:lnTo>
                <a:lnTo>
                  <a:pt x="1911064" y="1143000"/>
                </a:lnTo>
                <a:lnTo>
                  <a:pt x="1876322" y="1181100"/>
                </a:lnTo>
                <a:lnTo>
                  <a:pt x="1839509" y="1206500"/>
                </a:lnTo>
                <a:lnTo>
                  <a:pt x="1800789" y="1231900"/>
                </a:lnTo>
                <a:lnTo>
                  <a:pt x="1760325" y="1257300"/>
                </a:lnTo>
                <a:lnTo>
                  <a:pt x="1718282" y="1270000"/>
                </a:lnTo>
                <a:lnTo>
                  <a:pt x="1674822" y="1295400"/>
                </a:lnTo>
                <a:lnTo>
                  <a:pt x="1630109" y="1308100"/>
                </a:lnTo>
                <a:lnTo>
                  <a:pt x="1584307" y="1308100"/>
                </a:lnTo>
                <a:lnTo>
                  <a:pt x="1537580" y="1320800"/>
                </a:lnTo>
                <a:lnTo>
                  <a:pt x="1759819" y="1320800"/>
                </a:lnTo>
                <a:lnTo>
                  <a:pt x="1800825" y="1295400"/>
                </a:lnTo>
                <a:lnTo>
                  <a:pt x="1840351" y="1270000"/>
                </a:lnTo>
                <a:lnTo>
                  <a:pt x="1878266" y="1244600"/>
                </a:lnTo>
                <a:lnTo>
                  <a:pt x="1914438" y="1219200"/>
                </a:lnTo>
                <a:lnTo>
                  <a:pt x="1948735" y="1181100"/>
                </a:lnTo>
                <a:lnTo>
                  <a:pt x="1981026" y="1155700"/>
                </a:lnTo>
                <a:lnTo>
                  <a:pt x="2011178" y="1117600"/>
                </a:lnTo>
                <a:lnTo>
                  <a:pt x="2039060" y="1079500"/>
                </a:lnTo>
                <a:lnTo>
                  <a:pt x="2064541" y="1041400"/>
                </a:lnTo>
                <a:lnTo>
                  <a:pt x="2087488" y="1003300"/>
                </a:lnTo>
                <a:lnTo>
                  <a:pt x="2107769" y="965200"/>
                </a:lnTo>
                <a:lnTo>
                  <a:pt x="2125254" y="914400"/>
                </a:lnTo>
                <a:lnTo>
                  <a:pt x="2139810" y="876300"/>
                </a:lnTo>
                <a:lnTo>
                  <a:pt x="2151305" y="825500"/>
                </a:lnTo>
                <a:lnTo>
                  <a:pt x="2159608" y="787400"/>
                </a:lnTo>
                <a:lnTo>
                  <a:pt x="2164587" y="736600"/>
                </a:lnTo>
                <a:lnTo>
                  <a:pt x="2166519" y="685800"/>
                </a:lnTo>
                <a:lnTo>
                  <a:pt x="2164460" y="635000"/>
                </a:lnTo>
                <a:lnTo>
                  <a:pt x="2158477" y="584200"/>
                </a:lnTo>
                <a:lnTo>
                  <a:pt x="2148633" y="533400"/>
                </a:lnTo>
                <a:lnTo>
                  <a:pt x="2134995" y="482600"/>
                </a:lnTo>
                <a:lnTo>
                  <a:pt x="2117627" y="431800"/>
                </a:lnTo>
                <a:lnTo>
                  <a:pt x="2096596" y="393700"/>
                </a:lnTo>
                <a:lnTo>
                  <a:pt x="2071966" y="342900"/>
                </a:lnTo>
                <a:lnTo>
                  <a:pt x="2043802" y="304800"/>
                </a:lnTo>
                <a:lnTo>
                  <a:pt x="2012170" y="266700"/>
                </a:lnTo>
                <a:lnTo>
                  <a:pt x="1942116" y="190500"/>
                </a:lnTo>
                <a:lnTo>
                  <a:pt x="1905209" y="152400"/>
                </a:lnTo>
                <a:lnTo>
                  <a:pt x="1866530" y="127000"/>
                </a:lnTo>
                <a:lnTo>
                  <a:pt x="1826198" y="101600"/>
                </a:lnTo>
                <a:lnTo>
                  <a:pt x="1784330" y="76200"/>
                </a:lnTo>
                <a:lnTo>
                  <a:pt x="1741042" y="63500"/>
                </a:lnTo>
                <a:lnTo>
                  <a:pt x="1718748" y="50800"/>
                </a:lnTo>
                <a:close/>
              </a:path>
              <a:path w="2166620" h="1943100">
                <a:moveTo>
                  <a:pt x="1123187" y="1231900"/>
                </a:moveTo>
                <a:lnTo>
                  <a:pt x="1043051" y="1231900"/>
                </a:lnTo>
                <a:lnTo>
                  <a:pt x="826770" y="1295400"/>
                </a:lnTo>
                <a:lnTo>
                  <a:pt x="1016888" y="1295400"/>
                </a:lnTo>
                <a:lnTo>
                  <a:pt x="1060703" y="1282700"/>
                </a:lnTo>
                <a:lnTo>
                  <a:pt x="1226097" y="1282700"/>
                </a:lnTo>
                <a:lnTo>
                  <a:pt x="1189485" y="1270000"/>
                </a:lnTo>
                <a:lnTo>
                  <a:pt x="1156843" y="1257300"/>
                </a:lnTo>
                <a:lnTo>
                  <a:pt x="1148387" y="1244600"/>
                </a:lnTo>
                <a:lnTo>
                  <a:pt x="1123187" y="1231900"/>
                </a:lnTo>
                <a:close/>
              </a:path>
              <a:path w="2166620" h="1943100">
                <a:moveTo>
                  <a:pt x="1603839" y="12700"/>
                </a:moveTo>
                <a:lnTo>
                  <a:pt x="1301539" y="12700"/>
                </a:lnTo>
                <a:lnTo>
                  <a:pt x="1202111" y="38100"/>
                </a:lnTo>
                <a:lnTo>
                  <a:pt x="1154267" y="63500"/>
                </a:lnTo>
                <a:lnTo>
                  <a:pt x="1107841" y="76200"/>
                </a:lnTo>
                <a:lnTo>
                  <a:pt x="1062962" y="101600"/>
                </a:lnTo>
                <a:lnTo>
                  <a:pt x="1019762" y="139700"/>
                </a:lnTo>
                <a:lnTo>
                  <a:pt x="978368" y="165100"/>
                </a:lnTo>
                <a:lnTo>
                  <a:pt x="938910" y="203200"/>
                </a:lnTo>
                <a:lnTo>
                  <a:pt x="902478" y="241300"/>
                </a:lnTo>
                <a:lnTo>
                  <a:pt x="869277" y="279400"/>
                </a:lnTo>
                <a:lnTo>
                  <a:pt x="839356" y="317500"/>
                </a:lnTo>
                <a:lnTo>
                  <a:pt x="812767" y="355600"/>
                </a:lnTo>
                <a:lnTo>
                  <a:pt x="789560" y="406400"/>
                </a:lnTo>
                <a:lnTo>
                  <a:pt x="769784" y="444500"/>
                </a:lnTo>
                <a:lnTo>
                  <a:pt x="753492" y="495300"/>
                </a:lnTo>
                <a:lnTo>
                  <a:pt x="740732" y="533400"/>
                </a:lnTo>
                <a:lnTo>
                  <a:pt x="731555" y="584200"/>
                </a:lnTo>
                <a:lnTo>
                  <a:pt x="726012" y="635000"/>
                </a:lnTo>
                <a:lnTo>
                  <a:pt x="724153" y="685800"/>
                </a:lnTo>
                <a:lnTo>
                  <a:pt x="727565" y="749300"/>
                </a:lnTo>
                <a:lnTo>
                  <a:pt x="736922" y="800100"/>
                </a:lnTo>
                <a:lnTo>
                  <a:pt x="750906" y="863600"/>
                </a:lnTo>
                <a:lnTo>
                  <a:pt x="768200" y="901700"/>
                </a:lnTo>
                <a:lnTo>
                  <a:pt x="787487" y="952500"/>
                </a:lnTo>
                <a:lnTo>
                  <a:pt x="807449" y="990600"/>
                </a:lnTo>
                <a:lnTo>
                  <a:pt x="826770" y="1028700"/>
                </a:lnTo>
                <a:lnTo>
                  <a:pt x="833185" y="1028700"/>
                </a:lnTo>
                <a:lnTo>
                  <a:pt x="838374" y="1041400"/>
                </a:lnTo>
                <a:lnTo>
                  <a:pt x="842968" y="1054100"/>
                </a:lnTo>
                <a:lnTo>
                  <a:pt x="847598" y="1066800"/>
                </a:lnTo>
                <a:lnTo>
                  <a:pt x="853027" y="1079500"/>
                </a:lnTo>
                <a:lnTo>
                  <a:pt x="854837" y="1092200"/>
                </a:lnTo>
                <a:lnTo>
                  <a:pt x="853027" y="1104900"/>
                </a:lnTo>
                <a:lnTo>
                  <a:pt x="847598" y="1117600"/>
                </a:lnTo>
                <a:lnTo>
                  <a:pt x="820293" y="1168400"/>
                </a:lnTo>
                <a:lnTo>
                  <a:pt x="882684" y="1168400"/>
                </a:lnTo>
                <a:lnTo>
                  <a:pt x="897254" y="1143000"/>
                </a:lnTo>
                <a:lnTo>
                  <a:pt x="908067" y="1117600"/>
                </a:lnTo>
                <a:lnTo>
                  <a:pt x="911844" y="1092200"/>
                </a:lnTo>
                <a:lnTo>
                  <a:pt x="908738" y="1066800"/>
                </a:lnTo>
                <a:lnTo>
                  <a:pt x="893786" y="1028700"/>
                </a:lnTo>
                <a:lnTo>
                  <a:pt x="876426" y="990600"/>
                </a:lnTo>
                <a:lnTo>
                  <a:pt x="858505" y="965200"/>
                </a:lnTo>
                <a:lnTo>
                  <a:pt x="839872" y="927100"/>
                </a:lnTo>
                <a:lnTo>
                  <a:pt x="821792" y="889000"/>
                </a:lnTo>
                <a:lnTo>
                  <a:pt x="805530" y="838200"/>
                </a:lnTo>
                <a:lnTo>
                  <a:pt x="792349" y="800100"/>
                </a:lnTo>
                <a:lnTo>
                  <a:pt x="783514" y="736600"/>
                </a:lnTo>
                <a:lnTo>
                  <a:pt x="780287" y="685800"/>
                </a:lnTo>
                <a:lnTo>
                  <a:pt x="782389" y="635000"/>
                </a:lnTo>
                <a:lnTo>
                  <a:pt x="788643" y="584200"/>
                </a:lnTo>
                <a:lnTo>
                  <a:pt x="798972" y="533400"/>
                </a:lnTo>
                <a:lnTo>
                  <a:pt x="813299" y="495300"/>
                </a:lnTo>
                <a:lnTo>
                  <a:pt x="831548" y="444500"/>
                </a:lnTo>
                <a:lnTo>
                  <a:pt x="853641" y="393700"/>
                </a:lnTo>
                <a:lnTo>
                  <a:pt x="879501" y="355600"/>
                </a:lnTo>
                <a:lnTo>
                  <a:pt x="909051" y="317500"/>
                </a:lnTo>
                <a:lnTo>
                  <a:pt x="942215" y="279400"/>
                </a:lnTo>
                <a:lnTo>
                  <a:pt x="1015286" y="203200"/>
                </a:lnTo>
                <a:lnTo>
                  <a:pt x="1053508" y="177800"/>
                </a:lnTo>
                <a:lnTo>
                  <a:pt x="1093445" y="152400"/>
                </a:lnTo>
                <a:lnTo>
                  <a:pt x="1134957" y="127000"/>
                </a:lnTo>
                <a:lnTo>
                  <a:pt x="1177908" y="114300"/>
                </a:lnTo>
                <a:lnTo>
                  <a:pt x="1222159" y="88900"/>
                </a:lnTo>
                <a:lnTo>
                  <a:pt x="1314009" y="63500"/>
                </a:lnTo>
                <a:lnTo>
                  <a:pt x="1361333" y="63500"/>
                </a:lnTo>
                <a:lnTo>
                  <a:pt x="1409404" y="50800"/>
                </a:lnTo>
                <a:lnTo>
                  <a:pt x="1718748" y="50800"/>
                </a:lnTo>
                <a:lnTo>
                  <a:pt x="1696453" y="38100"/>
                </a:lnTo>
                <a:lnTo>
                  <a:pt x="1603839" y="12700"/>
                </a:lnTo>
                <a:close/>
              </a:path>
              <a:path w="2166620" h="1943100">
                <a:moveTo>
                  <a:pt x="1352391" y="1066800"/>
                </a:moveTo>
                <a:lnTo>
                  <a:pt x="1215135" y="1066800"/>
                </a:lnTo>
                <a:lnTo>
                  <a:pt x="1258596" y="1092200"/>
                </a:lnTo>
                <a:lnTo>
                  <a:pt x="1303983" y="1104900"/>
                </a:lnTo>
                <a:lnTo>
                  <a:pt x="1398975" y="1130300"/>
                </a:lnTo>
                <a:lnTo>
                  <a:pt x="1497430" y="1130300"/>
                </a:lnTo>
                <a:lnTo>
                  <a:pt x="1593162" y="1104900"/>
                </a:lnTo>
                <a:lnTo>
                  <a:pt x="1638641" y="1092200"/>
                </a:lnTo>
                <a:lnTo>
                  <a:pt x="1660378" y="1079500"/>
                </a:lnTo>
                <a:lnTo>
                  <a:pt x="1399797" y="1079500"/>
                </a:lnTo>
                <a:lnTo>
                  <a:pt x="1352391" y="1066800"/>
                </a:lnTo>
                <a:close/>
              </a:path>
              <a:path w="2166620" h="1943100">
                <a:moveTo>
                  <a:pt x="1178550" y="292100"/>
                </a:moveTo>
                <a:lnTo>
                  <a:pt x="1138348" y="292100"/>
                </a:lnTo>
                <a:lnTo>
                  <a:pt x="1099647" y="304800"/>
                </a:lnTo>
                <a:lnTo>
                  <a:pt x="1065910" y="317500"/>
                </a:lnTo>
                <a:lnTo>
                  <a:pt x="1049772" y="342900"/>
                </a:lnTo>
                <a:lnTo>
                  <a:pt x="1037669" y="355600"/>
                </a:lnTo>
                <a:lnTo>
                  <a:pt x="1030067" y="381000"/>
                </a:lnTo>
                <a:lnTo>
                  <a:pt x="1027429" y="406400"/>
                </a:lnTo>
                <a:lnTo>
                  <a:pt x="1028592" y="419100"/>
                </a:lnTo>
                <a:lnTo>
                  <a:pt x="1031875" y="431800"/>
                </a:lnTo>
                <a:lnTo>
                  <a:pt x="1036966" y="457200"/>
                </a:lnTo>
                <a:lnTo>
                  <a:pt x="1043558" y="469900"/>
                </a:lnTo>
                <a:lnTo>
                  <a:pt x="1021002" y="508000"/>
                </a:lnTo>
                <a:lnTo>
                  <a:pt x="1003469" y="546100"/>
                </a:lnTo>
                <a:lnTo>
                  <a:pt x="990953" y="596900"/>
                </a:lnTo>
                <a:lnTo>
                  <a:pt x="983448" y="635000"/>
                </a:lnTo>
                <a:lnTo>
                  <a:pt x="980948" y="685800"/>
                </a:lnTo>
                <a:lnTo>
                  <a:pt x="983435" y="736600"/>
                </a:lnTo>
                <a:lnTo>
                  <a:pt x="990847" y="774700"/>
                </a:lnTo>
                <a:lnTo>
                  <a:pt x="1003113" y="825500"/>
                </a:lnTo>
                <a:lnTo>
                  <a:pt x="1020157" y="863600"/>
                </a:lnTo>
                <a:lnTo>
                  <a:pt x="1041907" y="901700"/>
                </a:lnTo>
                <a:lnTo>
                  <a:pt x="1036270" y="914400"/>
                </a:lnTo>
                <a:lnTo>
                  <a:pt x="1031668" y="939800"/>
                </a:lnTo>
                <a:lnTo>
                  <a:pt x="1028567" y="952500"/>
                </a:lnTo>
                <a:lnTo>
                  <a:pt x="1027429" y="965200"/>
                </a:lnTo>
                <a:lnTo>
                  <a:pt x="1030067" y="990600"/>
                </a:lnTo>
                <a:lnTo>
                  <a:pt x="1037669" y="1003300"/>
                </a:lnTo>
                <a:lnTo>
                  <a:pt x="1049772" y="1028700"/>
                </a:lnTo>
                <a:lnTo>
                  <a:pt x="1065910" y="1054100"/>
                </a:lnTo>
                <a:lnTo>
                  <a:pt x="1085407" y="1066800"/>
                </a:lnTo>
                <a:lnTo>
                  <a:pt x="1107297" y="1079500"/>
                </a:lnTo>
                <a:lnTo>
                  <a:pt x="1201350" y="1079500"/>
                </a:lnTo>
                <a:lnTo>
                  <a:pt x="1215135" y="1066800"/>
                </a:lnTo>
                <a:lnTo>
                  <a:pt x="1352391" y="1066800"/>
                </a:lnTo>
                <a:lnTo>
                  <a:pt x="1306175" y="1054100"/>
                </a:lnTo>
                <a:lnTo>
                  <a:pt x="1261745" y="1028700"/>
                </a:lnTo>
                <a:lnTo>
                  <a:pt x="1126406" y="1028700"/>
                </a:lnTo>
                <a:lnTo>
                  <a:pt x="1096476" y="1003300"/>
                </a:lnTo>
                <a:lnTo>
                  <a:pt x="1083563" y="965200"/>
                </a:lnTo>
                <a:lnTo>
                  <a:pt x="1084445" y="952500"/>
                </a:lnTo>
                <a:lnTo>
                  <a:pt x="1086992" y="939800"/>
                </a:lnTo>
                <a:lnTo>
                  <a:pt x="1091064" y="939800"/>
                </a:lnTo>
                <a:lnTo>
                  <a:pt x="1096518" y="927100"/>
                </a:lnTo>
                <a:lnTo>
                  <a:pt x="1098042" y="927100"/>
                </a:lnTo>
                <a:lnTo>
                  <a:pt x="1101217" y="914400"/>
                </a:lnTo>
                <a:lnTo>
                  <a:pt x="1106043" y="914400"/>
                </a:lnTo>
                <a:lnTo>
                  <a:pt x="1159524" y="863600"/>
                </a:lnTo>
                <a:lnTo>
                  <a:pt x="1082039" y="863600"/>
                </a:lnTo>
                <a:lnTo>
                  <a:pt x="1062156" y="825500"/>
                </a:lnTo>
                <a:lnTo>
                  <a:pt x="1048130" y="774700"/>
                </a:lnTo>
                <a:lnTo>
                  <a:pt x="1039820" y="736600"/>
                </a:lnTo>
                <a:lnTo>
                  <a:pt x="1037081" y="685800"/>
                </a:lnTo>
                <a:lnTo>
                  <a:pt x="1040034" y="635000"/>
                </a:lnTo>
                <a:lnTo>
                  <a:pt x="1048702" y="596900"/>
                </a:lnTo>
                <a:lnTo>
                  <a:pt x="1062799" y="546100"/>
                </a:lnTo>
                <a:lnTo>
                  <a:pt x="1082039" y="508000"/>
                </a:lnTo>
                <a:lnTo>
                  <a:pt x="1159524" y="508000"/>
                </a:lnTo>
                <a:lnTo>
                  <a:pt x="1106043" y="457200"/>
                </a:lnTo>
                <a:lnTo>
                  <a:pt x="1101217" y="457200"/>
                </a:lnTo>
                <a:lnTo>
                  <a:pt x="1099693" y="444500"/>
                </a:lnTo>
                <a:lnTo>
                  <a:pt x="1096518" y="444500"/>
                </a:lnTo>
                <a:lnTo>
                  <a:pt x="1091064" y="431800"/>
                </a:lnTo>
                <a:lnTo>
                  <a:pt x="1086993" y="431800"/>
                </a:lnTo>
                <a:lnTo>
                  <a:pt x="1084445" y="419100"/>
                </a:lnTo>
                <a:lnTo>
                  <a:pt x="1089421" y="381000"/>
                </a:lnTo>
                <a:lnTo>
                  <a:pt x="1106043" y="355600"/>
                </a:lnTo>
                <a:lnTo>
                  <a:pt x="1115643" y="355600"/>
                </a:lnTo>
                <a:lnTo>
                  <a:pt x="1126172" y="342900"/>
                </a:lnTo>
                <a:lnTo>
                  <a:pt x="1263269" y="342900"/>
                </a:lnTo>
                <a:lnTo>
                  <a:pt x="1307461" y="317500"/>
                </a:lnTo>
                <a:lnTo>
                  <a:pt x="1353153" y="304800"/>
                </a:lnTo>
                <a:lnTo>
                  <a:pt x="1216786" y="304800"/>
                </a:lnTo>
                <a:lnTo>
                  <a:pt x="1178550" y="292100"/>
                </a:lnTo>
                <a:close/>
              </a:path>
              <a:path w="2166620" h="1943100">
                <a:moveTo>
                  <a:pt x="1515109" y="850900"/>
                </a:moveTo>
                <a:lnTo>
                  <a:pt x="1447800" y="850900"/>
                </a:lnTo>
                <a:lnTo>
                  <a:pt x="1633981" y="1028700"/>
                </a:lnTo>
                <a:lnTo>
                  <a:pt x="1590460" y="1054100"/>
                </a:lnTo>
                <a:lnTo>
                  <a:pt x="1544510" y="1066800"/>
                </a:lnTo>
                <a:lnTo>
                  <a:pt x="1496750" y="1079500"/>
                </a:lnTo>
                <a:lnTo>
                  <a:pt x="1660378" y="1079500"/>
                </a:lnTo>
                <a:lnTo>
                  <a:pt x="1682114" y="1066800"/>
                </a:lnTo>
                <a:lnTo>
                  <a:pt x="1811817" y="1066800"/>
                </a:lnTo>
                <a:lnTo>
                  <a:pt x="1831339" y="1054100"/>
                </a:lnTo>
                <a:lnTo>
                  <a:pt x="1847478" y="1028700"/>
                </a:lnTo>
                <a:lnTo>
                  <a:pt x="1724419" y="1028700"/>
                </a:lnTo>
                <a:lnTo>
                  <a:pt x="1701292" y="1016000"/>
                </a:lnTo>
                <a:lnTo>
                  <a:pt x="1690115" y="1016000"/>
                </a:lnTo>
                <a:lnTo>
                  <a:pt x="1515109" y="850900"/>
                </a:lnTo>
                <a:close/>
              </a:path>
              <a:path w="2166620" h="1943100">
                <a:moveTo>
                  <a:pt x="1811817" y="1066800"/>
                </a:moveTo>
                <a:lnTo>
                  <a:pt x="1682114" y="1066800"/>
                </a:lnTo>
                <a:lnTo>
                  <a:pt x="1695874" y="1079500"/>
                </a:lnTo>
                <a:lnTo>
                  <a:pt x="1789747" y="1079500"/>
                </a:lnTo>
                <a:lnTo>
                  <a:pt x="1811817" y="1066800"/>
                </a:lnTo>
                <a:close/>
              </a:path>
              <a:path w="2166620" h="1943100">
                <a:moveTo>
                  <a:pt x="480695" y="1028700"/>
                </a:moveTo>
                <a:lnTo>
                  <a:pt x="431722" y="1041400"/>
                </a:lnTo>
                <a:lnTo>
                  <a:pt x="528400" y="1041400"/>
                </a:lnTo>
                <a:lnTo>
                  <a:pt x="480695" y="1028700"/>
                </a:lnTo>
                <a:close/>
              </a:path>
              <a:path w="2166620" h="1943100">
                <a:moveTo>
                  <a:pt x="1447800" y="787400"/>
                </a:moveTo>
                <a:lnTo>
                  <a:pt x="1207134" y="1016000"/>
                </a:lnTo>
                <a:lnTo>
                  <a:pt x="1194307" y="1016000"/>
                </a:lnTo>
                <a:lnTo>
                  <a:pt x="1173087" y="1028700"/>
                </a:lnTo>
                <a:lnTo>
                  <a:pt x="1261745" y="1028700"/>
                </a:lnTo>
                <a:lnTo>
                  <a:pt x="1447800" y="850900"/>
                </a:lnTo>
                <a:lnTo>
                  <a:pt x="1515109" y="850900"/>
                </a:lnTo>
                <a:lnTo>
                  <a:pt x="1447800" y="787400"/>
                </a:lnTo>
                <a:close/>
              </a:path>
              <a:path w="2166620" h="1943100">
                <a:moveTo>
                  <a:pt x="1847478" y="342900"/>
                </a:moveTo>
                <a:lnTo>
                  <a:pt x="1772390" y="342900"/>
                </a:lnTo>
                <a:lnTo>
                  <a:pt x="1792731" y="355600"/>
                </a:lnTo>
                <a:lnTo>
                  <a:pt x="1801159" y="368300"/>
                </a:lnTo>
                <a:lnTo>
                  <a:pt x="1807194" y="381000"/>
                </a:lnTo>
                <a:lnTo>
                  <a:pt x="1810823" y="393700"/>
                </a:lnTo>
                <a:lnTo>
                  <a:pt x="1812035" y="406400"/>
                </a:lnTo>
                <a:lnTo>
                  <a:pt x="1811438" y="419100"/>
                </a:lnTo>
                <a:lnTo>
                  <a:pt x="1809638" y="431800"/>
                </a:lnTo>
                <a:lnTo>
                  <a:pt x="1806624" y="431800"/>
                </a:lnTo>
                <a:lnTo>
                  <a:pt x="1802383" y="444500"/>
                </a:lnTo>
                <a:lnTo>
                  <a:pt x="1797557" y="444500"/>
                </a:lnTo>
                <a:lnTo>
                  <a:pt x="1796033" y="457200"/>
                </a:lnTo>
                <a:lnTo>
                  <a:pt x="1792731" y="457200"/>
                </a:lnTo>
                <a:lnTo>
                  <a:pt x="1548892" y="685800"/>
                </a:lnTo>
                <a:lnTo>
                  <a:pt x="1792731" y="914400"/>
                </a:lnTo>
                <a:lnTo>
                  <a:pt x="1797557" y="914400"/>
                </a:lnTo>
                <a:lnTo>
                  <a:pt x="1799208" y="927100"/>
                </a:lnTo>
                <a:lnTo>
                  <a:pt x="1802383" y="927100"/>
                </a:lnTo>
                <a:lnTo>
                  <a:pt x="1806624" y="939800"/>
                </a:lnTo>
                <a:lnTo>
                  <a:pt x="1809638" y="939800"/>
                </a:lnTo>
                <a:lnTo>
                  <a:pt x="1811438" y="952500"/>
                </a:lnTo>
                <a:lnTo>
                  <a:pt x="1812035" y="965200"/>
                </a:lnTo>
                <a:lnTo>
                  <a:pt x="1810823" y="977900"/>
                </a:lnTo>
                <a:lnTo>
                  <a:pt x="1807194" y="990600"/>
                </a:lnTo>
                <a:lnTo>
                  <a:pt x="1801159" y="1003300"/>
                </a:lnTo>
                <a:lnTo>
                  <a:pt x="1792731" y="1016000"/>
                </a:lnTo>
                <a:lnTo>
                  <a:pt x="1772390" y="1028700"/>
                </a:lnTo>
                <a:lnTo>
                  <a:pt x="1847478" y="1028700"/>
                </a:lnTo>
                <a:lnTo>
                  <a:pt x="1859581" y="1003300"/>
                </a:lnTo>
                <a:lnTo>
                  <a:pt x="1867183" y="990600"/>
                </a:lnTo>
                <a:lnTo>
                  <a:pt x="1869821" y="965200"/>
                </a:lnTo>
                <a:lnTo>
                  <a:pt x="1868916" y="952500"/>
                </a:lnTo>
                <a:lnTo>
                  <a:pt x="1866201" y="939800"/>
                </a:lnTo>
                <a:lnTo>
                  <a:pt x="1861677" y="914400"/>
                </a:lnTo>
                <a:lnTo>
                  <a:pt x="1855343" y="901700"/>
                </a:lnTo>
                <a:lnTo>
                  <a:pt x="1877265" y="863600"/>
                </a:lnTo>
                <a:lnTo>
                  <a:pt x="1816861" y="863600"/>
                </a:lnTo>
                <a:lnTo>
                  <a:pt x="1629155" y="685800"/>
                </a:lnTo>
                <a:lnTo>
                  <a:pt x="1816861" y="508000"/>
                </a:lnTo>
                <a:lnTo>
                  <a:pt x="1877265" y="508000"/>
                </a:lnTo>
                <a:lnTo>
                  <a:pt x="1855343" y="469900"/>
                </a:lnTo>
                <a:lnTo>
                  <a:pt x="1861677" y="457200"/>
                </a:lnTo>
                <a:lnTo>
                  <a:pt x="1866201" y="431800"/>
                </a:lnTo>
                <a:lnTo>
                  <a:pt x="1868916" y="419100"/>
                </a:lnTo>
                <a:lnTo>
                  <a:pt x="1869821" y="406400"/>
                </a:lnTo>
                <a:lnTo>
                  <a:pt x="1867183" y="381000"/>
                </a:lnTo>
                <a:lnTo>
                  <a:pt x="1859581" y="355600"/>
                </a:lnTo>
                <a:lnTo>
                  <a:pt x="1847478" y="342900"/>
                </a:lnTo>
                <a:close/>
              </a:path>
              <a:path w="2166620" h="1943100">
                <a:moveTo>
                  <a:pt x="1159524" y="508000"/>
                </a:moveTo>
                <a:lnTo>
                  <a:pt x="1082039" y="508000"/>
                </a:lnTo>
                <a:lnTo>
                  <a:pt x="1268095" y="685800"/>
                </a:lnTo>
                <a:lnTo>
                  <a:pt x="1082039" y="863600"/>
                </a:lnTo>
                <a:lnTo>
                  <a:pt x="1159524" y="863600"/>
                </a:lnTo>
                <a:lnTo>
                  <a:pt x="1346707" y="685800"/>
                </a:lnTo>
                <a:lnTo>
                  <a:pt x="1159524" y="508000"/>
                </a:lnTo>
                <a:close/>
              </a:path>
              <a:path w="2166620" h="1943100">
                <a:moveTo>
                  <a:pt x="1877265" y="508000"/>
                </a:moveTo>
                <a:lnTo>
                  <a:pt x="1816861" y="508000"/>
                </a:lnTo>
                <a:lnTo>
                  <a:pt x="1835790" y="546100"/>
                </a:lnTo>
                <a:lnTo>
                  <a:pt x="1849326" y="596900"/>
                </a:lnTo>
                <a:lnTo>
                  <a:pt x="1857456" y="635000"/>
                </a:lnTo>
                <a:lnTo>
                  <a:pt x="1860169" y="685800"/>
                </a:lnTo>
                <a:lnTo>
                  <a:pt x="1857456" y="736600"/>
                </a:lnTo>
                <a:lnTo>
                  <a:pt x="1849326" y="774700"/>
                </a:lnTo>
                <a:lnTo>
                  <a:pt x="1835790" y="825500"/>
                </a:lnTo>
                <a:lnTo>
                  <a:pt x="1816861" y="863600"/>
                </a:lnTo>
                <a:lnTo>
                  <a:pt x="1877265" y="863600"/>
                </a:lnTo>
                <a:lnTo>
                  <a:pt x="1894719" y="825500"/>
                </a:lnTo>
                <a:lnTo>
                  <a:pt x="1907472" y="774700"/>
                </a:lnTo>
                <a:lnTo>
                  <a:pt x="1915295" y="736600"/>
                </a:lnTo>
                <a:lnTo>
                  <a:pt x="1917953" y="685800"/>
                </a:lnTo>
                <a:lnTo>
                  <a:pt x="1915295" y="635000"/>
                </a:lnTo>
                <a:lnTo>
                  <a:pt x="1907472" y="596900"/>
                </a:lnTo>
                <a:lnTo>
                  <a:pt x="1894719" y="546100"/>
                </a:lnTo>
                <a:lnTo>
                  <a:pt x="1877265" y="508000"/>
                </a:lnTo>
                <a:close/>
              </a:path>
              <a:path w="2166620" h="1943100">
                <a:moveTo>
                  <a:pt x="1263269" y="342900"/>
                </a:moveTo>
                <a:lnTo>
                  <a:pt x="1183687" y="342900"/>
                </a:lnTo>
                <a:lnTo>
                  <a:pt x="1194307" y="355600"/>
                </a:lnTo>
                <a:lnTo>
                  <a:pt x="1207134" y="355600"/>
                </a:lnTo>
                <a:lnTo>
                  <a:pt x="1447800" y="584200"/>
                </a:lnTo>
                <a:lnTo>
                  <a:pt x="1528572" y="508000"/>
                </a:lnTo>
                <a:lnTo>
                  <a:pt x="1447800" y="508000"/>
                </a:lnTo>
                <a:lnTo>
                  <a:pt x="1263269" y="342900"/>
                </a:lnTo>
                <a:close/>
              </a:path>
              <a:path w="2166620" h="1943100">
                <a:moveTo>
                  <a:pt x="1789747" y="292100"/>
                </a:moveTo>
                <a:lnTo>
                  <a:pt x="1694249" y="292100"/>
                </a:lnTo>
                <a:lnTo>
                  <a:pt x="1680463" y="304800"/>
                </a:lnTo>
                <a:lnTo>
                  <a:pt x="1543891" y="304800"/>
                </a:lnTo>
                <a:lnTo>
                  <a:pt x="1589764" y="317500"/>
                </a:lnTo>
                <a:lnTo>
                  <a:pt x="1633981" y="342900"/>
                </a:lnTo>
                <a:lnTo>
                  <a:pt x="1447800" y="508000"/>
                </a:lnTo>
                <a:lnTo>
                  <a:pt x="1528572" y="508000"/>
                </a:lnTo>
                <a:lnTo>
                  <a:pt x="1690115" y="355600"/>
                </a:lnTo>
                <a:lnTo>
                  <a:pt x="1701292" y="355600"/>
                </a:lnTo>
                <a:lnTo>
                  <a:pt x="1724419" y="342900"/>
                </a:lnTo>
                <a:lnTo>
                  <a:pt x="1847478" y="342900"/>
                </a:lnTo>
                <a:lnTo>
                  <a:pt x="1831339" y="317500"/>
                </a:lnTo>
                <a:lnTo>
                  <a:pt x="1811817" y="304800"/>
                </a:lnTo>
                <a:lnTo>
                  <a:pt x="1789747" y="292100"/>
                </a:lnTo>
                <a:close/>
              </a:path>
              <a:path w="2166620" h="1943100">
                <a:moveTo>
                  <a:pt x="1497258" y="241300"/>
                </a:moveTo>
                <a:lnTo>
                  <a:pt x="1399146" y="241300"/>
                </a:lnTo>
                <a:lnTo>
                  <a:pt x="1351487" y="254000"/>
                </a:lnTo>
                <a:lnTo>
                  <a:pt x="1260075" y="279400"/>
                </a:lnTo>
                <a:lnTo>
                  <a:pt x="1216786" y="304800"/>
                </a:lnTo>
                <a:lnTo>
                  <a:pt x="1400036" y="304800"/>
                </a:lnTo>
                <a:lnTo>
                  <a:pt x="1447800" y="292100"/>
                </a:lnTo>
                <a:lnTo>
                  <a:pt x="1658813" y="292100"/>
                </a:lnTo>
                <a:lnTo>
                  <a:pt x="1637162" y="279400"/>
                </a:lnTo>
                <a:lnTo>
                  <a:pt x="1545407" y="254000"/>
                </a:lnTo>
                <a:lnTo>
                  <a:pt x="1497258" y="241300"/>
                </a:lnTo>
                <a:close/>
              </a:path>
              <a:path w="2166620" h="1943100">
                <a:moveTo>
                  <a:pt x="1658813" y="292100"/>
                </a:moveTo>
                <a:lnTo>
                  <a:pt x="1447800" y="292100"/>
                </a:lnTo>
                <a:lnTo>
                  <a:pt x="1496518" y="304800"/>
                </a:lnTo>
                <a:lnTo>
                  <a:pt x="1680463" y="304800"/>
                </a:lnTo>
                <a:lnTo>
                  <a:pt x="1658813" y="292100"/>
                </a:lnTo>
                <a:close/>
              </a:path>
              <a:path w="2166620" h="1943100">
                <a:moveTo>
                  <a:pt x="1507425" y="0"/>
                </a:moveTo>
                <a:lnTo>
                  <a:pt x="1405089" y="0"/>
                </a:lnTo>
                <a:lnTo>
                  <a:pt x="1352864" y="12700"/>
                </a:lnTo>
                <a:lnTo>
                  <a:pt x="1556048" y="12700"/>
                </a:lnTo>
                <a:lnTo>
                  <a:pt x="1507425" y="0"/>
                </a:lnTo>
                <a:close/>
              </a:path>
            </a:pathLst>
          </a:custGeom>
          <a:solidFill>
            <a:srgbClr val="000000"/>
          </a:solidFill>
        </p:spPr>
        <p:txBody>
          <a:bodyPr wrap="square" lIns="0" tIns="0" rIns="0" bIns="0" rtlCol="0"/>
          <a:lstStyle/>
          <a:p>
            <a:pPr defTabSz="1828800"/>
            <a:endParaRPr sz="3600" kern="0">
              <a:solidFill>
                <a:sysClr val="windowText" lastClr="000000"/>
              </a:solidFill>
            </a:endParaRPr>
          </a:p>
        </p:txBody>
      </p:sp>
      <p:sp>
        <p:nvSpPr>
          <p:cNvPr id="6" name="object 6"/>
          <p:cNvSpPr txBox="1">
            <a:spLocks noGrp="1"/>
          </p:cNvSpPr>
          <p:nvPr>
            <p:ph type="title"/>
          </p:nvPr>
        </p:nvSpPr>
        <p:spPr>
          <a:xfrm>
            <a:off x="3657600" y="419673"/>
            <a:ext cx="22322532" cy="642484"/>
          </a:xfrm>
          <a:prstGeom prst="rect">
            <a:avLst/>
          </a:prstGeom>
        </p:spPr>
        <p:txBody>
          <a:bodyPr vert="horz" wrap="square" lIns="0" tIns="26670" rIns="0" bIns="0" rtlCol="0">
            <a:spAutoFit/>
          </a:bodyPr>
          <a:lstStyle/>
          <a:p>
            <a:pPr marL="7816850">
              <a:spcBef>
                <a:spcPts val="210"/>
              </a:spcBef>
            </a:pPr>
            <a:r>
              <a:rPr spc="-20" dirty="0"/>
              <a:t>Renovační</a:t>
            </a:r>
            <a:r>
              <a:rPr spc="-220" dirty="0"/>
              <a:t> </a:t>
            </a:r>
            <a:r>
              <a:rPr spc="-50" dirty="0"/>
              <a:t>pas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6197" y="1841190"/>
            <a:ext cx="5694922" cy="7882512"/>
          </a:xfrm>
          <a:prstGeom prst="rect">
            <a:avLst/>
          </a:prstGeom>
        </p:spPr>
      </p:pic>
      <p:pic>
        <p:nvPicPr>
          <p:cNvPr id="3" name="object 3"/>
          <p:cNvPicPr/>
          <p:nvPr/>
        </p:nvPicPr>
        <p:blipFill>
          <a:blip r:embed="rId3" cstate="print"/>
          <a:stretch>
            <a:fillRect/>
          </a:stretch>
        </p:blipFill>
        <p:spPr>
          <a:xfrm>
            <a:off x="6474329" y="1798441"/>
            <a:ext cx="5725378" cy="7903794"/>
          </a:xfrm>
          <a:prstGeom prst="rect">
            <a:avLst/>
          </a:prstGeom>
        </p:spPr>
      </p:pic>
      <p:pic>
        <p:nvPicPr>
          <p:cNvPr id="4" name="object 4"/>
          <p:cNvPicPr/>
          <p:nvPr/>
        </p:nvPicPr>
        <p:blipFill>
          <a:blip r:embed="rId4" cstate="print"/>
          <a:stretch>
            <a:fillRect/>
          </a:stretch>
        </p:blipFill>
        <p:spPr>
          <a:xfrm>
            <a:off x="12524983" y="2003354"/>
            <a:ext cx="5353338" cy="5311208"/>
          </a:xfrm>
          <a:prstGeom prst="rect">
            <a:avLst/>
          </a:prstGeom>
        </p:spPr>
      </p:pic>
      <p:sp>
        <p:nvSpPr>
          <p:cNvPr id="5" name="object 5"/>
          <p:cNvSpPr txBox="1">
            <a:spLocks noGrp="1"/>
          </p:cNvSpPr>
          <p:nvPr>
            <p:ph type="title"/>
          </p:nvPr>
        </p:nvSpPr>
        <p:spPr>
          <a:xfrm>
            <a:off x="3657600" y="419100"/>
            <a:ext cx="22322532" cy="642484"/>
          </a:xfrm>
          <a:prstGeom prst="rect">
            <a:avLst/>
          </a:prstGeom>
        </p:spPr>
        <p:txBody>
          <a:bodyPr vert="horz" wrap="square" lIns="0" tIns="26670" rIns="0" bIns="0" rtlCol="0">
            <a:spAutoFit/>
          </a:bodyPr>
          <a:lstStyle/>
          <a:p>
            <a:pPr marL="25400">
              <a:spcBef>
                <a:spcPts val="210"/>
              </a:spcBef>
            </a:pPr>
            <a:r>
              <a:rPr spc="-20" dirty="0"/>
              <a:t>Renovační</a:t>
            </a:r>
            <a:r>
              <a:rPr spc="-140" dirty="0"/>
              <a:t> </a:t>
            </a:r>
            <a:r>
              <a:rPr dirty="0"/>
              <a:t>pas</a:t>
            </a:r>
            <a:r>
              <a:rPr spc="-130" dirty="0"/>
              <a:t> </a:t>
            </a:r>
            <a:r>
              <a:rPr spc="-210" dirty="0"/>
              <a:t>/</a:t>
            </a:r>
            <a:r>
              <a:rPr spc="-120" dirty="0"/>
              <a:t> návrh</a:t>
            </a:r>
            <a:r>
              <a:rPr spc="-140" dirty="0"/>
              <a:t> </a:t>
            </a:r>
            <a:r>
              <a:rPr spc="-50" dirty="0"/>
              <a:t>energetických</a:t>
            </a:r>
            <a:r>
              <a:rPr spc="-170" dirty="0"/>
              <a:t> </a:t>
            </a:r>
            <a:r>
              <a:rPr dirty="0"/>
              <a:t>úspor</a:t>
            </a:r>
            <a:r>
              <a:rPr spc="-110" dirty="0"/>
              <a:t> </a:t>
            </a:r>
            <a:r>
              <a:rPr spc="-190" dirty="0"/>
              <a:t>–</a:t>
            </a:r>
            <a:r>
              <a:rPr spc="-120" dirty="0"/>
              <a:t> </a:t>
            </a:r>
            <a:r>
              <a:rPr spc="60" dirty="0"/>
              <a:t>NEO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7600" y="495300"/>
            <a:ext cx="11277600" cy="642484"/>
          </a:xfrm>
          <a:prstGeom prst="rect">
            <a:avLst/>
          </a:prstGeom>
        </p:spPr>
        <p:txBody>
          <a:bodyPr vert="horz" wrap="square" lIns="0" tIns="26670" rIns="0" bIns="0" rtlCol="0">
            <a:spAutoFit/>
          </a:bodyPr>
          <a:lstStyle/>
          <a:p>
            <a:pPr marL="7456170">
              <a:spcBef>
                <a:spcPts val="210"/>
              </a:spcBef>
            </a:pPr>
            <a:r>
              <a:rPr spc="-40" dirty="0"/>
              <a:t>Chytrá</a:t>
            </a:r>
            <a:r>
              <a:rPr spc="-200" dirty="0"/>
              <a:t> </a:t>
            </a:r>
            <a:r>
              <a:rPr spc="-20" dirty="0"/>
              <a:t>renovace</a:t>
            </a:r>
          </a:p>
        </p:txBody>
      </p:sp>
      <p:sp>
        <p:nvSpPr>
          <p:cNvPr id="4" name="object 4"/>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231140" defTabSz="1828800">
              <a:spcBef>
                <a:spcPts val="30"/>
              </a:spcBef>
            </a:pPr>
            <a:fld id="{81D60167-4931-47E6-BA6A-407CBD079E47}" type="slidenum">
              <a:rPr kern="0" spc="-100" dirty="0"/>
              <a:pPr marL="231140" defTabSz="1828800">
                <a:spcBef>
                  <a:spcPts val="30"/>
                </a:spcBef>
              </a:pPr>
              <a:t>17</a:t>
            </a:fld>
            <a:endParaRPr kern="0" spc="-100" dirty="0"/>
          </a:p>
        </p:txBody>
      </p:sp>
      <p:sp>
        <p:nvSpPr>
          <p:cNvPr id="3" name="object 3"/>
          <p:cNvSpPr txBox="1">
            <a:spLocks noGrp="1"/>
          </p:cNvSpPr>
          <p:nvPr>
            <p:ph type="body" idx="1"/>
          </p:nvPr>
        </p:nvSpPr>
        <p:spPr>
          <a:xfrm>
            <a:off x="228600" y="3117945"/>
            <a:ext cx="17830800" cy="4051109"/>
          </a:xfrm>
          <a:prstGeom prst="rect">
            <a:avLst/>
          </a:prstGeom>
        </p:spPr>
        <p:txBody>
          <a:bodyPr vert="horz" wrap="square" lIns="0" tIns="328930" rIns="0" bIns="0" rtlCol="0">
            <a:spAutoFit/>
          </a:bodyPr>
          <a:lstStyle/>
          <a:p>
            <a:pPr marL="1270" algn="ctr">
              <a:spcBef>
                <a:spcPts val="2590"/>
              </a:spcBef>
            </a:pPr>
            <a:r>
              <a:rPr dirty="0"/>
              <a:t>Podstata</a:t>
            </a:r>
            <a:r>
              <a:rPr spc="-160" dirty="0"/>
              <a:t> </a:t>
            </a:r>
            <a:r>
              <a:rPr spc="-50" dirty="0"/>
              <a:t>realizace</a:t>
            </a:r>
            <a:r>
              <a:rPr spc="-190" dirty="0"/>
              <a:t> </a:t>
            </a:r>
            <a:r>
              <a:rPr spc="-70" dirty="0"/>
              <a:t>chytré</a:t>
            </a:r>
            <a:r>
              <a:rPr spc="-180" dirty="0"/>
              <a:t> </a:t>
            </a:r>
            <a:r>
              <a:rPr spc="-40" dirty="0"/>
              <a:t>renovace</a:t>
            </a:r>
            <a:r>
              <a:rPr spc="-190" dirty="0"/>
              <a:t> </a:t>
            </a:r>
            <a:r>
              <a:rPr dirty="0"/>
              <a:t>nespočívá</a:t>
            </a:r>
            <a:r>
              <a:rPr spc="-170" dirty="0"/>
              <a:t> </a:t>
            </a:r>
            <a:r>
              <a:rPr spc="-160" dirty="0"/>
              <a:t>v</a:t>
            </a:r>
            <a:r>
              <a:rPr spc="-150" dirty="0"/>
              <a:t> </a:t>
            </a:r>
            <a:r>
              <a:rPr spc="-40" dirty="0"/>
              <a:t>kompilaci</a:t>
            </a:r>
            <a:r>
              <a:rPr spc="-170" dirty="0"/>
              <a:t> </a:t>
            </a:r>
            <a:r>
              <a:rPr spc="-20" dirty="0"/>
              <a:t>nejmodernějších</a:t>
            </a:r>
          </a:p>
          <a:p>
            <a:pPr marL="1270" algn="ctr">
              <a:spcBef>
                <a:spcPts val="2400"/>
              </a:spcBef>
            </a:pPr>
            <a:r>
              <a:rPr spc="-70" dirty="0"/>
              <a:t>technologií</a:t>
            </a:r>
            <a:r>
              <a:rPr spc="-190" dirty="0"/>
              <a:t> </a:t>
            </a:r>
            <a:r>
              <a:rPr spc="620" dirty="0"/>
              <a:t>…</a:t>
            </a:r>
          </a:p>
          <a:p>
            <a:pPr marL="1270">
              <a:spcBef>
                <a:spcPts val="160"/>
              </a:spcBef>
            </a:pPr>
            <a:endParaRPr spc="620" dirty="0"/>
          </a:p>
          <a:p>
            <a:pPr marL="8890" algn="ctr">
              <a:spcBef>
                <a:spcPts val="10"/>
              </a:spcBef>
            </a:pPr>
            <a:r>
              <a:rPr spc="140" dirty="0"/>
              <a:t>Je</a:t>
            </a:r>
            <a:r>
              <a:rPr spc="-130" dirty="0"/>
              <a:t> </a:t>
            </a:r>
            <a:r>
              <a:rPr spc="-210" dirty="0"/>
              <a:t>jím</a:t>
            </a:r>
            <a:r>
              <a:rPr spc="-130" dirty="0"/>
              <a:t> </a:t>
            </a:r>
            <a:r>
              <a:rPr b="1" spc="-130" dirty="0">
                <a:solidFill>
                  <a:srgbClr val="C00000"/>
                </a:solidFill>
              </a:rPr>
              <a:t>CHYTRÝ</a:t>
            </a:r>
            <a:r>
              <a:rPr b="1" spc="-140" dirty="0">
                <a:solidFill>
                  <a:srgbClr val="C00000"/>
                </a:solidFill>
              </a:rPr>
              <a:t> </a:t>
            </a:r>
            <a:r>
              <a:rPr b="1" spc="-228" dirty="0">
                <a:solidFill>
                  <a:srgbClr val="C00000"/>
                </a:solidFill>
              </a:rPr>
              <a:t>PŘÍSTUP</a:t>
            </a:r>
            <a:r>
              <a:rPr b="1" spc="-170" dirty="0">
                <a:solidFill>
                  <a:srgbClr val="C00000"/>
                </a:solidFill>
              </a:rPr>
              <a:t> </a:t>
            </a:r>
            <a:r>
              <a:rPr spc="-60" dirty="0"/>
              <a:t>stavebníka</a:t>
            </a:r>
            <a:r>
              <a:rPr spc="-190" dirty="0"/>
              <a:t> </a:t>
            </a:r>
            <a:r>
              <a:rPr dirty="0"/>
              <a:t>a</a:t>
            </a:r>
            <a:r>
              <a:rPr spc="-100" dirty="0"/>
              <a:t> </a:t>
            </a:r>
            <a:r>
              <a:rPr spc="-50" dirty="0"/>
              <a:t>správné</a:t>
            </a:r>
            <a:r>
              <a:rPr spc="-160" dirty="0"/>
              <a:t> </a:t>
            </a:r>
            <a:r>
              <a:rPr b="1" spc="-270" dirty="0">
                <a:solidFill>
                  <a:srgbClr val="C00000"/>
                </a:solidFill>
              </a:rPr>
              <a:t>NASTAVENÍ</a:t>
            </a:r>
            <a:r>
              <a:rPr b="1" spc="-110" dirty="0">
                <a:solidFill>
                  <a:srgbClr val="C00000"/>
                </a:solidFill>
              </a:rPr>
              <a:t> </a:t>
            </a:r>
            <a:r>
              <a:rPr b="1" spc="-20" dirty="0">
                <a:solidFill>
                  <a:srgbClr val="C00000"/>
                </a:solidFill>
              </a:rPr>
              <a:t>PROCESŮ</a:t>
            </a:r>
          </a:p>
          <a:p>
            <a:pPr marL="1270" algn="ctr">
              <a:spcBef>
                <a:spcPts val="2400"/>
              </a:spcBef>
            </a:pPr>
            <a:r>
              <a:rPr spc="-90" dirty="0"/>
              <a:t>kontroly</a:t>
            </a:r>
            <a:r>
              <a:rPr spc="-200" dirty="0"/>
              <a:t> </a:t>
            </a:r>
            <a:r>
              <a:rPr spc="-130" dirty="0"/>
              <a:t>kvality</a:t>
            </a:r>
            <a:r>
              <a:rPr spc="-180" dirty="0"/>
              <a:t> </a:t>
            </a:r>
            <a:r>
              <a:rPr spc="-160" dirty="0"/>
              <a:t>v</a:t>
            </a:r>
            <a:r>
              <a:rPr spc="-150" dirty="0"/>
              <a:t> </a:t>
            </a:r>
            <a:r>
              <a:rPr spc="-50" dirty="0"/>
              <a:t>průběhu</a:t>
            </a:r>
            <a:r>
              <a:rPr spc="-190" dirty="0"/>
              <a:t> </a:t>
            </a:r>
            <a:r>
              <a:rPr spc="-120" dirty="0"/>
              <a:t>návrhu,</a:t>
            </a:r>
            <a:r>
              <a:rPr spc="-220" dirty="0"/>
              <a:t> </a:t>
            </a:r>
            <a:r>
              <a:rPr spc="-80" dirty="0"/>
              <a:t>výstavby</a:t>
            </a:r>
            <a:r>
              <a:rPr spc="-180" dirty="0"/>
              <a:t> </a:t>
            </a:r>
            <a:r>
              <a:rPr dirty="0"/>
              <a:t>a</a:t>
            </a:r>
            <a:r>
              <a:rPr spc="-150" dirty="0"/>
              <a:t> </a:t>
            </a:r>
            <a:r>
              <a:rPr spc="-20" dirty="0"/>
              <a:t>provozu</a:t>
            </a:r>
            <a:r>
              <a:rPr spc="-190" dirty="0"/>
              <a:t> </a:t>
            </a:r>
            <a:r>
              <a:rPr spc="-20" dirty="0"/>
              <a:t>budovy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25858" y="474371"/>
            <a:ext cx="3453128" cy="642484"/>
          </a:xfrm>
          <a:prstGeom prst="rect">
            <a:avLst/>
          </a:prstGeom>
        </p:spPr>
        <p:txBody>
          <a:bodyPr vert="horz" wrap="square" lIns="0" tIns="26670" rIns="0" bIns="0" rtlCol="0">
            <a:spAutoFit/>
          </a:bodyPr>
          <a:lstStyle/>
          <a:p>
            <a:pPr marL="25400">
              <a:spcBef>
                <a:spcPts val="210"/>
              </a:spcBef>
            </a:pPr>
            <a:r>
              <a:rPr spc="-20" dirty="0"/>
              <a:t>Potenciál</a:t>
            </a:r>
            <a:r>
              <a:rPr spc="-150" dirty="0"/>
              <a:t> </a:t>
            </a:r>
            <a:r>
              <a:rPr spc="-20" dirty="0"/>
              <a:t>úspor</a:t>
            </a:r>
          </a:p>
        </p:txBody>
      </p:sp>
      <p:grpSp>
        <p:nvGrpSpPr>
          <p:cNvPr id="3" name="object 3"/>
          <p:cNvGrpSpPr/>
          <p:nvPr/>
        </p:nvGrpSpPr>
        <p:grpSpPr>
          <a:xfrm>
            <a:off x="1796666" y="0"/>
            <a:ext cx="14494510" cy="7933690"/>
            <a:chOff x="920619" y="0"/>
            <a:chExt cx="7247255" cy="3966845"/>
          </a:xfrm>
        </p:grpSpPr>
        <p:pic>
          <p:nvPicPr>
            <p:cNvPr id="4" name="object 4"/>
            <p:cNvPicPr/>
            <p:nvPr/>
          </p:nvPicPr>
          <p:blipFill>
            <a:blip r:embed="rId2" cstate="print"/>
            <a:stretch>
              <a:fillRect/>
            </a:stretch>
          </p:blipFill>
          <p:spPr>
            <a:xfrm>
              <a:off x="920619" y="1156053"/>
              <a:ext cx="7246702" cy="2810517"/>
            </a:xfrm>
            <a:prstGeom prst="rect">
              <a:avLst/>
            </a:prstGeom>
          </p:spPr>
        </p:pic>
        <p:pic>
          <p:nvPicPr>
            <p:cNvPr id="5" name="object 5"/>
            <p:cNvPicPr/>
            <p:nvPr/>
          </p:nvPicPr>
          <p:blipFill>
            <a:blip r:embed="rId3" cstate="print"/>
            <a:stretch>
              <a:fillRect/>
            </a:stretch>
          </p:blipFill>
          <p:spPr>
            <a:xfrm>
              <a:off x="1351280" y="0"/>
              <a:ext cx="3276600" cy="1801367"/>
            </a:xfrm>
            <a:prstGeom prst="rect">
              <a:avLst/>
            </a:prstGeom>
          </p:spPr>
        </p:pic>
      </p:grpSp>
      <p:sp>
        <p:nvSpPr>
          <p:cNvPr id="6" name="object 6"/>
          <p:cNvSpPr txBox="1"/>
          <p:nvPr/>
        </p:nvSpPr>
        <p:spPr>
          <a:xfrm>
            <a:off x="4753865" y="1047495"/>
            <a:ext cx="2452370" cy="1502976"/>
          </a:xfrm>
          <a:prstGeom prst="rect">
            <a:avLst/>
          </a:prstGeom>
        </p:spPr>
        <p:txBody>
          <a:bodyPr vert="horz" wrap="square" lIns="0" tIns="25400" rIns="0" bIns="0" rtlCol="0">
            <a:spAutoFit/>
          </a:bodyPr>
          <a:lstStyle/>
          <a:p>
            <a:pPr algn="ctr" defTabSz="1828800">
              <a:spcBef>
                <a:spcPts val="200"/>
              </a:spcBef>
            </a:pPr>
            <a:r>
              <a:rPr lang="cs-CZ" sz="2400" dirty="0">
                <a:solidFill>
                  <a:schemeClr val="bg1"/>
                </a:solidFill>
              </a:rPr>
              <a:t>DOBRÝ KONCEPT základ kvalitních výsledků a nízkých nákladů</a:t>
            </a:r>
            <a:endParaRPr sz="2400" kern="0" dirty="0">
              <a:solidFill>
                <a:schemeClr val="bg1"/>
              </a:solidFill>
              <a:latin typeface="Ink Free"/>
              <a:cs typeface="Ink Free"/>
            </a:endParaRPr>
          </a:p>
        </p:txBody>
      </p:sp>
      <p:sp>
        <p:nvSpPr>
          <p:cNvPr id="13" name="object 13"/>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4"/>
              </a:rPr>
              <a:t>www.pasivnidomy.cz</a:t>
            </a:r>
            <a:endParaRPr kern="0">
              <a:solidFill>
                <a:sysClr val="windowText" lastClr="000000"/>
              </a:solidFill>
              <a:latin typeface="Tahoma"/>
              <a:cs typeface="Tahoma"/>
            </a:endParaRPr>
          </a:p>
        </p:txBody>
      </p:sp>
      <p:sp>
        <p:nvSpPr>
          <p:cNvPr id="14" name="object 14"/>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18</a:t>
            </a:fld>
            <a:endParaRPr kern="0" spc="-50" dirty="0"/>
          </a:p>
        </p:txBody>
      </p:sp>
      <p:sp>
        <p:nvSpPr>
          <p:cNvPr id="7" name="object 7"/>
          <p:cNvSpPr txBox="1"/>
          <p:nvPr/>
        </p:nvSpPr>
        <p:spPr>
          <a:xfrm>
            <a:off x="1396299" y="3108310"/>
            <a:ext cx="421269" cy="3602734"/>
          </a:xfrm>
          <a:prstGeom prst="rect">
            <a:avLst/>
          </a:prstGeom>
        </p:spPr>
        <p:txBody>
          <a:bodyPr vert="vert270" wrap="square" lIns="0" tIns="0" rIns="0" bIns="0" rtlCol="0">
            <a:spAutoFit/>
          </a:bodyPr>
          <a:lstStyle/>
          <a:p>
            <a:pPr marL="25400" defTabSz="1828800">
              <a:lnSpc>
                <a:spcPts val="3110"/>
              </a:lnSpc>
            </a:pPr>
            <a:r>
              <a:rPr lang="cs-CZ" sz="3200" dirty="0">
                <a:solidFill>
                  <a:schemeClr val="accent3">
                    <a:lumMod val="50000"/>
                  </a:schemeClr>
                </a:solidFill>
              </a:rPr>
              <a:t>možnost ovlivnit</a:t>
            </a:r>
            <a:endParaRPr sz="3000" kern="0" dirty="0">
              <a:solidFill>
                <a:schemeClr val="accent3">
                  <a:lumMod val="50000"/>
                </a:schemeClr>
              </a:solidFill>
              <a:latin typeface="Ink Free"/>
              <a:cs typeface="Ink Free"/>
            </a:endParaRPr>
          </a:p>
        </p:txBody>
      </p:sp>
      <p:sp>
        <p:nvSpPr>
          <p:cNvPr id="8" name="object 8"/>
          <p:cNvSpPr txBox="1"/>
          <p:nvPr/>
        </p:nvSpPr>
        <p:spPr>
          <a:xfrm>
            <a:off x="16291176" y="3602734"/>
            <a:ext cx="399725" cy="2199261"/>
          </a:xfrm>
          <a:prstGeom prst="rect">
            <a:avLst/>
          </a:prstGeom>
        </p:spPr>
        <p:txBody>
          <a:bodyPr vert="vert270" wrap="square" lIns="0" tIns="0" rIns="0" bIns="0" rtlCol="0">
            <a:spAutoFit/>
          </a:bodyPr>
          <a:lstStyle/>
          <a:p>
            <a:pPr marL="25400" defTabSz="1828800">
              <a:lnSpc>
                <a:spcPts val="3110"/>
              </a:lnSpc>
            </a:pPr>
            <a:r>
              <a:rPr sz="3000" kern="0" spc="-20" dirty="0">
                <a:solidFill>
                  <a:srgbClr val="7E7E7E"/>
                </a:solidFill>
                <a:latin typeface="+mj-lt"/>
                <a:cs typeface="Ink Free"/>
              </a:rPr>
              <a:t>náblady</a:t>
            </a:r>
            <a:endParaRPr sz="3000" kern="0">
              <a:solidFill>
                <a:sysClr val="windowText" lastClr="000000"/>
              </a:solidFill>
              <a:latin typeface="+mj-lt"/>
              <a:cs typeface="Ink Free"/>
            </a:endParaRPr>
          </a:p>
        </p:txBody>
      </p:sp>
      <p:sp>
        <p:nvSpPr>
          <p:cNvPr id="9" name="object 9"/>
          <p:cNvSpPr txBox="1"/>
          <p:nvPr/>
        </p:nvSpPr>
        <p:spPr>
          <a:xfrm>
            <a:off x="3122676" y="8006689"/>
            <a:ext cx="1094740" cy="487313"/>
          </a:xfrm>
          <a:prstGeom prst="rect">
            <a:avLst/>
          </a:prstGeom>
        </p:spPr>
        <p:txBody>
          <a:bodyPr vert="horz" wrap="square" lIns="0" tIns="25400" rIns="0" bIns="0" rtlCol="0">
            <a:spAutoFit/>
          </a:bodyPr>
          <a:lstStyle/>
          <a:p>
            <a:pPr marL="25400" defTabSz="1828800">
              <a:spcBef>
                <a:spcPts val="200"/>
              </a:spcBef>
            </a:pPr>
            <a:r>
              <a:rPr sz="3000" kern="0" cap="small" spc="-20" dirty="0">
                <a:solidFill>
                  <a:sysClr val="windowText" lastClr="000000"/>
                </a:solidFill>
                <a:latin typeface="+mj-lt"/>
                <a:cs typeface="Ink Free"/>
              </a:rPr>
              <a:t>s</a:t>
            </a:r>
            <a:r>
              <a:rPr sz="3000" kern="0" spc="-20" dirty="0">
                <a:solidFill>
                  <a:sysClr val="windowText" lastClr="000000"/>
                </a:solidFill>
                <a:latin typeface="+mj-lt"/>
                <a:cs typeface="Ink Free"/>
              </a:rPr>
              <a:t>adání</a:t>
            </a:r>
            <a:endParaRPr sz="3000" kern="0">
              <a:solidFill>
                <a:sysClr val="windowText" lastClr="000000"/>
              </a:solidFill>
              <a:latin typeface="+mj-lt"/>
              <a:cs typeface="Ink Free"/>
            </a:endParaRPr>
          </a:p>
        </p:txBody>
      </p:sp>
      <p:sp>
        <p:nvSpPr>
          <p:cNvPr id="10" name="object 10"/>
          <p:cNvSpPr txBox="1"/>
          <p:nvPr/>
        </p:nvSpPr>
        <p:spPr>
          <a:xfrm>
            <a:off x="5344666" y="8024369"/>
            <a:ext cx="1038860" cy="487313"/>
          </a:xfrm>
          <a:prstGeom prst="rect">
            <a:avLst/>
          </a:prstGeom>
        </p:spPr>
        <p:txBody>
          <a:bodyPr vert="horz" wrap="square" lIns="0" tIns="25400" rIns="0" bIns="0" rtlCol="0">
            <a:spAutoFit/>
          </a:bodyPr>
          <a:lstStyle/>
          <a:p>
            <a:pPr marL="25400" defTabSz="1828800">
              <a:spcBef>
                <a:spcPts val="200"/>
              </a:spcBef>
            </a:pPr>
            <a:r>
              <a:rPr sz="3000" kern="0" spc="-20" dirty="0">
                <a:solidFill>
                  <a:sysClr val="windowText" lastClr="000000"/>
                </a:solidFill>
                <a:latin typeface="+mj-lt"/>
                <a:cs typeface="Ink Free"/>
              </a:rPr>
              <a:t>studie</a:t>
            </a:r>
            <a:endParaRPr sz="3000" kern="0">
              <a:solidFill>
                <a:sysClr val="windowText" lastClr="000000"/>
              </a:solidFill>
              <a:latin typeface="+mj-lt"/>
              <a:cs typeface="Ink Free"/>
            </a:endParaRPr>
          </a:p>
        </p:txBody>
      </p:sp>
      <p:sp>
        <p:nvSpPr>
          <p:cNvPr id="11" name="object 11"/>
          <p:cNvSpPr txBox="1"/>
          <p:nvPr/>
        </p:nvSpPr>
        <p:spPr>
          <a:xfrm>
            <a:off x="7484365" y="7987183"/>
            <a:ext cx="1207770" cy="487313"/>
          </a:xfrm>
          <a:prstGeom prst="rect">
            <a:avLst/>
          </a:prstGeom>
        </p:spPr>
        <p:txBody>
          <a:bodyPr vert="horz" wrap="square" lIns="0" tIns="25400" rIns="0" bIns="0" rtlCol="0">
            <a:spAutoFit/>
          </a:bodyPr>
          <a:lstStyle/>
          <a:p>
            <a:pPr marL="25400" defTabSz="1828800">
              <a:spcBef>
                <a:spcPts val="200"/>
              </a:spcBef>
            </a:pPr>
            <a:r>
              <a:rPr sz="3000" kern="0" spc="-20" dirty="0">
                <a:solidFill>
                  <a:sysClr val="windowText" lastClr="000000"/>
                </a:solidFill>
                <a:latin typeface="+mj-lt"/>
                <a:cs typeface="Ink Free"/>
              </a:rPr>
              <a:t>projekt</a:t>
            </a:r>
            <a:endParaRPr sz="3000" kern="0" dirty="0">
              <a:solidFill>
                <a:sysClr val="windowText" lastClr="000000"/>
              </a:solidFill>
              <a:latin typeface="+mj-lt"/>
              <a:cs typeface="Ink Free"/>
            </a:endParaRPr>
          </a:p>
        </p:txBody>
      </p:sp>
      <p:sp>
        <p:nvSpPr>
          <p:cNvPr id="12" name="object 12"/>
          <p:cNvSpPr txBox="1"/>
          <p:nvPr/>
        </p:nvSpPr>
        <p:spPr>
          <a:xfrm>
            <a:off x="10980419" y="7986573"/>
            <a:ext cx="1466850" cy="487313"/>
          </a:xfrm>
          <a:prstGeom prst="rect">
            <a:avLst/>
          </a:prstGeom>
        </p:spPr>
        <p:txBody>
          <a:bodyPr vert="horz" wrap="square" lIns="0" tIns="25400" rIns="0" bIns="0" rtlCol="0">
            <a:spAutoFit/>
          </a:bodyPr>
          <a:lstStyle/>
          <a:p>
            <a:pPr marL="25400" defTabSz="1828800">
              <a:spcBef>
                <a:spcPts val="200"/>
              </a:spcBef>
            </a:pPr>
            <a:r>
              <a:rPr sz="3000" kern="0" spc="-20" dirty="0">
                <a:solidFill>
                  <a:sysClr val="windowText" lastClr="000000"/>
                </a:solidFill>
                <a:latin typeface="+mj-lt"/>
                <a:cs typeface="Ink Free"/>
              </a:rPr>
              <a:t>realizace</a:t>
            </a:r>
            <a:endParaRPr sz="3000" kern="0">
              <a:solidFill>
                <a:sysClr val="windowText" lastClr="000000"/>
              </a:solidFill>
              <a:latin typeface="+mj-lt"/>
              <a:cs typeface="Ink Fre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7600" y="495300"/>
            <a:ext cx="11582988" cy="642484"/>
          </a:xfrm>
          <a:prstGeom prst="rect">
            <a:avLst/>
          </a:prstGeom>
        </p:spPr>
        <p:txBody>
          <a:bodyPr vert="horz" wrap="square" lIns="0" tIns="26670" rIns="0" bIns="0" rtlCol="0">
            <a:spAutoFit/>
          </a:bodyPr>
          <a:lstStyle/>
          <a:p>
            <a:pPr marL="6630670">
              <a:spcBef>
                <a:spcPts val="210"/>
              </a:spcBef>
            </a:pPr>
            <a:r>
              <a:rPr spc="-40" dirty="0"/>
              <a:t>Význam</a:t>
            </a:r>
            <a:r>
              <a:rPr spc="-228" dirty="0"/>
              <a:t> </a:t>
            </a:r>
            <a:r>
              <a:rPr spc="-80" dirty="0"/>
              <a:t>architektury</a:t>
            </a:r>
          </a:p>
        </p:txBody>
      </p:sp>
      <p:pic>
        <p:nvPicPr>
          <p:cNvPr id="3" name="object 3"/>
          <p:cNvPicPr/>
          <p:nvPr/>
        </p:nvPicPr>
        <p:blipFill>
          <a:blip r:embed="rId2" cstate="print"/>
          <a:stretch>
            <a:fillRect/>
          </a:stretch>
        </p:blipFill>
        <p:spPr>
          <a:xfrm>
            <a:off x="2950610" y="2159775"/>
            <a:ext cx="11582988" cy="7172158"/>
          </a:xfrm>
          <a:prstGeom prst="rect">
            <a:avLst/>
          </a:prstGeom>
        </p:spPr>
      </p:pic>
      <p:sp>
        <p:nvSpPr>
          <p:cNvPr id="4" name="object 4"/>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3"/>
              </a:rPr>
              <a:t>www.pasivnidomy.cz</a:t>
            </a:r>
            <a:endParaRPr kern="0">
              <a:solidFill>
                <a:sysClr val="windowText" lastClr="000000"/>
              </a:solidFill>
              <a:latin typeface="Tahoma"/>
              <a:cs typeface="Tahoma"/>
            </a:endParaRPr>
          </a:p>
        </p:txBody>
      </p:sp>
      <p:sp>
        <p:nvSpPr>
          <p:cNvPr id="5" name="object 5"/>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19</a:t>
            </a:fld>
            <a:endParaRPr kern="0" spc="-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15" name="Rectángulo 14">
            <a:extLst>
              <a:ext uri="{FF2B5EF4-FFF2-40B4-BE49-F238E27FC236}">
                <a16:creationId xmlns:a16="http://schemas.microsoft.com/office/drawing/2014/main" id="{CE38C20B-C3C4-C123-B4C7-C102FD827E40}"/>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ángulo 13">
            <a:extLst>
              <a:ext uri="{FF2B5EF4-FFF2-40B4-BE49-F238E27FC236}">
                <a16:creationId xmlns:a16="http://schemas.microsoft.com/office/drawing/2014/main" id="{5296F3C1-B085-2C2C-CC70-CF169667D321}"/>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445391"/>
            <a:ext cx="16230600" cy="5812909"/>
            <a:chOff x="0" y="-19050"/>
            <a:chExt cx="4274726" cy="153097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p:cNvSpPr txBox="1"/>
            <p:nvPr/>
          </p:nvSpPr>
          <p:spPr>
            <a:xfrm>
              <a:off x="0" y="-19050"/>
              <a:ext cx="4274726" cy="1530972"/>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lnSpc>
                  <a:spcPts val="7200"/>
                </a:lnSpc>
              </a:pPr>
              <a:r>
                <a:rPr lang="en-US" sz="6000" b="1" dirty="0">
                  <a:solidFill>
                    <a:srgbClr val="0152A1"/>
                  </a:solidFill>
                  <a:latin typeface="Roboto Heavy"/>
                  <a:ea typeface="Roboto Heavy"/>
                  <a:cs typeface="Roboto Heavy"/>
                  <a:sym typeface="Roboto Heavy"/>
                </a:rPr>
                <a:t>ÚVOD A PŘIVÍTÁNÍ</a:t>
              </a:r>
            </a:p>
          </p:txBody>
        </p:sp>
      </p:grpSp>
      <p:grpSp>
        <p:nvGrpSpPr>
          <p:cNvPr id="6" name="Group 6"/>
          <p:cNvGrpSpPr/>
          <p:nvPr/>
        </p:nvGrpSpPr>
        <p:grpSpPr>
          <a:xfrm>
            <a:off x="1846195" y="5636774"/>
            <a:ext cx="2505568" cy="2505568"/>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757" r="-25757"/>
              </a:stretch>
            </a:blipFill>
          </p:spPr>
          <p:txBody>
            <a:bodyPr/>
            <a:lstStyle/>
            <a:p>
              <a:endParaRPr lang="en-BE"/>
            </a:p>
          </p:txBody>
        </p:sp>
      </p:grpSp>
      <p:grpSp>
        <p:nvGrpSpPr>
          <p:cNvPr id="8" name="Group 8"/>
          <p:cNvGrpSpPr/>
          <p:nvPr/>
        </p:nvGrpSpPr>
        <p:grpSpPr>
          <a:xfrm>
            <a:off x="9383130" y="5646210"/>
            <a:ext cx="2505568" cy="2505568"/>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48425" t="-38388" r="-49095" b="-158635"/>
              </a:stretch>
            </a:blipFill>
          </p:spPr>
          <p:txBody>
            <a:bodyPr/>
            <a:lstStyle/>
            <a:p>
              <a:endParaRPr lang="en-BE"/>
            </a:p>
          </p:txBody>
        </p:sp>
      </p:grpSp>
      <p:sp>
        <p:nvSpPr>
          <p:cNvPr id="10" name="TextBox 10"/>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dirty="0">
                <a:solidFill>
                  <a:srgbClr val="E66A18"/>
                </a:solidFill>
                <a:latin typeface="Roboto Condensed Heavy"/>
                <a:ea typeface="Roboto Condensed Heavy"/>
                <a:cs typeface="Roboto Condensed Heavy"/>
                <a:sym typeface="Roboto Condensed Heavy"/>
              </a:rPr>
              <a:t>CZECH </a:t>
            </a:r>
            <a:r>
              <a:rPr lang="en-US" sz="7475" b="1" dirty="0">
                <a:solidFill>
                  <a:srgbClr val="000000"/>
                </a:solidFill>
                <a:latin typeface="Roboto Condensed Heavy"/>
                <a:ea typeface="Roboto Condensed Heavy"/>
                <a:cs typeface="Roboto Condensed Heavy"/>
                <a:sym typeface="Roboto Condensed Heavy"/>
              </a:rPr>
              <a:t>PROPERTY OWNERS</a:t>
            </a:r>
            <a:r>
              <a:rPr lang="en-US" sz="7475" b="1" dirty="0">
                <a:solidFill>
                  <a:srgbClr val="FFFFFF"/>
                </a:solidFill>
                <a:latin typeface="Roboto Condensed Heavy"/>
                <a:ea typeface="Roboto Condensed Heavy"/>
                <a:cs typeface="Roboto Condensed Heavy"/>
                <a:sym typeface="Roboto Condensed Heavy"/>
              </a:rPr>
              <a:t> </a:t>
            </a:r>
            <a:r>
              <a:rPr lang="en-US" sz="7475" b="1" dirty="0">
                <a:solidFill>
                  <a:srgbClr val="E66A18"/>
                </a:solidFill>
                <a:latin typeface="Roboto Condensed Heavy"/>
                <a:ea typeface="Roboto Condensed Heavy"/>
                <a:cs typeface="Roboto Condensed Heavy"/>
                <a:sym typeface="Roboto Condensed Heavy"/>
              </a:rPr>
              <a:t>ON BOARD!</a:t>
            </a:r>
          </a:p>
        </p:txBody>
      </p:sp>
      <p:sp>
        <p:nvSpPr>
          <p:cNvPr id="11" name="TextBox 11"/>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dirty="0">
                <a:solidFill>
                  <a:srgbClr val="000000"/>
                </a:solidFill>
                <a:latin typeface="Roboto Condensed Bold"/>
                <a:ea typeface="Roboto Condensed Bold"/>
                <a:cs typeface="Roboto Condensed Bold"/>
                <a:sym typeface="Roboto Condensed Bold"/>
              </a:rPr>
              <a:t>UIPI RENOVATION TOUR</a:t>
            </a:r>
          </a:p>
        </p:txBody>
      </p:sp>
      <p:sp>
        <p:nvSpPr>
          <p:cNvPr id="12" name="TextBox 12"/>
          <p:cNvSpPr txBox="1"/>
          <p:nvPr/>
        </p:nvSpPr>
        <p:spPr>
          <a:xfrm>
            <a:off x="4682673" y="6523313"/>
            <a:ext cx="4222196" cy="1609593"/>
          </a:xfrm>
          <a:prstGeom prst="rect">
            <a:avLst/>
          </a:prstGeom>
        </p:spPr>
        <p:txBody>
          <a:bodyPr lIns="0" tIns="0" rIns="0" bIns="0" rtlCol="0" anchor="t">
            <a:spAutoFit/>
          </a:bodyPr>
          <a:lstStyle/>
          <a:p>
            <a:pPr algn="l">
              <a:lnSpc>
                <a:spcPts val="3168"/>
              </a:lnSpc>
              <a:spcBef>
                <a:spcPct val="0"/>
              </a:spcBef>
            </a:pPr>
            <a:r>
              <a:rPr lang="en-US" sz="2640" b="1">
                <a:solidFill>
                  <a:srgbClr val="000000"/>
                </a:solidFill>
                <a:latin typeface="Roboto Heavy"/>
                <a:ea typeface="Roboto Heavy"/>
                <a:cs typeface="Roboto Heavy"/>
                <a:sym typeface="Roboto Heavy"/>
              </a:rPr>
              <a:t>Emmanuelle Causse, </a:t>
            </a:r>
            <a:r>
              <a:rPr lang="en-US" sz="2640">
                <a:solidFill>
                  <a:srgbClr val="000000"/>
                </a:solidFill>
                <a:latin typeface="Roboto"/>
                <a:ea typeface="Roboto"/>
                <a:cs typeface="Roboto"/>
                <a:sym typeface="Roboto"/>
              </a:rPr>
              <a:t>MSc., generální tajemnice</a:t>
            </a:r>
          </a:p>
          <a:p>
            <a:pPr algn="l">
              <a:lnSpc>
                <a:spcPts val="3168"/>
              </a:lnSpc>
              <a:spcBef>
                <a:spcPct val="0"/>
              </a:spcBef>
            </a:pPr>
            <a:r>
              <a:rPr lang="en-US" sz="2640">
                <a:solidFill>
                  <a:srgbClr val="000000"/>
                </a:solidFill>
                <a:latin typeface="Roboto"/>
                <a:ea typeface="Roboto"/>
                <a:cs typeface="Roboto"/>
                <a:sym typeface="Roboto"/>
              </a:rPr>
              <a:t>Mezinárodní unie vlastníků nemovitostí (UIPI)</a:t>
            </a:r>
          </a:p>
        </p:txBody>
      </p:sp>
      <p:sp>
        <p:nvSpPr>
          <p:cNvPr id="13" name="TextBox 13"/>
          <p:cNvSpPr txBox="1"/>
          <p:nvPr/>
        </p:nvSpPr>
        <p:spPr>
          <a:xfrm>
            <a:off x="12219609" y="6532749"/>
            <a:ext cx="4222196" cy="1609593"/>
          </a:xfrm>
          <a:prstGeom prst="rect">
            <a:avLst/>
          </a:prstGeom>
        </p:spPr>
        <p:txBody>
          <a:bodyPr lIns="0" tIns="0" rIns="0" bIns="0" rtlCol="0" anchor="t">
            <a:spAutoFit/>
          </a:bodyPr>
          <a:lstStyle/>
          <a:p>
            <a:pPr algn="l">
              <a:lnSpc>
                <a:spcPts val="3168"/>
              </a:lnSpc>
            </a:pPr>
            <a:r>
              <a:rPr lang="en-US" sz="2640" b="1">
                <a:solidFill>
                  <a:srgbClr val="000000"/>
                </a:solidFill>
                <a:latin typeface="Roboto Heavy"/>
                <a:ea typeface="Roboto Heavy"/>
                <a:cs typeface="Roboto Heavy"/>
                <a:sym typeface="Roboto Heavy"/>
              </a:rPr>
              <a:t>Ing. Milan Krček,</a:t>
            </a:r>
          </a:p>
          <a:p>
            <a:pPr algn="l">
              <a:lnSpc>
                <a:spcPts val="3168"/>
              </a:lnSpc>
              <a:spcBef>
                <a:spcPct val="0"/>
              </a:spcBef>
            </a:pPr>
            <a:r>
              <a:rPr lang="en-US" sz="2640">
                <a:solidFill>
                  <a:srgbClr val="000000"/>
                </a:solidFill>
                <a:latin typeface="Roboto"/>
                <a:ea typeface="Roboto"/>
                <a:cs typeface="Roboto"/>
                <a:sym typeface="Roboto"/>
              </a:rPr>
              <a:t>předseda, Občanské sdružení majitelů domů (OSMD)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791200" y="495300"/>
            <a:ext cx="8811260" cy="642484"/>
          </a:xfrm>
          <a:prstGeom prst="rect">
            <a:avLst/>
          </a:prstGeom>
        </p:spPr>
        <p:txBody>
          <a:bodyPr vert="horz" wrap="square" lIns="0" tIns="26670" rIns="0" bIns="0" rtlCol="0">
            <a:spAutoFit/>
          </a:bodyPr>
          <a:lstStyle/>
          <a:p>
            <a:pPr marL="25400" algn="r">
              <a:spcBef>
                <a:spcPts val="210"/>
              </a:spcBef>
            </a:pPr>
            <a:r>
              <a:rPr spc="-20" dirty="0"/>
              <a:t>Renovační</a:t>
            </a:r>
            <a:r>
              <a:rPr spc="-180" dirty="0"/>
              <a:t> </a:t>
            </a:r>
            <a:r>
              <a:rPr spc="-20" dirty="0"/>
              <a:t>desatero</a:t>
            </a:r>
          </a:p>
        </p:txBody>
      </p:sp>
      <p:pic>
        <p:nvPicPr>
          <p:cNvPr id="3" name="object 3"/>
          <p:cNvPicPr/>
          <p:nvPr/>
        </p:nvPicPr>
        <p:blipFill>
          <a:blip r:embed="rId2" cstate="print"/>
          <a:stretch>
            <a:fillRect/>
          </a:stretch>
        </p:blipFill>
        <p:spPr>
          <a:xfrm>
            <a:off x="1216251" y="3089508"/>
            <a:ext cx="1402314" cy="1357776"/>
          </a:xfrm>
          <a:prstGeom prst="rect">
            <a:avLst/>
          </a:prstGeom>
        </p:spPr>
      </p:pic>
      <p:sp>
        <p:nvSpPr>
          <p:cNvPr id="4" name="object 4"/>
          <p:cNvSpPr txBox="1"/>
          <p:nvPr/>
        </p:nvSpPr>
        <p:spPr>
          <a:xfrm>
            <a:off x="972514" y="2605530"/>
            <a:ext cx="2402840" cy="394980"/>
          </a:xfrm>
          <a:prstGeom prst="rect">
            <a:avLst/>
          </a:prstGeom>
        </p:spPr>
        <p:txBody>
          <a:bodyPr vert="horz" wrap="square" lIns="0" tIns="25400" rIns="0" bIns="0" rtlCol="0">
            <a:spAutoFit/>
          </a:bodyPr>
          <a:lstStyle/>
          <a:p>
            <a:pPr marL="25400" defTabSz="1828800">
              <a:spcBef>
                <a:spcPts val="200"/>
              </a:spcBef>
            </a:pPr>
            <a:r>
              <a:rPr sz="2400" kern="0" spc="-20" dirty="0">
                <a:solidFill>
                  <a:srgbClr val="0C8341"/>
                </a:solidFill>
                <a:latin typeface="Ink Free"/>
                <a:cs typeface="Ink Free"/>
              </a:rPr>
              <a:t>OPTIMALIZACE</a:t>
            </a:r>
            <a:endParaRPr sz="2400" kern="0">
              <a:solidFill>
                <a:sysClr val="windowText" lastClr="000000"/>
              </a:solidFill>
              <a:latin typeface="Ink Free"/>
              <a:cs typeface="Ink Free"/>
            </a:endParaRPr>
          </a:p>
        </p:txBody>
      </p:sp>
      <p:sp>
        <p:nvSpPr>
          <p:cNvPr id="6" name="object 6"/>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3"/>
              </a:rPr>
              <a:t>www.pasivnidomy.cz</a:t>
            </a:r>
            <a:endParaRPr kern="0">
              <a:solidFill>
                <a:sysClr val="windowText" lastClr="000000"/>
              </a:solidFill>
              <a:latin typeface="Tahoma"/>
              <a:cs typeface="Tahoma"/>
            </a:endParaRPr>
          </a:p>
        </p:txBody>
      </p:sp>
      <p:sp>
        <p:nvSpPr>
          <p:cNvPr id="7" name="object 7"/>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20</a:t>
            </a:fld>
            <a:endParaRPr kern="0" spc="-50" dirty="0"/>
          </a:p>
        </p:txBody>
      </p:sp>
      <p:sp>
        <p:nvSpPr>
          <p:cNvPr id="5" name="object 5"/>
          <p:cNvSpPr txBox="1"/>
          <p:nvPr/>
        </p:nvSpPr>
        <p:spPr>
          <a:xfrm>
            <a:off x="1107846" y="4429504"/>
            <a:ext cx="1562100" cy="394980"/>
          </a:xfrm>
          <a:prstGeom prst="rect">
            <a:avLst/>
          </a:prstGeom>
        </p:spPr>
        <p:txBody>
          <a:bodyPr vert="horz" wrap="square" lIns="0" tIns="25400" rIns="0" bIns="0" rtlCol="0">
            <a:spAutoFit/>
          </a:bodyPr>
          <a:lstStyle/>
          <a:p>
            <a:pPr marL="25400" defTabSz="1828800">
              <a:spcBef>
                <a:spcPts val="200"/>
              </a:spcBef>
            </a:pPr>
            <a:r>
              <a:rPr sz="2400" kern="0" spc="-20" dirty="0">
                <a:solidFill>
                  <a:srgbClr val="0C8341"/>
                </a:solidFill>
                <a:latin typeface="Ink Free"/>
                <a:cs typeface="Ink Free"/>
              </a:rPr>
              <a:t>REGULACE</a:t>
            </a:r>
            <a:endParaRPr sz="2400" kern="0">
              <a:solidFill>
                <a:sysClr val="windowText" lastClr="000000"/>
              </a:solidFill>
              <a:latin typeface="Ink Free"/>
              <a:cs typeface="Ink Fre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1800" y="495300"/>
            <a:ext cx="11811000" cy="642484"/>
          </a:xfrm>
          <a:prstGeom prst="rect">
            <a:avLst/>
          </a:prstGeom>
        </p:spPr>
        <p:txBody>
          <a:bodyPr vert="horz" wrap="square" lIns="0" tIns="26670" rIns="0" bIns="0" rtlCol="0">
            <a:spAutoFit/>
          </a:bodyPr>
          <a:lstStyle/>
          <a:p>
            <a:pPr marL="5685790" algn="r">
              <a:spcBef>
                <a:spcPts val="210"/>
              </a:spcBef>
            </a:pPr>
            <a:r>
              <a:rPr dirty="0"/>
              <a:t>Metodická</a:t>
            </a:r>
            <a:r>
              <a:rPr spc="-90" dirty="0"/>
              <a:t> </a:t>
            </a:r>
            <a:r>
              <a:rPr spc="-60" dirty="0"/>
              <a:t>příručka</a:t>
            </a:r>
            <a:r>
              <a:rPr spc="-80" dirty="0"/>
              <a:t> </a:t>
            </a:r>
            <a:r>
              <a:rPr spc="150" dirty="0"/>
              <a:t>MŽP</a:t>
            </a:r>
          </a:p>
        </p:txBody>
      </p:sp>
      <p:pic>
        <p:nvPicPr>
          <p:cNvPr id="3" name="object 3"/>
          <p:cNvPicPr/>
          <p:nvPr/>
        </p:nvPicPr>
        <p:blipFill>
          <a:blip r:embed="rId2" cstate="print"/>
          <a:stretch>
            <a:fillRect/>
          </a:stretch>
        </p:blipFill>
        <p:spPr>
          <a:xfrm>
            <a:off x="821969" y="1417574"/>
            <a:ext cx="7139178" cy="7912608"/>
          </a:xfrm>
          <a:prstGeom prst="rect">
            <a:avLst/>
          </a:prstGeom>
        </p:spPr>
      </p:pic>
      <p:pic>
        <p:nvPicPr>
          <p:cNvPr id="4" name="object 4"/>
          <p:cNvPicPr/>
          <p:nvPr/>
        </p:nvPicPr>
        <p:blipFill>
          <a:blip r:embed="rId3" cstate="print"/>
          <a:stretch>
            <a:fillRect/>
          </a:stretch>
        </p:blipFill>
        <p:spPr>
          <a:xfrm>
            <a:off x="9560307" y="1417574"/>
            <a:ext cx="7835646" cy="7912608"/>
          </a:xfrm>
          <a:prstGeom prst="rect">
            <a:avLst/>
          </a:prstGeom>
        </p:spPr>
      </p:pic>
      <p:sp>
        <p:nvSpPr>
          <p:cNvPr id="5" name="object 5"/>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4"/>
              </a:rPr>
              <a:t>www.pasivnidomy.cz</a:t>
            </a:r>
            <a:endParaRPr kern="0">
              <a:solidFill>
                <a:sysClr val="windowText" lastClr="000000"/>
              </a:solidFill>
              <a:latin typeface="Tahoma"/>
              <a:cs typeface="Tahoma"/>
            </a:endParaRPr>
          </a:p>
        </p:txBody>
      </p:sp>
      <p:sp>
        <p:nvSpPr>
          <p:cNvPr id="6" name="object 6"/>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21</a:t>
            </a:fld>
            <a:endParaRPr kern="0" spc="-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400" y="468833"/>
            <a:ext cx="11887200" cy="642484"/>
          </a:xfrm>
          <a:prstGeom prst="rect">
            <a:avLst/>
          </a:prstGeom>
        </p:spPr>
        <p:txBody>
          <a:bodyPr vert="horz" wrap="square" lIns="0" tIns="26670" rIns="0" bIns="0" rtlCol="0">
            <a:spAutoFit/>
          </a:bodyPr>
          <a:lstStyle/>
          <a:p>
            <a:pPr marL="6615430" algn="r">
              <a:spcBef>
                <a:spcPts val="210"/>
              </a:spcBef>
            </a:pPr>
            <a:r>
              <a:rPr spc="-50" dirty="0"/>
              <a:t>Zateplovací</a:t>
            </a:r>
            <a:r>
              <a:rPr spc="-150" dirty="0"/>
              <a:t> </a:t>
            </a:r>
            <a:r>
              <a:rPr spc="-20" dirty="0"/>
              <a:t>systémy</a:t>
            </a:r>
          </a:p>
        </p:txBody>
      </p:sp>
      <p:pic>
        <p:nvPicPr>
          <p:cNvPr id="3" name="object 3"/>
          <p:cNvPicPr/>
          <p:nvPr/>
        </p:nvPicPr>
        <p:blipFill>
          <a:blip r:embed="rId2" cstate="print"/>
          <a:stretch>
            <a:fillRect/>
          </a:stretch>
        </p:blipFill>
        <p:spPr>
          <a:xfrm>
            <a:off x="845918" y="1657071"/>
            <a:ext cx="11483976" cy="3676270"/>
          </a:xfrm>
          <a:prstGeom prst="rect">
            <a:avLst/>
          </a:prstGeom>
        </p:spPr>
      </p:pic>
      <p:pic>
        <p:nvPicPr>
          <p:cNvPr id="4" name="object 4"/>
          <p:cNvPicPr/>
          <p:nvPr/>
        </p:nvPicPr>
        <p:blipFill>
          <a:blip r:embed="rId3" cstate="print"/>
          <a:stretch>
            <a:fillRect/>
          </a:stretch>
        </p:blipFill>
        <p:spPr>
          <a:xfrm>
            <a:off x="6982141" y="5858729"/>
            <a:ext cx="10377606" cy="3802218"/>
          </a:xfrm>
          <a:prstGeom prst="rect">
            <a:avLst/>
          </a:prstGeom>
        </p:spPr>
      </p:pic>
      <p:pic>
        <p:nvPicPr>
          <p:cNvPr id="5" name="object 5"/>
          <p:cNvPicPr/>
          <p:nvPr/>
        </p:nvPicPr>
        <p:blipFill>
          <a:blip r:embed="rId4" cstate="print"/>
          <a:stretch>
            <a:fillRect/>
          </a:stretch>
        </p:blipFill>
        <p:spPr>
          <a:xfrm>
            <a:off x="704469" y="5713424"/>
            <a:ext cx="5830570" cy="3886200"/>
          </a:xfrm>
          <a:prstGeom prst="rect">
            <a:avLst/>
          </a:prstGeom>
        </p:spPr>
      </p:pic>
      <p:sp>
        <p:nvSpPr>
          <p:cNvPr id="6" name="object 6"/>
          <p:cNvSpPr txBox="1"/>
          <p:nvPr/>
        </p:nvSpPr>
        <p:spPr>
          <a:xfrm>
            <a:off x="12753084" y="1736852"/>
            <a:ext cx="4612640" cy="3848489"/>
          </a:xfrm>
          <a:prstGeom prst="rect">
            <a:avLst/>
          </a:prstGeom>
        </p:spPr>
        <p:txBody>
          <a:bodyPr vert="horz" wrap="square" lIns="0" tIns="26670" rIns="0" bIns="0" rtlCol="0">
            <a:spAutoFit/>
          </a:bodyPr>
          <a:lstStyle/>
          <a:p>
            <a:pPr marL="25400" defTabSz="1828800">
              <a:spcBef>
                <a:spcPts val="210"/>
              </a:spcBef>
            </a:pPr>
            <a:r>
              <a:rPr sz="2800" kern="0" spc="-40" dirty="0">
                <a:solidFill>
                  <a:sysClr val="windowText" lastClr="000000"/>
                </a:solidFill>
                <a:latin typeface="Tahoma"/>
                <a:cs typeface="Tahoma"/>
              </a:rPr>
              <a:t>Součinitel</a:t>
            </a:r>
            <a:r>
              <a:rPr sz="2800" kern="0" spc="-70" dirty="0">
                <a:solidFill>
                  <a:sysClr val="windowText" lastClr="000000"/>
                </a:solidFill>
                <a:latin typeface="Tahoma"/>
                <a:cs typeface="Tahoma"/>
              </a:rPr>
              <a:t> </a:t>
            </a:r>
            <a:r>
              <a:rPr sz="2800" kern="0" spc="-60" dirty="0">
                <a:solidFill>
                  <a:sysClr val="windowText" lastClr="000000"/>
                </a:solidFill>
                <a:latin typeface="Tahoma"/>
                <a:cs typeface="Tahoma"/>
              </a:rPr>
              <a:t>tepelné</a:t>
            </a:r>
            <a:r>
              <a:rPr sz="2800" kern="0" spc="-90" dirty="0">
                <a:solidFill>
                  <a:sysClr val="windowText" lastClr="000000"/>
                </a:solidFill>
                <a:latin typeface="Tahoma"/>
                <a:cs typeface="Tahoma"/>
              </a:rPr>
              <a:t> </a:t>
            </a:r>
            <a:r>
              <a:rPr sz="2800" kern="0" spc="-60" dirty="0">
                <a:solidFill>
                  <a:sysClr val="windowText" lastClr="000000"/>
                </a:solidFill>
                <a:latin typeface="Tahoma"/>
                <a:cs typeface="Tahoma"/>
              </a:rPr>
              <a:t>vodivosti</a:t>
            </a:r>
            <a:r>
              <a:rPr sz="2800" kern="0" spc="-70" dirty="0">
                <a:solidFill>
                  <a:sysClr val="windowText" lastClr="000000"/>
                </a:solidFill>
                <a:latin typeface="Tahoma"/>
                <a:cs typeface="Tahoma"/>
              </a:rPr>
              <a:t> </a:t>
            </a:r>
            <a:r>
              <a:rPr sz="2800" kern="0" spc="-100" dirty="0">
                <a:solidFill>
                  <a:sysClr val="windowText" lastClr="000000"/>
                </a:solidFill>
                <a:latin typeface="Tahoma"/>
                <a:cs typeface="Tahoma"/>
              </a:rPr>
              <a:t>(</a:t>
            </a:r>
            <a:r>
              <a:rPr sz="2800" kern="0" spc="-100" dirty="0">
                <a:solidFill>
                  <a:sysClr val="windowText" lastClr="000000"/>
                </a:solidFill>
                <a:latin typeface="Calibri"/>
                <a:cs typeface="Calibri"/>
              </a:rPr>
              <a:t>λ</a:t>
            </a:r>
            <a:r>
              <a:rPr sz="2800" kern="0" spc="-100" dirty="0">
                <a:solidFill>
                  <a:sysClr val="windowText" lastClr="000000"/>
                </a:solidFill>
                <a:latin typeface="Tahoma"/>
                <a:cs typeface="Tahoma"/>
              </a:rPr>
              <a:t>)</a:t>
            </a:r>
            <a:endParaRPr sz="2800" kern="0">
              <a:solidFill>
                <a:sysClr val="windowText" lastClr="000000"/>
              </a:solidFill>
              <a:latin typeface="Tahoma"/>
              <a:cs typeface="Tahoma"/>
            </a:endParaRPr>
          </a:p>
          <a:p>
            <a:pPr defTabSz="1828800">
              <a:spcBef>
                <a:spcPts val="10"/>
              </a:spcBef>
            </a:pPr>
            <a:endParaRPr sz="2800" kern="0">
              <a:solidFill>
                <a:sysClr val="windowText" lastClr="000000"/>
              </a:solidFill>
              <a:latin typeface="Tahoma"/>
              <a:cs typeface="Tahoma"/>
            </a:endParaRPr>
          </a:p>
          <a:p>
            <a:pPr marL="25400" defTabSz="1828800">
              <a:spcBef>
                <a:spcPts val="10"/>
              </a:spcBef>
            </a:pPr>
            <a:r>
              <a:rPr sz="2400" kern="0" spc="-60" dirty="0">
                <a:solidFill>
                  <a:sysClr val="windowText" lastClr="000000"/>
                </a:solidFill>
                <a:latin typeface="Tahoma"/>
                <a:cs typeface="Tahoma"/>
              </a:rPr>
              <a:t>Tepelně-</a:t>
            </a:r>
            <a:r>
              <a:rPr sz="2400" kern="0" spc="-40" dirty="0">
                <a:solidFill>
                  <a:sysClr val="windowText" lastClr="000000"/>
                </a:solidFill>
                <a:latin typeface="Tahoma"/>
                <a:cs typeface="Tahoma"/>
              </a:rPr>
              <a:t>izolační</a:t>
            </a:r>
            <a:r>
              <a:rPr sz="2400" kern="0" spc="130" dirty="0">
                <a:solidFill>
                  <a:sysClr val="windowText" lastClr="000000"/>
                </a:solidFill>
                <a:latin typeface="Tahoma"/>
                <a:cs typeface="Tahoma"/>
              </a:rPr>
              <a:t> </a:t>
            </a:r>
            <a:r>
              <a:rPr sz="2400" kern="0" spc="-20" dirty="0">
                <a:solidFill>
                  <a:sysClr val="windowText" lastClr="000000"/>
                </a:solidFill>
                <a:latin typeface="Tahoma"/>
                <a:cs typeface="Tahoma"/>
              </a:rPr>
              <a:t>omítka</a:t>
            </a:r>
            <a:endParaRPr sz="2400" kern="0">
              <a:solidFill>
                <a:sysClr val="windowText" lastClr="000000"/>
              </a:solidFill>
              <a:latin typeface="Tahoma"/>
              <a:cs typeface="Tahoma"/>
            </a:endParaRPr>
          </a:p>
          <a:p>
            <a:pPr marL="25400" defTabSz="1828800"/>
            <a:r>
              <a:rPr sz="2400" kern="0" dirty="0">
                <a:solidFill>
                  <a:sysClr val="windowText" lastClr="000000"/>
                </a:solidFill>
                <a:latin typeface="Tahoma"/>
                <a:cs typeface="Tahoma"/>
              </a:rPr>
              <a:t>0,04</a:t>
            </a:r>
            <a:r>
              <a:rPr sz="2400" kern="0" spc="-14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100" dirty="0">
                <a:solidFill>
                  <a:sysClr val="windowText" lastClr="000000"/>
                </a:solidFill>
                <a:latin typeface="Tahoma"/>
                <a:cs typeface="Tahoma"/>
              </a:rPr>
              <a:t> </a:t>
            </a:r>
            <a:r>
              <a:rPr sz="2400" kern="0" dirty="0">
                <a:solidFill>
                  <a:sysClr val="windowText" lastClr="000000"/>
                </a:solidFill>
                <a:latin typeface="Tahoma"/>
                <a:cs typeface="Tahoma"/>
              </a:rPr>
              <a:t>0,150</a:t>
            </a:r>
            <a:r>
              <a:rPr sz="2400" kern="0" spc="-170" dirty="0">
                <a:solidFill>
                  <a:sysClr val="windowText" lastClr="000000"/>
                </a:solidFill>
                <a:latin typeface="Tahoma"/>
                <a:cs typeface="Tahoma"/>
              </a:rPr>
              <a:t> </a:t>
            </a:r>
            <a:r>
              <a:rPr sz="2400" kern="0" spc="-20" dirty="0">
                <a:solidFill>
                  <a:sysClr val="windowText" lastClr="000000"/>
                </a:solidFill>
                <a:latin typeface="Tahoma"/>
                <a:cs typeface="Tahoma"/>
              </a:rPr>
              <a:t>W/(m</a:t>
            </a:r>
            <a:r>
              <a:rPr sz="2400" kern="0" spc="-20" dirty="0">
                <a:solidFill>
                  <a:sysClr val="windowText" lastClr="000000"/>
                </a:solidFill>
                <a:latin typeface="Calibri"/>
                <a:cs typeface="Calibri"/>
              </a:rPr>
              <a:t>·</a:t>
            </a:r>
            <a:r>
              <a:rPr sz="2400" kern="0" spc="-20" dirty="0">
                <a:solidFill>
                  <a:sysClr val="windowText" lastClr="000000"/>
                </a:solidFill>
                <a:latin typeface="Tahoma"/>
                <a:cs typeface="Tahoma"/>
              </a:rPr>
              <a:t>K)</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rPr>
              <a:t>Polystyren</a:t>
            </a:r>
            <a:endParaRPr sz="2400" kern="0">
              <a:solidFill>
                <a:sysClr val="windowText" lastClr="000000"/>
              </a:solidFill>
              <a:latin typeface="Tahoma"/>
              <a:cs typeface="Tahoma"/>
            </a:endParaRPr>
          </a:p>
          <a:p>
            <a:pPr marL="25400" defTabSz="1828800"/>
            <a:r>
              <a:rPr sz="2400" kern="0" dirty="0">
                <a:solidFill>
                  <a:sysClr val="windowText" lastClr="000000"/>
                </a:solidFill>
                <a:latin typeface="Tahoma"/>
                <a:cs typeface="Tahoma"/>
              </a:rPr>
              <a:t>0,036</a:t>
            </a:r>
            <a:r>
              <a:rPr sz="2400" kern="0" spc="-15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90" dirty="0">
                <a:solidFill>
                  <a:sysClr val="windowText" lastClr="000000"/>
                </a:solidFill>
                <a:latin typeface="Tahoma"/>
                <a:cs typeface="Tahoma"/>
              </a:rPr>
              <a:t> </a:t>
            </a:r>
            <a:r>
              <a:rPr sz="2400" kern="0" dirty="0">
                <a:solidFill>
                  <a:sysClr val="windowText" lastClr="000000"/>
                </a:solidFill>
                <a:latin typeface="Tahoma"/>
                <a:cs typeface="Tahoma"/>
              </a:rPr>
              <a:t>0,045</a:t>
            </a:r>
            <a:r>
              <a:rPr sz="2400" kern="0" spc="-160" dirty="0">
                <a:solidFill>
                  <a:sysClr val="windowText" lastClr="000000"/>
                </a:solidFill>
                <a:latin typeface="Tahoma"/>
                <a:cs typeface="Tahoma"/>
              </a:rPr>
              <a:t> </a:t>
            </a:r>
            <a:r>
              <a:rPr sz="2400" kern="0" spc="-20" dirty="0">
                <a:solidFill>
                  <a:sysClr val="windowText" lastClr="000000"/>
                </a:solidFill>
                <a:latin typeface="Tahoma"/>
                <a:cs typeface="Tahoma"/>
              </a:rPr>
              <a:t>W/(m</a:t>
            </a:r>
            <a:r>
              <a:rPr sz="2400" kern="0" spc="-20" dirty="0">
                <a:solidFill>
                  <a:sysClr val="windowText" lastClr="000000"/>
                </a:solidFill>
                <a:latin typeface="Calibri"/>
                <a:cs typeface="Calibri"/>
              </a:rPr>
              <a:t>·</a:t>
            </a:r>
            <a:r>
              <a:rPr sz="2400" kern="0" spc="-20" dirty="0">
                <a:solidFill>
                  <a:sysClr val="windowText" lastClr="000000"/>
                </a:solidFill>
                <a:latin typeface="Tahoma"/>
                <a:cs typeface="Tahoma"/>
              </a:rPr>
              <a:t>K)</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rPr>
              <a:t>Vakuová</a:t>
            </a:r>
            <a:r>
              <a:rPr sz="2400" kern="0" spc="-170" dirty="0">
                <a:solidFill>
                  <a:sysClr val="windowText" lastClr="000000"/>
                </a:solidFill>
                <a:latin typeface="Tahoma"/>
                <a:cs typeface="Tahoma"/>
              </a:rPr>
              <a:t> </a:t>
            </a:r>
            <a:r>
              <a:rPr sz="2400" kern="0" spc="-20" dirty="0">
                <a:solidFill>
                  <a:sysClr val="windowText" lastClr="000000"/>
                </a:solidFill>
                <a:latin typeface="Tahoma"/>
                <a:cs typeface="Tahoma"/>
              </a:rPr>
              <a:t>izolace</a:t>
            </a:r>
            <a:endParaRPr sz="2400" kern="0">
              <a:solidFill>
                <a:sysClr val="windowText" lastClr="000000"/>
              </a:solidFill>
              <a:latin typeface="Tahoma"/>
              <a:cs typeface="Tahoma"/>
            </a:endParaRPr>
          </a:p>
          <a:p>
            <a:pPr marL="25400" defTabSz="1828800"/>
            <a:r>
              <a:rPr sz="2400" kern="0" dirty="0">
                <a:solidFill>
                  <a:sysClr val="windowText" lastClr="000000"/>
                </a:solidFill>
                <a:latin typeface="Tahoma"/>
                <a:cs typeface="Tahoma"/>
              </a:rPr>
              <a:t>0,002</a:t>
            </a:r>
            <a:r>
              <a:rPr sz="2400" kern="0" spc="-150" dirty="0">
                <a:solidFill>
                  <a:sysClr val="windowText" lastClr="000000"/>
                </a:solidFill>
                <a:latin typeface="Tahoma"/>
                <a:cs typeface="Tahoma"/>
              </a:rPr>
              <a:t> </a:t>
            </a:r>
            <a:r>
              <a:rPr sz="2400" kern="0" dirty="0">
                <a:solidFill>
                  <a:sysClr val="windowText" lastClr="000000"/>
                </a:solidFill>
                <a:latin typeface="Tahoma"/>
                <a:cs typeface="Tahoma"/>
              </a:rPr>
              <a:t>–</a:t>
            </a:r>
            <a:r>
              <a:rPr sz="2400" kern="0" spc="-90" dirty="0">
                <a:solidFill>
                  <a:sysClr val="windowText" lastClr="000000"/>
                </a:solidFill>
                <a:latin typeface="Tahoma"/>
                <a:cs typeface="Tahoma"/>
              </a:rPr>
              <a:t> </a:t>
            </a:r>
            <a:r>
              <a:rPr sz="2400" kern="0" dirty="0">
                <a:solidFill>
                  <a:sysClr val="windowText" lastClr="000000"/>
                </a:solidFill>
                <a:latin typeface="Tahoma"/>
                <a:cs typeface="Tahoma"/>
              </a:rPr>
              <a:t>0,008</a:t>
            </a:r>
            <a:r>
              <a:rPr sz="2400" kern="0" spc="-160" dirty="0">
                <a:solidFill>
                  <a:sysClr val="windowText" lastClr="000000"/>
                </a:solidFill>
                <a:latin typeface="Tahoma"/>
                <a:cs typeface="Tahoma"/>
              </a:rPr>
              <a:t> </a:t>
            </a:r>
            <a:r>
              <a:rPr sz="2400" kern="0" spc="-20" dirty="0">
                <a:solidFill>
                  <a:sysClr val="windowText" lastClr="000000"/>
                </a:solidFill>
                <a:latin typeface="Tahoma"/>
                <a:cs typeface="Tahoma"/>
              </a:rPr>
              <a:t>W/(m</a:t>
            </a:r>
            <a:r>
              <a:rPr sz="2400" kern="0" spc="-20" dirty="0">
                <a:solidFill>
                  <a:sysClr val="windowText" lastClr="000000"/>
                </a:solidFill>
                <a:latin typeface="Calibri"/>
                <a:cs typeface="Calibri"/>
              </a:rPr>
              <a:t>·</a:t>
            </a:r>
            <a:r>
              <a:rPr sz="2400" kern="0" spc="-20" dirty="0">
                <a:solidFill>
                  <a:sysClr val="windowText" lastClr="000000"/>
                </a:solidFill>
                <a:latin typeface="Tahoma"/>
                <a:cs typeface="Tahoma"/>
              </a:rPr>
              <a:t>K)</a:t>
            </a:r>
            <a:endParaRPr sz="2400" kern="0">
              <a:solidFill>
                <a:sysClr val="windowText" lastClr="000000"/>
              </a:solidFill>
              <a:latin typeface="Tahoma"/>
              <a:cs typeface="Tahoma"/>
            </a:endParaRPr>
          </a:p>
        </p:txBody>
      </p:sp>
      <p:sp>
        <p:nvSpPr>
          <p:cNvPr id="7" name="object 7"/>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5"/>
              </a:rPr>
              <a:t>www.pasivnidomy.cz</a:t>
            </a:r>
            <a:endParaRPr kern="0">
              <a:solidFill>
                <a:sysClr val="windowText" lastClr="000000"/>
              </a:solidFill>
              <a:latin typeface="Tahoma"/>
              <a:cs typeface="Tahoma"/>
            </a:endParaRPr>
          </a:p>
        </p:txBody>
      </p:sp>
      <p:sp>
        <p:nvSpPr>
          <p:cNvPr id="8" name="object 8"/>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22</a:t>
            </a:fld>
            <a:endParaRPr kern="0" spc="-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8044" y="495300"/>
            <a:ext cx="22322532" cy="642484"/>
          </a:xfrm>
          <a:prstGeom prst="rect">
            <a:avLst/>
          </a:prstGeom>
        </p:spPr>
        <p:txBody>
          <a:bodyPr vert="horz" wrap="square" lIns="0" tIns="26670" rIns="0" bIns="0" rtlCol="0">
            <a:spAutoFit/>
          </a:bodyPr>
          <a:lstStyle/>
          <a:p>
            <a:pPr marL="4570730">
              <a:spcBef>
                <a:spcPts val="210"/>
              </a:spcBef>
            </a:pPr>
            <a:r>
              <a:rPr spc="-170" dirty="0"/>
              <a:t>Ideální</a:t>
            </a:r>
            <a:r>
              <a:rPr spc="-150" dirty="0"/>
              <a:t> </a:t>
            </a:r>
            <a:r>
              <a:rPr spc="-70" dirty="0"/>
              <a:t>zdroj</a:t>
            </a:r>
            <a:r>
              <a:rPr spc="-150" dirty="0"/>
              <a:t> </a:t>
            </a:r>
            <a:r>
              <a:rPr dirty="0"/>
              <a:t>a</a:t>
            </a:r>
            <a:r>
              <a:rPr spc="-150" dirty="0"/>
              <a:t> </a:t>
            </a:r>
            <a:r>
              <a:rPr spc="-40" dirty="0"/>
              <a:t>distribuce</a:t>
            </a:r>
            <a:r>
              <a:rPr spc="-150" dirty="0"/>
              <a:t> </a:t>
            </a:r>
            <a:r>
              <a:rPr spc="-20" dirty="0"/>
              <a:t>tepla</a:t>
            </a:r>
          </a:p>
        </p:txBody>
      </p:sp>
      <p:sp>
        <p:nvSpPr>
          <p:cNvPr id="3" name="object 3"/>
          <p:cNvSpPr txBox="1"/>
          <p:nvPr/>
        </p:nvSpPr>
        <p:spPr>
          <a:xfrm>
            <a:off x="3894835" y="7877454"/>
            <a:ext cx="1728470" cy="518091"/>
          </a:xfrm>
          <a:prstGeom prst="rect">
            <a:avLst/>
          </a:prstGeom>
        </p:spPr>
        <p:txBody>
          <a:bodyPr vert="horz" wrap="square" lIns="0" tIns="25400" rIns="0" bIns="0" rtlCol="0">
            <a:spAutoFit/>
          </a:bodyPr>
          <a:lstStyle/>
          <a:p>
            <a:pPr marL="25400" defTabSz="1828800">
              <a:spcBef>
                <a:spcPts val="200"/>
              </a:spcBef>
            </a:pPr>
            <a:r>
              <a:rPr lang="cs-CZ" sz="3200" dirty="0"/>
              <a:t>18. století</a:t>
            </a:r>
            <a:endParaRPr sz="3000" kern="0" dirty="0">
              <a:solidFill>
                <a:sysClr val="windowText" lastClr="000000"/>
              </a:solidFill>
              <a:latin typeface="Ink Free"/>
              <a:cs typeface="Ink Free"/>
            </a:endParaRPr>
          </a:p>
        </p:txBody>
      </p:sp>
      <p:sp>
        <p:nvSpPr>
          <p:cNvPr id="4" name="object 4"/>
          <p:cNvSpPr txBox="1"/>
          <p:nvPr/>
        </p:nvSpPr>
        <p:spPr>
          <a:xfrm>
            <a:off x="7790180" y="7877454"/>
            <a:ext cx="1775460" cy="518091"/>
          </a:xfrm>
          <a:prstGeom prst="rect">
            <a:avLst/>
          </a:prstGeom>
        </p:spPr>
        <p:txBody>
          <a:bodyPr vert="horz" wrap="square" lIns="0" tIns="25400" rIns="0" bIns="0" rtlCol="0">
            <a:spAutoFit/>
          </a:bodyPr>
          <a:lstStyle/>
          <a:p>
            <a:pPr marL="25400" defTabSz="1828800">
              <a:spcBef>
                <a:spcPts val="200"/>
              </a:spcBef>
            </a:pPr>
            <a:r>
              <a:rPr lang="es-ES" sz="3200" dirty="0"/>
              <a:t>20</a:t>
            </a:r>
            <a:r>
              <a:rPr lang="cs-CZ" sz="3200" dirty="0"/>
              <a:t>. století</a:t>
            </a:r>
            <a:endParaRPr sz="3000" kern="0" dirty="0">
              <a:solidFill>
                <a:sysClr val="windowText" lastClr="000000"/>
              </a:solidFill>
              <a:latin typeface="Ink Free"/>
              <a:cs typeface="Ink Free"/>
            </a:endParaRPr>
          </a:p>
        </p:txBody>
      </p:sp>
      <p:sp>
        <p:nvSpPr>
          <p:cNvPr id="5" name="object 5"/>
          <p:cNvSpPr txBox="1"/>
          <p:nvPr/>
        </p:nvSpPr>
        <p:spPr>
          <a:xfrm>
            <a:off x="11736323" y="7877454"/>
            <a:ext cx="1728470" cy="518091"/>
          </a:xfrm>
          <a:prstGeom prst="rect">
            <a:avLst/>
          </a:prstGeom>
        </p:spPr>
        <p:txBody>
          <a:bodyPr vert="horz" wrap="square" lIns="0" tIns="25400" rIns="0" bIns="0" rtlCol="0">
            <a:spAutoFit/>
          </a:bodyPr>
          <a:lstStyle/>
          <a:p>
            <a:pPr marL="25400" defTabSz="1828800">
              <a:spcBef>
                <a:spcPts val="200"/>
              </a:spcBef>
            </a:pPr>
            <a:r>
              <a:rPr lang="es-ES" sz="3200" dirty="0"/>
              <a:t>21</a:t>
            </a:r>
            <a:r>
              <a:rPr lang="cs-CZ" sz="3200" dirty="0"/>
              <a:t>. století</a:t>
            </a:r>
            <a:endParaRPr sz="3000" kern="0" dirty="0">
              <a:solidFill>
                <a:sysClr val="windowText" lastClr="000000"/>
              </a:solidFill>
              <a:latin typeface="Ink Free"/>
              <a:cs typeface="Ink Free"/>
            </a:endParaRPr>
          </a:p>
        </p:txBody>
      </p:sp>
      <p:pic>
        <p:nvPicPr>
          <p:cNvPr id="6" name="object 6"/>
          <p:cNvPicPr/>
          <p:nvPr/>
        </p:nvPicPr>
        <p:blipFill>
          <a:blip r:embed="rId2" cstate="print"/>
          <a:stretch>
            <a:fillRect/>
          </a:stretch>
        </p:blipFill>
        <p:spPr>
          <a:xfrm>
            <a:off x="3666273" y="1669289"/>
            <a:ext cx="11920090" cy="5997374"/>
          </a:xfrm>
          <a:prstGeom prst="rect">
            <a:avLst/>
          </a:prstGeom>
        </p:spPr>
      </p:pic>
      <p:sp>
        <p:nvSpPr>
          <p:cNvPr id="7" name="object 7"/>
          <p:cNvSpPr txBox="1"/>
          <p:nvPr/>
        </p:nvSpPr>
        <p:spPr>
          <a:xfrm>
            <a:off x="339750" y="9729463"/>
            <a:ext cx="213614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hlinkClick r:id="rId3"/>
              </a:rPr>
              <a:t>www.pasivnidomy.cz</a:t>
            </a:r>
            <a:endParaRPr kern="0">
              <a:solidFill>
                <a:sysClr val="windowText" lastClr="000000"/>
              </a:solidFill>
              <a:latin typeface="Tahoma"/>
              <a:cs typeface="Tahoma"/>
            </a:endParaRPr>
          </a:p>
        </p:txBody>
      </p:sp>
      <p:sp>
        <p:nvSpPr>
          <p:cNvPr id="8" name="object 8"/>
          <p:cNvSpPr txBox="1">
            <a:spLocks noGrp="1"/>
          </p:cNvSpPr>
          <p:nvPr>
            <p:ph type="sldNum" sz="quarter" idx="7"/>
          </p:nvPr>
        </p:nvSpPr>
        <p:spPr>
          <a:xfrm>
            <a:off x="35125660" y="19338772"/>
            <a:ext cx="924048" cy="327013"/>
          </a:xfrm>
          <a:prstGeom prst="rect">
            <a:avLst/>
          </a:prstGeom>
        </p:spPr>
        <p:txBody>
          <a:bodyPr vert="horz" wrap="square" lIns="0" tIns="49530" rIns="0" bIns="0" rtlCol="0">
            <a:spAutoFit/>
          </a:bodyPr>
          <a:lstStyle/>
          <a:p>
            <a:pPr marL="25400" defTabSz="1828800">
              <a:spcBef>
                <a:spcPts val="390"/>
              </a:spcBef>
            </a:pPr>
            <a:fld id="{81D60167-4931-47E6-BA6A-407CBD079E47}" type="slidenum">
              <a:rPr kern="0" spc="-50" dirty="0"/>
              <a:pPr marL="25400" defTabSz="1828800">
                <a:spcBef>
                  <a:spcPts val="390"/>
                </a:spcBef>
              </a:pPr>
              <a:t>23</a:t>
            </a:fld>
            <a:endParaRPr kern="0" spc="-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0682" y="442677"/>
            <a:ext cx="22322532" cy="642484"/>
          </a:xfrm>
          <a:prstGeom prst="rect">
            <a:avLst/>
          </a:prstGeom>
        </p:spPr>
        <p:txBody>
          <a:bodyPr vert="horz" wrap="square" lIns="0" tIns="26670" rIns="0" bIns="0" rtlCol="0">
            <a:spAutoFit/>
          </a:bodyPr>
          <a:lstStyle/>
          <a:p>
            <a:pPr marL="8417560">
              <a:spcBef>
                <a:spcPts val="210"/>
              </a:spcBef>
            </a:pPr>
            <a:r>
              <a:rPr spc="-60" dirty="0"/>
              <a:t>Architektura</a:t>
            </a:r>
          </a:p>
        </p:txBody>
      </p:sp>
      <p:graphicFrame>
        <p:nvGraphicFramePr>
          <p:cNvPr id="3" name="object 3"/>
          <p:cNvGraphicFramePr>
            <a:graphicFrameLocks noGrp="1"/>
          </p:cNvGraphicFramePr>
          <p:nvPr/>
        </p:nvGraphicFramePr>
        <p:xfrm>
          <a:off x="3632453" y="8402986"/>
          <a:ext cx="8914128" cy="383540"/>
        </p:xfrm>
        <a:graphic>
          <a:graphicData uri="http://schemas.openxmlformats.org/drawingml/2006/table">
            <a:tbl>
              <a:tblPr firstRow="1" bandRow="1">
                <a:tableStyleId>{2D5ABB26-0587-4C30-8999-92F81FD0307C}</a:tableStyleId>
              </a:tblPr>
              <a:tblGrid>
                <a:gridCol w="5594350">
                  <a:extLst>
                    <a:ext uri="{9D8B030D-6E8A-4147-A177-3AD203B41FA5}">
                      <a16:colId xmlns:a16="http://schemas.microsoft.com/office/drawing/2014/main" val="20000"/>
                    </a:ext>
                  </a:extLst>
                </a:gridCol>
                <a:gridCol w="3319778">
                  <a:extLst>
                    <a:ext uri="{9D8B030D-6E8A-4147-A177-3AD203B41FA5}">
                      <a16:colId xmlns:a16="http://schemas.microsoft.com/office/drawing/2014/main" val="20001"/>
                    </a:ext>
                  </a:extLst>
                </a:gridCol>
              </a:tblGrid>
              <a:tr h="383540">
                <a:tc>
                  <a:txBody>
                    <a:bodyPr/>
                    <a:lstStyle/>
                    <a:p>
                      <a:pPr marL="31750">
                        <a:lnSpc>
                          <a:spcPts val="1410"/>
                        </a:lnSpc>
                      </a:pPr>
                      <a:r>
                        <a:rPr sz="2400" dirty="0">
                          <a:latin typeface="Tahoma"/>
                          <a:cs typeface="Tahoma"/>
                        </a:rPr>
                        <a:t>Měrná</a:t>
                      </a:r>
                      <a:r>
                        <a:rPr sz="2400" spc="-75" dirty="0">
                          <a:latin typeface="Tahoma"/>
                          <a:cs typeface="Tahoma"/>
                        </a:rPr>
                        <a:t> </a:t>
                      </a:r>
                      <a:r>
                        <a:rPr sz="2400" spc="-10" dirty="0">
                          <a:latin typeface="Tahoma"/>
                          <a:cs typeface="Tahoma"/>
                        </a:rPr>
                        <a:t>potřeba</a:t>
                      </a:r>
                      <a:r>
                        <a:rPr sz="2400" spc="-75" dirty="0">
                          <a:latin typeface="Tahoma"/>
                          <a:cs typeface="Tahoma"/>
                        </a:rPr>
                        <a:t> </a:t>
                      </a:r>
                      <a:r>
                        <a:rPr sz="2400" spc="-25" dirty="0">
                          <a:latin typeface="Tahoma"/>
                          <a:cs typeface="Tahoma"/>
                        </a:rPr>
                        <a:t>tepla</a:t>
                      </a:r>
                      <a:r>
                        <a:rPr sz="2400" spc="-70" dirty="0">
                          <a:latin typeface="Tahoma"/>
                          <a:cs typeface="Tahoma"/>
                        </a:rPr>
                        <a:t> </a:t>
                      </a:r>
                      <a:r>
                        <a:rPr sz="2400" dirty="0">
                          <a:latin typeface="Tahoma"/>
                          <a:cs typeface="Tahoma"/>
                        </a:rPr>
                        <a:t>na</a:t>
                      </a:r>
                      <a:r>
                        <a:rPr sz="2400" spc="-70" dirty="0">
                          <a:latin typeface="Tahoma"/>
                          <a:cs typeface="Tahoma"/>
                        </a:rPr>
                        <a:t> </a:t>
                      </a:r>
                      <a:r>
                        <a:rPr sz="2400" spc="-10" dirty="0">
                          <a:latin typeface="Tahoma"/>
                          <a:cs typeface="Tahoma"/>
                        </a:rPr>
                        <a:t>vytápění:</a:t>
                      </a:r>
                      <a:endParaRPr sz="2400">
                        <a:latin typeface="Tahoma"/>
                        <a:cs typeface="Tahoma"/>
                      </a:endParaRPr>
                    </a:p>
                  </a:txBody>
                  <a:tcPr marL="0" marR="0" marT="0" marB="0"/>
                </a:tc>
                <a:tc>
                  <a:txBody>
                    <a:bodyPr/>
                    <a:lstStyle/>
                    <a:p>
                      <a:pPr marL="647065">
                        <a:lnSpc>
                          <a:spcPts val="1410"/>
                        </a:lnSpc>
                      </a:pPr>
                      <a:r>
                        <a:rPr sz="2400" dirty="0">
                          <a:latin typeface="Tahoma"/>
                          <a:cs typeface="Tahoma"/>
                        </a:rPr>
                        <a:t>65</a:t>
                      </a:r>
                      <a:r>
                        <a:rPr sz="2400" spc="-60" dirty="0">
                          <a:latin typeface="Tahoma"/>
                          <a:cs typeface="Tahoma"/>
                        </a:rPr>
                        <a:t> </a:t>
                      </a:r>
                      <a:r>
                        <a:rPr sz="2400" dirty="0">
                          <a:latin typeface="Tahoma"/>
                          <a:cs typeface="Tahoma"/>
                        </a:rPr>
                        <a:t>kWh</a:t>
                      </a:r>
                      <a:r>
                        <a:rPr sz="2400" spc="-50" dirty="0">
                          <a:latin typeface="Tahoma"/>
                          <a:cs typeface="Tahoma"/>
                        </a:rPr>
                        <a:t> </a:t>
                      </a:r>
                      <a:r>
                        <a:rPr sz="2400" spc="-70" dirty="0">
                          <a:latin typeface="Tahoma"/>
                          <a:cs typeface="Tahoma"/>
                        </a:rPr>
                        <a:t>/</a:t>
                      </a:r>
                      <a:r>
                        <a:rPr sz="2400" spc="-30" dirty="0">
                          <a:latin typeface="Tahoma"/>
                          <a:cs typeface="Tahoma"/>
                        </a:rPr>
                        <a:t> (m</a:t>
                      </a:r>
                      <a:r>
                        <a:rPr sz="2400" spc="-44" baseline="24305" dirty="0">
                          <a:latin typeface="Tahoma"/>
                          <a:cs typeface="Tahoma"/>
                        </a:rPr>
                        <a:t>2</a:t>
                      </a:r>
                      <a:r>
                        <a:rPr sz="2400" spc="-30" dirty="0">
                          <a:latin typeface="Tahoma"/>
                          <a:cs typeface="Tahoma"/>
                        </a:rPr>
                        <a:t>a)</a:t>
                      </a:r>
                      <a:endParaRPr sz="2400">
                        <a:latin typeface="Tahoma"/>
                        <a:cs typeface="Tahoma"/>
                      </a:endParaRPr>
                    </a:p>
                  </a:txBody>
                  <a:tcPr marL="0" marR="0" marT="0" marB="0"/>
                </a:tc>
                <a:extLst>
                  <a:ext uri="{0D108BD9-81ED-4DB2-BD59-A6C34878D82A}">
                    <a16:rowId xmlns:a16="http://schemas.microsoft.com/office/drawing/2014/main" val="10000"/>
                  </a:ext>
                </a:extLst>
              </a:tr>
            </a:tbl>
          </a:graphicData>
        </a:graphic>
      </p:graphicFrame>
      <p:sp>
        <p:nvSpPr>
          <p:cNvPr id="4" name="object 4"/>
          <p:cNvSpPr txBox="1"/>
          <p:nvPr/>
        </p:nvSpPr>
        <p:spPr>
          <a:xfrm>
            <a:off x="1209038" y="1394458"/>
            <a:ext cx="1341120" cy="394980"/>
          </a:xfrm>
          <a:prstGeom prst="rect">
            <a:avLst/>
          </a:prstGeom>
        </p:spPr>
        <p:txBody>
          <a:bodyPr vert="horz" wrap="square" lIns="0" tIns="25400" rIns="0" bIns="0" rtlCol="0">
            <a:spAutoFit/>
          </a:bodyPr>
          <a:lstStyle/>
          <a:p>
            <a:pPr marL="25400" defTabSz="1828800">
              <a:spcBef>
                <a:spcPts val="200"/>
              </a:spcBef>
            </a:pPr>
            <a:r>
              <a:rPr sz="2400" kern="0" dirty="0">
                <a:solidFill>
                  <a:sysClr val="windowText" lastClr="000000"/>
                </a:solidFill>
                <a:latin typeface="Tahoma"/>
                <a:cs typeface="Tahoma"/>
              </a:rPr>
              <a:t>Rok </a:t>
            </a:r>
            <a:r>
              <a:rPr sz="2400" kern="0" spc="-40" dirty="0">
                <a:solidFill>
                  <a:sysClr val="windowText" lastClr="000000"/>
                </a:solidFill>
                <a:latin typeface="Tahoma"/>
                <a:cs typeface="Tahoma"/>
              </a:rPr>
              <a:t>2014</a:t>
            </a:r>
            <a:endParaRPr sz="2400" kern="0">
              <a:solidFill>
                <a:sysClr val="windowText" lastClr="000000"/>
              </a:solidFill>
              <a:latin typeface="Tahoma"/>
              <a:cs typeface="Tahoma"/>
            </a:endParaRPr>
          </a:p>
        </p:txBody>
      </p:sp>
      <p:pic>
        <p:nvPicPr>
          <p:cNvPr id="5" name="object 5"/>
          <p:cNvPicPr/>
          <p:nvPr/>
        </p:nvPicPr>
        <p:blipFill>
          <a:blip r:embed="rId2" cstate="print"/>
          <a:stretch>
            <a:fillRect/>
          </a:stretch>
        </p:blipFill>
        <p:spPr>
          <a:xfrm>
            <a:off x="1224686" y="1960601"/>
            <a:ext cx="6355840" cy="6250938"/>
          </a:xfrm>
          <a:prstGeom prst="rect">
            <a:avLst/>
          </a:prstGeom>
        </p:spPr>
      </p:pic>
      <p:pic>
        <p:nvPicPr>
          <p:cNvPr id="6" name="object 6"/>
          <p:cNvPicPr/>
          <p:nvPr/>
        </p:nvPicPr>
        <p:blipFill>
          <a:blip r:embed="rId3" cstate="print"/>
          <a:stretch>
            <a:fillRect/>
          </a:stretch>
        </p:blipFill>
        <p:spPr>
          <a:xfrm>
            <a:off x="9284968" y="2030883"/>
            <a:ext cx="7778240" cy="6203186"/>
          </a:xfrm>
          <a:prstGeom prst="rect">
            <a:avLst/>
          </a:prstGeom>
        </p:spPr>
      </p:pic>
      <p:sp>
        <p:nvSpPr>
          <p:cNvPr id="7" name="object 7"/>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24</a:t>
            </a:fld>
            <a:endParaRPr kern="0" spc="-50" dirty="0"/>
          </a:p>
        </p:txBody>
      </p:sp>
      <p:sp>
        <p:nvSpPr>
          <p:cNvPr id="8" name="object 8"/>
          <p:cNvSpPr txBox="1"/>
          <p:nvPr/>
        </p:nvSpPr>
        <p:spPr>
          <a:xfrm>
            <a:off x="339750" y="9729463"/>
            <a:ext cx="3690620" cy="296235"/>
          </a:xfrm>
          <a:prstGeom prst="rect">
            <a:avLst/>
          </a:prstGeom>
        </p:spPr>
        <p:txBody>
          <a:bodyPr vert="horz" wrap="square" lIns="0" tIns="19050" rIns="0" bIns="0" rtlCol="0">
            <a:spAutoFit/>
          </a:bodyPr>
          <a:lstStyle/>
          <a:p>
            <a:pPr marL="25400" defTabSz="1828800">
              <a:spcBef>
                <a:spcPts val="150"/>
              </a:spcBef>
            </a:pPr>
            <a:r>
              <a:rPr kern="0" spc="-40" dirty="0">
                <a:solidFill>
                  <a:srgbClr val="A6A6A6"/>
                </a:solidFill>
                <a:latin typeface="Tahoma"/>
                <a:cs typeface="Tahoma"/>
              </a:rPr>
              <a:t>Foto:</a:t>
            </a:r>
            <a:r>
              <a:rPr kern="0" spc="-10" dirty="0">
                <a:solidFill>
                  <a:srgbClr val="A6A6A6"/>
                </a:solidFill>
                <a:latin typeface="Tahoma"/>
                <a:cs typeface="Tahoma"/>
              </a:rPr>
              <a:t> </a:t>
            </a:r>
            <a:r>
              <a:rPr kern="0" spc="-110" dirty="0">
                <a:solidFill>
                  <a:srgbClr val="A6A6A6"/>
                </a:solidFill>
                <a:latin typeface="Tahoma"/>
                <a:cs typeface="Tahoma"/>
              </a:rPr>
              <a:t>Ing.</a:t>
            </a:r>
            <a:r>
              <a:rPr kern="0" spc="10" dirty="0">
                <a:solidFill>
                  <a:srgbClr val="A6A6A6"/>
                </a:solidFill>
                <a:latin typeface="Tahoma"/>
                <a:cs typeface="Tahoma"/>
              </a:rPr>
              <a:t> </a:t>
            </a:r>
            <a:r>
              <a:rPr kern="0" dirty="0">
                <a:solidFill>
                  <a:srgbClr val="A6A6A6"/>
                </a:solidFill>
                <a:latin typeface="Tahoma"/>
                <a:cs typeface="Tahoma"/>
              </a:rPr>
              <a:t>Tomáš </a:t>
            </a:r>
            <a:r>
              <a:rPr kern="0" spc="-40" dirty="0">
                <a:solidFill>
                  <a:srgbClr val="A6A6A6"/>
                </a:solidFill>
                <a:latin typeface="Tahoma"/>
                <a:cs typeface="Tahoma"/>
              </a:rPr>
              <a:t>Vanický, </a:t>
            </a:r>
            <a:r>
              <a:rPr kern="0" dirty="0">
                <a:solidFill>
                  <a:srgbClr val="A6A6A6"/>
                </a:solidFill>
                <a:latin typeface="Tahoma"/>
                <a:cs typeface="Tahoma"/>
              </a:rPr>
              <a:t>E-</a:t>
            </a:r>
            <a:r>
              <a:rPr kern="0" spc="-20" dirty="0">
                <a:solidFill>
                  <a:srgbClr val="A6A6A6"/>
                </a:solidFill>
                <a:latin typeface="Tahoma"/>
                <a:cs typeface="Tahoma"/>
              </a:rPr>
              <a:t>koncept</a:t>
            </a:r>
            <a:endParaRPr kern="0">
              <a:solidFill>
                <a:sysClr val="windowText" lastClr="000000"/>
              </a:solidFill>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495300"/>
            <a:ext cx="22322532" cy="642484"/>
          </a:xfrm>
          <a:prstGeom prst="rect">
            <a:avLst/>
          </a:prstGeom>
        </p:spPr>
        <p:txBody>
          <a:bodyPr vert="horz" wrap="square" lIns="0" tIns="26670" rIns="0" bIns="0" rtlCol="0">
            <a:spAutoFit/>
          </a:bodyPr>
          <a:lstStyle/>
          <a:p>
            <a:pPr marL="8188958">
              <a:spcBef>
                <a:spcPts val="210"/>
              </a:spcBef>
            </a:pPr>
            <a:r>
              <a:rPr spc="-60" dirty="0"/>
              <a:t>Architektura</a:t>
            </a:r>
          </a:p>
        </p:txBody>
      </p:sp>
      <p:graphicFrame>
        <p:nvGraphicFramePr>
          <p:cNvPr id="3" name="object 3"/>
          <p:cNvGraphicFramePr>
            <a:graphicFrameLocks noGrp="1"/>
          </p:cNvGraphicFramePr>
          <p:nvPr/>
        </p:nvGraphicFramePr>
        <p:xfrm>
          <a:off x="8311132" y="1760784"/>
          <a:ext cx="8915400" cy="383540"/>
        </p:xfrm>
        <a:graphic>
          <a:graphicData uri="http://schemas.openxmlformats.org/drawingml/2006/table">
            <a:tbl>
              <a:tblPr firstRow="1" bandRow="1">
                <a:tableStyleId>{2D5ABB26-0587-4C30-8999-92F81FD0307C}</a:tableStyleId>
              </a:tblPr>
              <a:tblGrid>
                <a:gridCol w="5594350">
                  <a:extLst>
                    <a:ext uri="{9D8B030D-6E8A-4147-A177-3AD203B41FA5}">
                      <a16:colId xmlns:a16="http://schemas.microsoft.com/office/drawing/2014/main" val="20000"/>
                    </a:ext>
                  </a:extLst>
                </a:gridCol>
                <a:gridCol w="3321050">
                  <a:extLst>
                    <a:ext uri="{9D8B030D-6E8A-4147-A177-3AD203B41FA5}">
                      <a16:colId xmlns:a16="http://schemas.microsoft.com/office/drawing/2014/main" val="20001"/>
                    </a:ext>
                  </a:extLst>
                </a:gridCol>
              </a:tblGrid>
              <a:tr h="383540">
                <a:tc>
                  <a:txBody>
                    <a:bodyPr/>
                    <a:lstStyle/>
                    <a:p>
                      <a:pPr marL="31750">
                        <a:lnSpc>
                          <a:spcPts val="1410"/>
                        </a:lnSpc>
                      </a:pPr>
                      <a:r>
                        <a:rPr sz="2400" dirty="0">
                          <a:latin typeface="Tahoma"/>
                          <a:cs typeface="Tahoma"/>
                        </a:rPr>
                        <a:t>Měrná</a:t>
                      </a:r>
                      <a:r>
                        <a:rPr sz="2400" spc="-75" dirty="0">
                          <a:latin typeface="Tahoma"/>
                          <a:cs typeface="Tahoma"/>
                        </a:rPr>
                        <a:t> </a:t>
                      </a:r>
                      <a:r>
                        <a:rPr sz="2400" spc="-10" dirty="0">
                          <a:latin typeface="Tahoma"/>
                          <a:cs typeface="Tahoma"/>
                        </a:rPr>
                        <a:t>potřeba</a:t>
                      </a:r>
                      <a:r>
                        <a:rPr sz="2400" spc="-75" dirty="0">
                          <a:latin typeface="Tahoma"/>
                          <a:cs typeface="Tahoma"/>
                        </a:rPr>
                        <a:t> </a:t>
                      </a:r>
                      <a:r>
                        <a:rPr sz="2400" spc="-25" dirty="0">
                          <a:latin typeface="Tahoma"/>
                          <a:cs typeface="Tahoma"/>
                        </a:rPr>
                        <a:t>tepla</a:t>
                      </a:r>
                      <a:r>
                        <a:rPr sz="2400" spc="-70" dirty="0">
                          <a:latin typeface="Tahoma"/>
                          <a:cs typeface="Tahoma"/>
                        </a:rPr>
                        <a:t> </a:t>
                      </a:r>
                      <a:r>
                        <a:rPr sz="2400" dirty="0">
                          <a:latin typeface="Tahoma"/>
                          <a:cs typeface="Tahoma"/>
                        </a:rPr>
                        <a:t>na</a:t>
                      </a:r>
                      <a:r>
                        <a:rPr sz="2400" spc="-70" dirty="0">
                          <a:latin typeface="Tahoma"/>
                          <a:cs typeface="Tahoma"/>
                        </a:rPr>
                        <a:t> </a:t>
                      </a:r>
                      <a:r>
                        <a:rPr sz="2400" spc="-10" dirty="0">
                          <a:latin typeface="Tahoma"/>
                          <a:cs typeface="Tahoma"/>
                        </a:rPr>
                        <a:t>vytápění:</a:t>
                      </a:r>
                      <a:endParaRPr sz="2400">
                        <a:latin typeface="Tahoma"/>
                        <a:cs typeface="Tahoma"/>
                      </a:endParaRPr>
                    </a:p>
                  </a:txBody>
                  <a:tcPr marL="0" marR="0" marT="0" marB="0"/>
                </a:tc>
                <a:tc>
                  <a:txBody>
                    <a:bodyPr/>
                    <a:lstStyle/>
                    <a:p>
                      <a:pPr marL="647065">
                        <a:lnSpc>
                          <a:spcPts val="1410"/>
                        </a:lnSpc>
                      </a:pPr>
                      <a:r>
                        <a:rPr sz="2400" dirty="0">
                          <a:latin typeface="Tahoma"/>
                          <a:cs typeface="Tahoma"/>
                        </a:rPr>
                        <a:t>24</a:t>
                      </a:r>
                      <a:r>
                        <a:rPr sz="2400" spc="-60" dirty="0">
                          <a:latin typeface="Tahoma"/>
                          <a:cs typeface="Tahoma"/>
                        </a:rPr>
                        <a:t> </a:t>
                      </a:r>
                      <a:r>
                        <a:rPr sz="2400" dirty="0">
                          <a:latin typeface="Tahoma"/>
                          <a:cs typeface="Tahoma"/>
                        </a:rPr>
                        <a:t>kWh</a:t>
                      </a:r>
                      <a:r>
                        <a:rPr sz="2400" spc="-50" dirty="0">
                          <a:latin typeface="Tahoma"/>
                          <a:cs typeface="Tahoma"/>
                        </a:rPr>
                        <a:t> </a:t>
                      </a:r>
                      <a:r>
                        <a:rPr sz="2400" spc="-70" dirty="0">
                          <a:latin typeface="Tahoma"/>
                          <a:cs typeface="Tahoma"/>
                        </a:rPr>
                        <a:t>/</a:t>
                      </a:r>
                      <a:r>
                        <a:rPr sz="2400" spc="-30" dirty="0">
                          <a:latin typeface="Tahoma"/>
                          <a:cs typeface="Tahoma"/>
                        </a:rPr>
                        <a:t> (m</a:t>
                      </a:r>
                      <a:r>
                        <a:rPr sz="2400" spc="-44" baseline="24305" dirty="0">
                          <a:latin typeface="Tahoma"/>
                          <a:cs typeface="Tahoma"/>
                        </a:rPr>
                        <a:t>2</a:t>
                      </a:r>
                      <a:r>
                        <a:rPr sz="2400" spc="-30" dirty="0">
                          <a:latin typeface="Tahoma"/>
                          <a:cs typeface="Tahoma"/>
                        </a:rPr>
                        <a:t>a)</a:t>
                      </a:r>
                      <a:endParaRPr sz="2400">
                        <a:latin typeface="Tahoma"/>
                        <a:cs typeface="Tahoma"/>
                      </a:endParaRPr>
                    </a:p>
                  </a:txBody>
                  <a:tcPr marL="0" marR="0" marT="0" marB="0"/>
                </a:tc>
                <a:extLst>
                  <a:ext uri="{0D108BD9-81ED-4DB2-BD59-A6C34878D82A}">
                    <a16:rowId xmlns:a16="http://schemas.microsoft.com/office/drawing/2014/main" val="10000"/>
                  </a:ext>
                </a:extLst>
              </a:tr>
            </a:tbl>
          </a:graphicData>
        </a:graphic>
      </p:graphicFrame>
      <p:sp>
        <p:nvSpPr>
          <p:cNvPr id="4" name="object 4"/>
          <p:cNvSpPr txBox="1"/>
          <p:nvPr/>
        </p:nvSpPr>
        <p:spPr>
          <a:xfrm>
            <a:off x="1152346" y="1735072"/>
            <a:ext cx="1341120" cy="394980"/>
          </a:xfrm>
          <a:prstGeom prst="rect">
            <a:avLst/>
          </a:prstGeom>
        </p:spPr>
        <p:txBody>
          <a:bodyPr vert="horz" wrap="square" lIns="0" tIns="25400" rIns="0" bIns="0" rtlCol="0">
            <a:spAutoFit/>
          </a:bodyPr>
          <a:lstStyle/>
          <a:p>
            <a:pPr marL="25400" defTabSz="1828800">
              <a:spcBef>
                <a:spcPts val="200"/>
              </a:spcBef>
            </a:pPr>
            <a:r>
              <a:rPr sz="2400" kern="0" dirty="0">
                <a:solidFill>
                  <a:sysClr val="windowText" lastClr="000000"/>
                </a:solidFill>
                <a:latin typeface="Tahoma"/>
                <a:cs typeface="Tahoma"/>
              </a:rPr>
              <a:t>Rok </a:t>
            </a:r>
            <a:r>
              <a:rPr sz="2400" kern="0" spc="-40" dirty="0">
                <a:solidFill>
                  <a:sysClr val="windowText" lastClr="000000"/>
                </a:solidFill>
                <a:latin typeface="Tahoma"/>
                <a:cs typeface="Tahoma"/>
              </a:rPr>
              <a:t>2016</a:t>
            </a:r>
            <a:endParaRPr sz="2400" kern="0">
              <a:solidFill>
                <a:sysClr val="windowText" lastClr="000000"/>
              </a:solidFill>
              <a:latin typeface="Tahoma"/>
              <a:cs typeface="Tahoma"/>
            </a:endParaRPr>
          </a:p>
        </p:txBody>
      </p:sp>
      <p:pic>
        <p:nvPicPr>
          <p:cNvPr id="5" name="object 5"/>
          <p:cNvPicPr/>
          <p:nvPr/>
        </p:nvPicPr>
        <p:blipFill>
          <a:blip r:embed="rId2" cstate="print"/>
          <a:stretch>
            <a:fillRect/>
          </a:stretch>
        </p:blipFill>
        <p:spPr>
          <a:xfrm>
            <a:off x="9703307" y="2355214"/>
            <a:ext cx="7880350" cy="6304280"/>
          </a:xfrm>
          <a:prstGeom prst="rect">
            <a:avLst/>
          </a:prstGeom>
        </p:spPr>
      </p:pic>
      <p:pic>
        <p:nvPicPr>
          <p:cNvPr id="6" name="object 6"/>
          <p:cNvPicPr/>
          <p:nvPr/>
        </p:nvPicPr>
        <p:blipFill>
          <a:blip r:embed="rId3" cstate="print"/>
          <a:stretch>
            <a:fillRect/>
          </a:stretch>
        </p:blipFill>
        <p:spPr>
          <a:xfrm>
            <a:off x="821969" y="2355214"/>
            <a:ext cx="8405622" cy="6304280"/>
          </a:xfrm>
          <a:prstGeom prst="rect">
            <a:avLst/>
          </a:prstGeom>
        </p:spPr>
      </p:pic>
      <p:sp>
        <p:nvSpPr>
          <p:cNvPr id="7" name="object 7"/>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25</a:t>
            </a:fld>
            <a:endParaRPr kern="0" spc="-50" dirty="0"/>
          </a:p>
        </p:txBody>
      </p:sp>
      <p:sp>
        <p:nvSpPr>
          <p:cNvPr id="8" name="object 8"/>
          <p:cNvSpPr txBox="1"/>
          <p:nvPr/>
        </p:nvSpPr>
        <p:spPr>
          <a:xfrm>
            <a:off x="339751" y="9729463"/>
            <a:ext cx="2790190" cy="296235"/>
          </a:xfrm>
          <a:prstGeom prst="rect">
            <a:avLst/>
          </a:prstGeom>
        </p:spPr>
        <p:txBody>
          <a:bodyPr vert="horz" wrap="square" lIns="0" tIns="19050" rIns="0" bIns="0" rtlCol="0">
            <a:spAutoFit/>
          </a:bodyPr>
          <a:lstStyle/>
          <a:p>
            <a:pPr marL="25400" defTabSz="1828800">
              <a:spcBef>
                <a:spcPts val="150"/>
              </a:spcBef>
            </a:pPr>
            <a:r>
              <a:rPr kern="0" spc="-20" dirty="0">
                <a:solidFill>
                  <a:srgbClr val="A6A6A6"/>
                </a:solidFill>
                <a:latin typeface="Tahoma"/>
                <a:cs typeface="Tahoma"/>
              </a:rPr>
              <a:t>Arch: </a:t>
            </a:r>
            <a:r>
              <a:rPr kern="0" spc="-110" dirty="0">
                <a:solidFill>
                  <a:srgbClr val="A6A6A6"/>
                </a:solidFill>
                <a:latin typeface="Tahoma"/>
                <a:cs typeface="Tahoma"/>
              </a:rPr>
              <a:t>Ing.</a:t>
            </a:r>
            <a:r>
              <a:rPr kern="0" spc="-40" dirty="0">
                <a:solidFill>
                  <a:srgbClr val="A6A6A6"/>
                </a:solidFill>
                <a:latin typeface="Tahoma"/>
                <a:cs typeface="Tahoma"/>
              </a:rPr>
              <a:t> </a:t>
            </a:r>
            <a:r>
              <a:rPr kern="0" spc="-20" dirty="0">
                <a:solidFill>
                  <a:srgbClr val="A6A6A6"/>
                </a:solidFill>
                <a:latin typeface="Tahoma"/>
                <a:cs typeface="Tahoma"/>
              </a:rPr>
              <a:t>arch.</a:t>
            </a:r>
            <a:r>
              <a:rPr kern="0" spc="-30" dirty="0">
                <a:solidFill>
                  <a:srgbClr val="A6A6A6"/>
                </a:solidFill>
                <a:latin typeface="Tahoma"/>
                <a:cs typeface="Tahoma"/>
              </a:rPr>
              <a:t> </a:t>
            </a:r>
            <a:r>
              <a:rPr kern="0" dirty="0">
                <a:solidFill>
                  <a:srgbClr val="A6A6A6"/>
                </a:solidFill>
                <a:latin typeface="Tahoma"/>
                <a:cs typeface="Tahoma"/>
              </a:rPr>
              <a:t>Josef</a:t>
            </a:r>
            <a:r>
              <a:rPr kern="0" spc="-60" dirty="0">
                <a:solidFill>
                  <a:srgbClr val="A6A6A6"/>
                </a:solidFill>
                <a:latin typeface="Tahoma"/>
                <a:cs typeface="Tahoma"/>
              </a:rPr>
              <a:t> </a:t>
            </a:r>
            <a:r>
              <a:rPr kern="0" spc="-20" dirty="0">
                <a:solidFill>
                  <a:srgbClr val="A6A6A6"/>
                </a:solidFill>
                <a:latin typeface="Tahoma"/>
                <a:cs typeface="Tahoma"/>
              </a:rPr>
              <a:t>Tlustý</a:t>
            </a:r>
            <a:endParaRPr kern="0">
              <a:solidFill>
                <a:sysClr val="windowText" lastClr="000000"/>
              </a:solidFill>
              <a:latin typeface="Tahoma"/>
              <a:cs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576554" y="8563254"/>
            <a:ext cx="3680460" cy="271869"/>
          </a:xfrm>
          <a:prstGeom prst="rect">
            <a:avLst/>
          </a:prstGeom>
        </p:spPr>
        <p:txBody>
          <a:bodyPr vert="horz" wrap="square" lIns="0" tIns="25400" rIns="0" bIns="0" rtlCol="0">
            <a:spAutoFit/>
          </a:bodyPr>
          <a:lstStyle/>
          <a:p>
            <a:pPr marL="25400" defTabSz="1828800">
              <a:spcBef>
                <a:spcPts val="200"/>
              </a:spcBef>
            </a:pPr>
            <a:r>
              <a:rPr sz="1600" kern="0" dirty="0">
                <a:solidFill>
                  <a:sysClr val="windowText" lastClr="000000"/>
                </a:solidFill>
                <a:latin typeface="Arial" panose="020B0604020202020204" pitchFamily="34" charset="0"/>
                <a:cs typeface="Arial" panose="020B0604020202020204" pitchFamily="34" charset="0"/>
              </a:rPr>
              <a:t>Projekty</a:t>
            </a:r>
            <a:r>
              <a:rPr sz="1600" kern="0" spc="-100" dirty="0">
                <a:solidFill>
                  <a:sysClr val="windowText" lastClr="000000"/>
                </a:solidFill>
                <a:latin typeface="Arial" panose="020B0604020202020204" pitchFamily="34" charset="0"/>
                <a:cs typeface="Arial" panose="020B0604020202020204" pitchFamily="34" charset="0"/>
              </a:rPr>
              <a:t> </a:t>
            </a:r>
            <a:r>
              <a:rPr sz="1600" kern="0" dirty="0">
                <a:solidFill>
                  <a:sysClr val="windowText" lastClr="000000"/>
                </a:solidFill>
                <a:latin typeface="Arial" panose="020B0604020202020204" pitchFamily="34" charset="0"/>
                <a:cs typeface="Arial" panose="020B0604020202020204" pitchFamily="34" charset="0"/>
              </a:rPr>
              <a:t>Sládková,</a:t>
            </a:r>
            <a:r>
              <a:rPr sz="1600" kern="0" spc="-30" dirty="0">
                <a:solidFill>
                  <a:sysClr val="windowText" lastClr="000000"/>
                </a:solidFill>
                <a:latin typeface="Arial" panose="020B0604020202020204" pitchFamily="34" charset="0"/>
                <a:cs typeface="Arial" panose="020B0604020202020204" pitchFamily="34" charset="0"/>
              </a:rPr>
              <a:t> </a:t>
            </a:r>
            <a:r>
              <a:rPr sz="1600" kern="0" dirty="0">
                <a:solidFill>
                  <a:sysClr val="windowText" lastClr="000000"/>
                </a:solidFill>
                <a:latin typeface="Arial" panose="020B0604020202020204" pitchFamily="34" charset="0"/>
                <a:cs typeface="Arial" panose="020B0604020202020204" pitchFamily="34" charset="0"/>
              </a:rPr>
              <a:t>Arch.</a:t>
            </a:r>
            <a:r>
              <a:rPr sz="1600" kern="0" spc="-70" dirty="0">
                <a:solidFill>
                  <a:sysClr val="windowText" lastClr="000000"/>
                </a:solidFill>
                <a:latin typeface="Arial" panose="020B0604020202020204" pitchFamily="34" charset="0"/>
                <a:cs typeface="Arial" panose="020B0604020202020204" pitchFamily="34" charset="0"/>
              </a:rPr>
              <a:t> </a:t>
            </a:r>
            <a:r>
              <a:rPr sz="1600" kern="0" dirty="0">
                <a:solidFill>
                  <a:sysClr val="windowText" lastClr="000000"/>
                </a:solidFill>
                <a:latin typeface="Arial" panose="020B0604020202020204" pitchFamily="34" charset="0"/>
                <a:cs typeface="Arial" panose="020B0604020202020204" pitchFamily="34" charset="0"/>
              </a:rPr>
              <a:t>Radek</a:t>
            </a:r>
            <a:r>
              <a:rPr sz="1600" kern="0" spc="-50" dirty="0">
                <a:solidFill>
                  <a:sysClr val="windowText" lastClr="000000"/>
                </a:solidFill>
                <a:latin typeface="Arial" panose="020B0604020202020204" pitchFamily="34" charset="0"/>
                <a:cs typeface="Arial" panose="020B0604020202020204" pitchFamily="34" charset="0"/>
              </a:rPr>
              <a:t> </a:t>
            </a:r>
            <a:r>
              <a:rPr sz="1600" kern="0" spc="-20" dirty="0">
                <a:solidFill>
                  <a:sysClr val="windowText" lastClr="000000"/>
                </a:solidFill>
                <a:latin typeface="Arial" panose="020B0604020202020204" pitchFamily="34" charset="0"/>
                <a:cs typeface="Arial" panose="020B0604020202020204" pitchFamily="34" charset="0"/>
              </a:rPr>
              <a:t>Jánošík</a:t>
            </a:r>
            <a:endParaRPr sz="1600" kern="0" dirty="0">
              <a:solidFill>
                <a:sysClr val="windowText" lastClr="000000"/>
              </a:solidFill>
              <a:latin typeface="Arial" panose="020B0604020202020204" pitchFamily="34" charset="0"/>
              <a:cs typeface="Arial" panose="020B0604020202020204" pitchFamily="34" charset="0"/>
            </a:endParaRPr>
          </a:p>
        </p:txBody>
      </p:sp>
      <p:sp>
        <p:nvSpPr>
          <p:cNvPr id="3" name="object 3"/>
          <p:cNvSpPr txBox="1"/>
          <p:nvPr/>
        </p:nvSpPr>
        <p:spPr>
          <a:xfrm>
            <a:off x="1329741" y="1830323"/>
            <a:ext cx="4225290" cy="350096"/>
          </a:xfrm>
          <a:prstGeom prst="rect">
            <a:avLst/>
          </a:prstGeom>
        </p:spPr>
        <p:txBody>
          <a:bodyPr vert="horz" wrap="square" lIns="0" tIns="26670" rIns="0" bIns="0" rtlCol="0">
            <a:spAutoFit/>
          </a:bodyPr>
          <a:lstStyle/>
          <a:p>
            <a:pPr marL="25400" defTabSz="1828800">
              <a:spcBef>
                <a:spcPts val="210"/>
              </a:spcBef>
            </a:pPr>
            <a:r>
              <a:rPr sz="2100" kern="0" dirty="0">
                <a:solidFill>
                  <a:sysClr val="windowText" lastClr="000000"/>
                </a:solidFill>
                <a:latin typeface="Tahoma"/>
                <a:cs typeface="Tahoma"/>
              </a:rPr>
              <a:t>Dům</a:t>
            </a:r>
            <a:r>
              <a:rPr sz="2100" kern="0" spc="-70" dirty="0">
                <a:solidFill>
                  <a:sysClr val="windowText" lastClr="000000"/>
                </a:solidFill>
                <a:latin typeface="Tahoma"/>
                <a:cs typeface="Tahoma"/>
              </a:rPr>
              <a:t> </a:t>
            </a:r>
            <a:r>
              <a:rPr sz="2100" kern="0" spc="-20" dirty="0">
                <a:solidFill>
                  <a:sysClr val="windowText" lastClr="000000"/>
                </a:solidFill>
                <a:latin typeface="Tahoma"/>
                <a:cs typeface="Tahoma"/>
              </a:rPr>
              <a:t>dětí</a:t>
            </a:r>
            <a:r>
              <a:rPr sz="2100" kern="0" spc="-50" dirty="0">
                <a:solidFill>
                  <a:sysClr val="windowText" lastClr="000000"/>
                </a:solidFill>
                <a:latin typeface="Tahoma"/>
                <a:cs typeface="Tahoma"/>
              </a:rPr>
              <a:t> </a:t>
            </a:r>
            <a:r>
              <a:rPr sz="2100" kern="0" dirty="0">
                <a:solidFill>
                  <a:sysClr val="windowText" lastClr="000000"/>
                </a:solidFill>
                <a:latin typeface="Tahoma"/>
                <a:cs typeface="Tahoma"/>
              </a:rPr>
              <a:t>a</a:t>
            </a:r>
            <a:r>
              <a:rPr sz="2100" kern="0" spc="-60" dirty="0">
                <a:solidFill>
                  <a:sysClr val="windowText" lastClr="000000"/>
                </a:solidFill>
                <a:latin typeface="Tahoma"/>
                <a:cs typeface="Tahoma"/>
              </a:rPr>
              <a:t> </a:t>
            </a:r>
            <a:r>
              <a:rPr sz="2100" kern="0" spc="-20" dirty="0">
                <a:solidFill>
                  <a:sysClr val="windowText" lastClr="000000"/>
                </a:solidFill>
                <a:latin typeface="Tahoma"/>
                <a:cs typeface="Tahoma"/>
              </a:rPr>
              <a:t>mládeže,</a:t>
            </a:r>
            <a:r>
              <a:rPr sz="2100" kern="0" spc="-80" dirty="0">
                <a:solidFill>
                  <a:sysClr val="windowText" lastClr="000000"/>
                </a:solidFill>
                <a:latin typeface="Tahoma"/>
                <a:cs typeface="Tahoma"/>
              </a:rPr>
              <a:t> </a:t>
            </a:r>
            <a:r>
              <a:rPr sz="2100" kern="0" dirty="0">
                <a:solidFill>
                  <a:sysClr val="windowText" lastClr="000000"/>
                </a:solidFill>
                <a:latin typeface="Tahoma"/>
                <a:cs typeface="Tahoma"/>
              </a:rPr>
              <a:t>Český</a:t>
            </a:r>
            <a:r>
              <a:rPr sz="2100" kern="0" spc="-100" dirty="0">
                <a:solidFill>
                  <a:sysClr val="windowText" lastClr="000000"/>
                </a:solidFill>
                <a:latin typeface="Tahoma"/>
                <a:cs typeface="Tahoma"/>
              </a:rPr>
              <a:t> </a:t>
            </a:r>
            <a:r>
              <a:rPr sz="2100" kern="0" spc="-20" dirty="0">
                <a:solidFill>
                  <a:sysClr val="windowText" lastClr="000000"/>
                </a:solidFill>
                <a:latin typeface="Tahoma"/>
                <a:cs typeface="Tahoma"/>
              </a:rPr>
              <a:t>Krumlov</a:t>
            </a:r>
            <a:endParaRPr sz="2100" kern="0">
              <a:solidFill>
                <a:sysClr val="windowText" lastClr="000000"/>
              </a:solidFill>
              <a:latin typeface="Tahoma"/>
              <a:cs typeface="Tahoma"/>
            </a:endParaRPr>
          </a:p>
        </p:txBody>
      </p:sp>
      <p:sp>
        <p:nvSpPr>
          <p:cNvPr id="4" name="object 4"/>
          <p:cNvSpPr txBox="1"/>
          <p:nvPr/>
        </p:nvSpPr>
        <p:spPr>
          <a:xfrm>
            <a:off x="15962630" y="1830323"/>
            <a:ext cx="1087120" cy="350096"/>
          </a:xfrm>
          <a:prstGeom prst="rect">
            <a:avLst/>
          </a:prstGeom>
        </p:spPr>
        <p:txBody>
          <a:bodyPr vert="horz" wrap="square" lIns="0" tIns="26670" rIns="0" bIns="0" rtlCol="0">
            <a:spAutoFit/>
          </a:bodyPr>
          <a:lstStyle/>
          <a:p>
            <a:pPr marL="25400" defTabSz="1828800">
              <a:spcBef>
                <a:spcPts val="210"/>
              </a:spcBef>
            </a:pPr>
            <a:r>
              <a:rPr sz="2100" kern="0" spc="-20" dirty="0">
                <a:solidFill>
                  <a:sysClr val="windowText" lastClr="000000"/>
                </a:solidFill>
                <a:latin typeface="Tahoma"/>
                <a:cs typeface="Tahoma"/>
              </a:rPr>
              <a:t>rok</a:t>
            </a:r>
            <a:r>
              <a:rPr sz="2100" kern="0" spc="-120" dirty="0">
                <a:solidFill>
                  <a:sysClr val="windowText" lastClr="000000"/>
                </a:solidFill>
                <a:latin typeface="Tahoma"/>
                <a:cs typeface="Tahoma"/>
              </a:rPr>
              <a:t> </a:t>
            </a:r>
            <a:r>
              <a:rPr sz="2100" kern="0" spc="-40" dirty="0">
                <a:solidFill>
                  <a:sysClr val="windowText" lastClr="000000"/>
                </a:solidFill>
                <a:latin typeface="Tahoma"/>
                <a:cs typeface="Tahoma"/>
              </a:rPr>
              <a:t>2017</a:t>
            </a:r>
            <a:endParaRPr sz="2100" kern="0">
              <a:solidFill>
                <a:sysClr val="windowText" lastClr="000000"/>
              </a:solidFill>
              <a:latin typeface="Tahoma"/>
              <a:cs typeface="Tahoma"/>
            </a:endParaRPr>
          </a:p>
        </p:txBody>
      </p:sp>
      <p:sp>
        <p:nvSpPr>
          <p:cNvPr id="5" name="object 5"/>
          <p:cNvSpPr txBox="1">
            <a:spLocks noGrp="1"/>
          </p:cNvSpPr>
          <p:nvPr>
            <p:ph type="title"/>
          </p:nvPr>
        </p:nvSpPr>
        <p:spPr>
          <a:xfrm>
            <a:off x="3657600" y="495300"/>
            <a:ext cx="22322532" cy="642484"/>
          </a:xfrm>
          <a:prstGeom prst="rect">
            <a:avLst/>
          </a:prstGeom>
        </p:spPr>
        <p:txBody>
          <a:bodyPr vert="horz" wrap="square" lIns="0" tIns="26670" rIns="0" bIns="0" rtlCol="0">
            <a:spAutoFit/>
          </a:bodyPr>
          <a:lstStyle/>
          <a:p>
            <a:pPr marL="7136130">
              <a:spcBef>
                <a:spcPts val="210"/>
              </a:spcBef>
            </a:pPr>
            <a:r>
              <a:rPr spc="160" dirty="0"/>
              <a:t>SPRÁVNÁ</a:t>
            </a:r>
            <a:r>
              <a:rPr spc="-90" dirty="0"/>
              <a:t> </a:t>
            </a:r>
            <a:r>
              <a:rPr spc="120" dirty="0"/>
              <a:t>PRAXE</a:t>
            </a:r>
          </a:p>
        </p:txBody>
      </p:sp>
      <p:grpSp>
        <p:nvGrpSpPr>
          <p:cNvPr id="6" name="object 6"/>
          <p:cNvGrpSpPr/>
          <p:nvPr/>
        </p:nvGrpSpPr>
        <p:grpSpPr>
          <a:xfrm>
            <a:off x="8975216" y="2273757"/>
            <a:ext cx="8331200" cy="6257290"/>
            <a:chOff x="4487608" y="1136878"/>
            <a:chExt cx="4165600" cy="3128645"/>
          </a:xfrm>
        </p:grpSpPr>
        <p:pic>
          <p:nvPicPr>
            <p:cNvPr id="7" name="object 7"/>
            <p:cNvPicPr/>
            <p:nvPr/>
          </p:nvPicPr>
          <p:blipFill>
            <a:blip r:embed="rId2" cstate="print"/>
            <a:stretch>
              <a:fillRect/>
            </a:stretch>
          </p:blipFill>
          <p:spPr>
            <a:xfrm>
              <a:off x="4497070" y="1146403"/>
              <a:ext cx="4146169" cy="3109341"/>
            </a:xfrm>
            <a:prstGeom prst="rect">
              <a:avLst/>
            </a:prstGeom>
          </p:spPr>
        </p:pic>
        <p:sp>
          <p:nvSpPr>
            <p:cNvPr id="8" name="object 8"/>
            <p:cNvSpPr/>
            <p:nvPr/>
          </p:nvSpPr>
          <p:spPr>
            <a:xfrm>
              <a:off x="4492371" y="1141641"/>
              <a:ext cx="4156075" cy="3119120"/>
            </a:xfrm>
            <a:custGeom>
              <a:avLst/>
              <a:gdLst/>
              <a:ahLst/>
              <a:cxnLst/>
              <a:rect l="l" t="t" r="r" b="b"/>
              <a:pathLst>
                <a:path w="4156075" h="3119120">
                  <a:moveTo>
                    <a:pt x="0" y="3118866"/>
                  </a:moveTo>
                  <a:lnTo>
                    <a:pt x="4155694" y="3118866"/>
                  </a:lnTo>
                  <a:lnTo>
                    <a:pt x="4155694" y="0"/>
                  </a:lnTo>
                  <a:lnTo>
                    <a:pt x="0" y="0"/>
                  </a:lnTo>
                  <a:lnTo>
                    <a:pt x="0" y="3118866"/>
                  </a:lnTo>
                  <a:close/>
                </a:path>
              </a:pathLst>
            </a:custGeom>
            <a:ln w="9525">
              <a:solidFill>
                <a:srgbClr val="57585B"/>
              </a:solidFill>
            </a:ln>
          </p:spPr>
          <p:txBody>
            <a:bodyPr wrap="square" lIns="0" tIns="0" rIns="0" bIns="0" rtlCol="0"/>
            <a:lstStyle/>
            <a:p>
              <a:pPr defTabSz="1828800"/>
              <a:endParaRPr sz="3600" kern="0">
                <a:solidFill>
                  <a:sysClr val="windowText" lastClr="000000"/>
                </a:solidFill>
              </a:endParaRPr>
            </a:p>
          </p:txBody>
        </p:sp>
      </p:grpSp>
      <p:grpSp>
        <p:nvGrpSpPr>
          <p:cNvPr id="9" name="object 9"/>
          <p:cNvGrpSpPr/>
          <p:nvPr/>
        </p:nvGrpSpPr>
        <p:grpSpPr>
          <a:xfrm>
            <a:off x="1152828" y="2273859"/>
            <a:ext cx="7297420" cy="6386830"/>
            <a:chOff x="576414" y="1136929"/>
            <a:chExt cx="3648710" cy="3193415"/>
          </a:xfrm>
        </p:grpSpPr>
        <p:pic>
          <p:nvPicPr>
            <p:cNvPr id="10" name="object 10"/>
            <p:cNvPicPr/>
            <p:nvPr/>
          </p:nvPicPr>
          <p:blipFill>
            <a:blip r:embed="rId3" cstate="print"/>
            <a:stretch>
              <a:fillRect/>
            </a:stretch>
          </p:blipFill>
          <p:spPr>
            <a:xfrm>
              <a:off x="585939" y="1146454"/>
              <a:ext cx="3629279" cy="3174365"/>
            </a:xfrm>
            <a:prstGeom prst="rect">
              <a:avLst/>
            </a:prstGeom>
          </p:spPr>
        </p:pic>
        <p:sp>
          <p:nvSpPr>
            <p:cNvPr id="11" name="object 11"/>
            <p:cNvSpPr/>
            <p:nvPr/>
          </p:nvSpPr>
          <p:spPr>
            <a:xfrm>
              <a:off x="581177" y="1141691"/>
              <a:ext cx="3639185" cy="3183890"/>
            </a:xfrm>
            <a:custGeom>
              <a:avLst/>
              <a:gdLst/>
              <a:ahLst/>
              <a:cxnLst/>
              <a:rect l="l" t="t" r="r" b="b"/>
              <a:pathLst>
                <a:path w="3639185" h="3183890">
                  <a:moveTo>
                    <a:pt x="0" y="3183890"/>
                  </a:moveTo>
                  <a:lnTo>
                    <a:pt x="3638804" y="3183890"/>
                  </a:lnTo>
                  <a:lnTo>
                    <a:pt x="3638804" y="0"/>
                  </a:lnTo>
                  <a:lnTo>
                    <a:pt x="0" y="0"/>
                  </a:lnTo>
                  <a:lnTo>
                    <a:pt x="0" y="3183890"/>
                  </a:lnTo>
                  <a:close/>
                </a:path>
              </a:pathLst>
            </a:custGeom>
            <a:ln w="9525">
              <a:solidFill>
                <a:srgbClr val="57585B"/>
              </a:solidFill>
            </a:ln>
          </p:spPr>
          <p:txBody>
            <a:bodyPr wrap="square" lIns="0" tIns="0" rIns="0" bIns="0" rtlCol="0"/>
            <a:lstStyle/>
            <a:p>
              <a:pPr defTabSz="1828800"/>
              <a:endParaRPr sz="3600" kern="0">
                <a:solidFill>
                  <a:sysClr val="windowText" lastClr="000000"/>
                </a:solidFill>
              </a:endParaRPr>
            </a:p>
          </p:txBody>
        </p:sp>
      </p:grpSp>
      <p:sp>
        <p:nvSpPr>
          <p:cNvPr id="12" name="object 12"/>
          <p:cNvSpPr txBox="1"/>
          <p:nvPr/>
        </p:nvSpPr>
        <p:spPr>
          <a:xfrm>
            <a:off x="1170024" y="8694928"/>
            <a:ext cx="2367280" cy="271869"/>
          </a:xfrm>
          <a:prstGeom prst="rect">
            <a:avLst/>
          </a:prstGeom>
        </p:spPr>
        <p:txBody>
          <a:bodyPr vert="horz" wrap="square" lIns="0" tIns="25400" rIns="0" bIns="0" rtlCol="0">
            <a:spAutoFit/>
          </a:bodyPr>
          <a:lstStyle/>
          <a:p>
            <a:pPr marL="25400" defTabSz="1828800">
              <a:spcBef>
                <a:spcPts val="200"/>
              </a:spcBef>
            </a:pPr>
            <a:r>
              <a:rPr sz="1600" kern="0" spc="-50" dirty="0">
                <a:solidFill>
                  <a:sysClr val="windowText" lastClr="000000"/>
                </a:solidFill>
                <a:latin typeface="Tahoma"/>
                <a:cs typeface="Tahoma"/>
                <a:hlinkClick r:id="rId4"/>
              </a:rPr>
              <a:t>www.projekty-</a:t>
            </a:r>
            <a:r>
              <a:rPr sz="1600" kern="0" spc="-20" dirty="0">
                <a:solidFill>
                  <a:sysClr val="windowText" lastClr="000000"/>
                </a:solidFill>
                <a:latin typeface="Tahoma"/>
                <a:cs typeface="Tahoma"/>
                <a:hlinkClick r:id="rId4"/>
              </a:rPr>
              <a:t>sladkova.cz</a:t>
            </a:r>
            <a:endParaRPr sz="1600" kern="0">
              <a:solidFill>
                <a:sysClr val="windowText" lastClr="000000"/>
              </a:solidFill>
              <a:latin typeface="Tahoma"/>
              <a:cs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7901" y="448055"/>
            <a:ext cx="4791710" cy="9081770"/>
            <a:chOff x="288950" y="224027"/>
            <a:chExt cx="2395855" cy="4540885"/>
          </a:xfrm>
        </p:grpSpPr>
        <p:pic>
          <p:nvPicPr>
            <p:cNvPr id="3" name="object 3"/>
            <p:cNvPicPr/>
            <p:nvPr/>
          </p:nvPicPr>
          <p:blipFill>
            <a:blip r:embed="rId2" cstate="print"/>
            <a:stretch>
              <a:fillRect/>
            </a:stretch>
          </p:blipFill>
          <p:spPr>
            <a:xfrm>
              <a:off x="288950" y="224027"/>
              <a:ext cx="2342642" cy="2105914"/>
            </a:xfrm>
            <a:prstGeom prst="rect">
              <a:avLst/>
            </a:prstGeom>
          </p:spPr>
        </p:pic>
        <p:pic>
          <p:nvPicPr>
            <p:cNvPr id="4" name="object 4"/>
            <p:cNvPicPr/>
            <p:nvPr/>
          </p:nvPicPr>
          <p:blipFill>
            <a:blip r:embed="rId3" cstate="print"/>
            <a:stretch>
              <a:fillRect/>
            </a:stretch>
          </p:blipFill>
          <p:spPr>
            <a:xfrm>
              <a:off x="288950" y="2369223"/>
              <a:ext cx="2395474" cy="2395474"/>
            </a:xfrm>
            <a:prstGeom prst="rect">
              <a:avLst/>
            </a:prstGeom>
          </p:spPr>
        </p:pic>
      </p:grpSp>
      <p:pic>
        <p:nvPicPr>
          <p:cNvPr id="5" name="object 5"/>
          <p:cNvPicPr/>
          <p:nvPr/>
        </p:nvPicPr>
        <p:blipFill>
          <a:blip r:embed="rId4" cstate="print"/>
          <a:stretch>
            <a:fillRect/>
          </a:stretch>
        </p:blipFill>
        <p:spPr>
          <a:xfrm>
            <a:off x="13211047" y="1643632"/>
            <a:ext cx="4499102" cy="3499864"/>
          </a:xfrm>
          <a:prstGeom prst="rect">
            <a:avLst/>
          </a:prstGeom>
        </p:spPr>
      </p:pic>
      <p:pic>
        <p:nvPicPr>
          <p:cNvPr id="6" name="object 6"/>
          <p:cNvPicPr/>
          <p:nvPr/>
        </p:nvPicPr>
        <p:blipFill>
          <a:blip r:embed="rId5" cstate="print"/>
          <a:stretch>
            <a:fillRect/>
          </a:stretch>
        </p:blipFill>
        <p:spPr>
          <a:xfrm>
            <a:off x="13246196" y="5388947"/>
            <a:ext cx="4491968" cy="4105298"/>
          </a:xfrm>
          <a:prstGeom prst="rect">
            <a:avLst/>
          </a:prstGeom>
        </p:spPr>
      </p:pic>
      <p:pic>
        <p:nvPicPr>
          <p:cNvPr id="7" name="object 7"/>
          <p:cNvPicPr/>
          <p:nvPr/>
        </p:nvPicPr>
        <p:blipFill>
          <a:blip r:embed="rId6" cstate="print"/>
          <a:stretch>
            <a:fillRect/>
          </a:stretch>
        </p:blipFill>
        <p:spPr>
          <a:xfrm>
            <a:off x="5725150" y="2586274"/>
            <a:ext cx="6869952" cy="6375404"/>
          </a:xfrm>
          <a:prstGeom prst="rect">
            <a:avLst/>
          </a:prstGeom>
        </p:spPr>
      </p:pic>
      <p:sp>
        <p:nvSpPr>
          <p:cNvPr id="8" name="object 8"/>
          <p:cNvSpPr txBox="1">
            <a:spLocks noGrp="1"/>
          </p:cNvSpPr>
          <p:nvPr>
            <p:ph type="title"/>
          </p:nvPr>
        </p:nvSpPr>
        <p:spPr>
          <a:xfrm>
            <a:off x="3581400" y="486155"/>
            <a:ext cx="22322532" cy="642484"/>
          </a:xfrm>
          <a:prstGeom prst="rect">
            <a:avLst/>
          </a:prstGeom>
        </p:spPr>
        <p:txBody>
          <a:bodyPr vert="horz" wrap="square" lIns="0" tIns="26670" rIns="0" bIns="0" rtlCol="0">
            <a:spAutoFit/>
          </a:bodyPr>
          <a:lstStyle/>
          <a:p>
            <a:pPr marL="6094730">
              <a:spcBef>
                <a:spcPts val="210"/>
              </a:spcBef>
            </a:pPr>
            <a:r>
              <a:rPr spc="-40" dirty="0"/>
              <a:t>Příklady</a:t>
            </a:r>
            <a:r>
              <a:rPr spc="-200" dirty="0"/>
              <a:t> </a:t>
            </a:r>
            <a:r>
              <a:rPr spc="-50" dirty="0"/>
              <a:t>správné</a:t>
            </a:r>
            <a:r>
              <a:rPr spc="-200" dirty="0"/>
              <a:t> </a:t>
            </a:r>
            <a:r>
              <a:rPr spc="-40" dirty="0"/>
              <a:t>praxe</a:t>
            </a:r>
          </a:p>
        </p:txBody>
      </p:sp>
      <p:sp>
        <p:nvSpPr>
          <p:cNvPr id="9" name="object 9"/>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27</a:t>
            </a:fld>
            <a:endParaRPr kern="0" spc="-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878" y="3020009"/>
            <a:ext cx="4565396" cy="4992114"/>
          </a:xfrm>
          <a:prstGeom prst="rect">
            <a:avLst/>
          </a:prstGeom>
        </p:spPr>
      </p:pic>
      <p:pic>
        <p:nvPicPr>
          <p:cNvPr id="3" name="object 3"/>
          <p:cNvPicPr/>
          <p:nvPr/>
        </p:nvPicPr>
        <p:blipFill>
          <a:blip r:embed="rId3" cstate="print"/>
          <a:stretch>
            <a:fillRect/>
          </a:stretch>
        </p:blipFill>
        <p:spPr>
          <a:xfrm>
            <a:off x="12703808" y="1512061"/>
            <a:ext cx="5023104" cy="4590542"/>
          </a:xfrm>
          <a:prstGeom prst="rect">
            <a:avLst/>
          </a:prstGeom>
        </p:spPr>
      </p:pic>
      <p:pic>
        <p:nvPicPr>
          <p:cNvPr id="4" name="object 4"/>
          <p:cNvPicPr/>
          <p:nvPr/>
        </p:nvPicPr>
        <p:blipFill>
          <a:blip r:embed="rId4" cstate="print"/>
          <a:stretch>
            <a:fillRect/>
          </a:stretch>
        </p:blipFill>
        <p:spPr>
          <a:xfrm>
            <a:off x="4710429" y="524255"/>
            <a:ext cx="7549642" cy="4246626"/>
          </a:xfrm>
          <a:prstGeom prst="rect">
            <a:avLst/>
          </a:prstGeom>
        </p:spPr>
      </p:pic>
      <p:pic>
        <p:nvPicPr>
          <p:cNvPr id="5" name="object 5"/>
          <p:cNvPicPr/>
          <p:nvPr/>
        </p:nvPicPr>
        <p:blipFill>
          <a:blip r:embed="rId5" cstate="print"/>
          <a:stretch>
            <a:fillRect/>
          </a:stretch>
        </p:blipFill>
        <p:spPr>
          <a:xfrm>
            <a:off x="12703808" y="6246596"/>
            <a:ext cx="5023104" cy="3338576"/>
          </a:xfrm>
          <a:prstGeom prst="rect">
            <a:avLst/>
          </a:prstGeom>
        </p:spPr>
      </p:pic>
      <p:pic>
        <p:nvPicPr>
          <p:cNvPr id="6" name="object 6"/>
          <p:cNvPicPr/>
          <p:nvPr/>
        </p:nvPicPr>
        <p:blipFill>
          <a:blip r:embed="rId6" cstate="print"/>
          <a:stretch>
            <a:fillRect/>
          </a:stretch>
        </p:blipFill>
        <p:spPr>
          <a:xfrm>
            <a:off x="4710429" y="4988052"/>
            <a:ext cx="7549642" cy="4992116"/>
          </a:xfrm>
          <a:prstGeom prst="rect">
            <a:avLst/>
          </a:prstGeom>
        </p:spPr>
      </p:pic>
      <p:sp>
        <p:nvSpPr>
          <p:cNvPr id="7" name="object 7"/>
          <p:cNvSpPr txBox="1">
            <a:spLocks noGrp="1"/>
          </p:cNvSpPr>
          <p:nvPr>
            <p:ph type="title"/>
          </p:nvPr>
        </p:nvSpPr>
        <p:spPr>
          <a:xfrm>
            <a:off x="3657600" y="476339"/>
            <a:ext cx="22322532" cy="642484"/>
          </a:xfrm>
          <a:prstGeom prst="rect">
            <a:avLst/>
          </a:prstGeom>
        </p:spPr>
        <p:txBody>
          <a:bodyPr vert="horz" wrap="square" lIns="0" tIns="26670" rIns="0" bIns="0" rtlCol="0">
            <a:spAutoFit/>
          </a:bodyPr>
          <a:lstStyle/>
          <a:p>
            <a:pPr marL="6094730">
              <a:spcBef>
                <a:spcPts val="210"/>
              </a:spcBef>
            </a:pPr>
            <a:r>
              <a:rPr spc="-40" dirty="0"/>
              <a:t>Příklady</a:t>
            </a:r>
            <a:r>
              <a:rPr spc="-200" dirty="0"/>
              <a:t> </a:t>
            </a:r>
            <a:r>
              <a:rPr spc="-50" dirty="0"/>
              <a:t>správné</a:t>
            </a:r>
            <a:r>
              <a:rPr spc="-200" dirty="0"/>
              <a:t> </a:t>
            </a:r>
            <a:r>
              <a:rPr spc="-40" dirty="0"/>
              <a:t>praxe</a:t>
            </a:r>
          </a:p>
        </p:txBody>
      </p:sp>
      <p:sp>
        <p:nvSpPr>
          <p:cNvPr id="8" name="object 8"/>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28</a:t>
            </a:fld>
            <a:endParaRPr kern="0" spc="-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53011" y="2038342"/>
            <a:ext cx="7845730" cy="2776424"/>
          </a:xfrm>
          <a:prstGeom prst="rect">
            <a:avLst/>
          </a:prstGeom>
        </p:spPr>
      </p:pic>
      <p:pic>
        <p:nvPicPr>
          <p:cNvPr id="3" name="object 3"/>
          <p:cNvPicPr/>
          <p:nvPr/>
        </p:nvPicPr>
        <p:blipFill>
          <a:blip r:embed="rId3" cstate="print"/>
          <a:stretch>
            <a:fillRect/>
          </a:stretch>
        </p:blipFill>
        <p:spPr>
          <a:xfrm>
            <a:off x="7129018" y="5079034"/>
            <a:ext cx="10974832" cy="4417568"/>
          </a:xfrm>
          <a:prstGeom prst="rect">
            <a:avLst/>
          </a:prstGeom>
        </p:spPr>
      </p:pic>
      <p:pic>
        <p:nvPicPr>
          <p:cNvPr id="4" name="object 4"/>
          <p:cNvPicPr/>
          <p:nvPr/>
        </p:nvPicPr>
        <p:blipFill>
          <a:blip r:embed="rId4" cstate="print"/>
          <a:stretch>
            <a:fillRect/>
          </a:stretch>
        </p:blipFill>
        <p:spPr>
          <a:xfrm>
            <a:off x="672820" y="1040890"/>
            <a:ext cx="6066536" cy="4134104"/>
          </a:xfrm>
          <a:prstGeom prst="rect">
            <a:avLst/>
          </a:prstGeom>
        </p:spPr>
      </p:pic>
      <p:pic>
        <p:nvPicPr>
          <p:cNvPr id="5" name="object 5"/>
          <p:cNvPicPr/>
          <p:nvPr/>
        </p:nvPicPr>
        <p:blipFill>
          <a:blip r:embed="rId5" cstate="print"/>
          <a:stretch>
            <a:fillRect/>
          </a:stretch>
        </p:blipFill>
        <p:spPr>
          <a:xfrm>
            <a:off x="672820" y="5817413"/>
            <a:ext cx="6066536" cy="3679190"/>
          </a:xfrm>
          <a:prstGeom prst="rect">
            <a:avLst/>
          </a:prstGeom>
        </p:spPr>
      </p:pic>
      <p:pic>
        <p:nvPicPr>
          <p:cNvPr id="6" name="object 6"/>
          <p:cNvPicPr/>
          <p:nvPr/>
        </p:nvPicPr>
        <p:blipFill>
          <a:blip r:embed="rId6" cstate="print"/>
          <a:stretch>
            <a:fillRect/>
          </a:stretch>
        </p:blipFill>
        <p:spPr>
          <a:xfrm>
            <a:off x="15057210" y="2579675"/>
            <a:ext cx="2848952" cy="2187650"/>
          </a:xfrm>
          <a:prstGeom prst="rect">
            <a:avLst/>
          </a:prstGeom>
        </p:spPr>
      </p:pic>
      <p:sp>
        <p:nvSpPr>
          <p:cNvPr id="7" name="object 7"/>
          <p:cNvSpPr txBox="1">
            <a:spLocks noGrp="1"/>
          </p:cNvSpPr>
          <p:nvPr>
            <p:ph type="title"/>
          </p:nvPr>
        </p:nvSpPr>
        <p:spPr>
          <a:xfrm>
            <a:off x="3581400" y="469156"/>
            <a:ext cx="22322532" cy="642484"/>
          </a:xfrm>
          <a:prstGeom prst="rect">
            <a:avLst/>
          </a:prstGeom>
        </p:spPr>
        <p:txBody>
          <a:bodyPr vert="horz" wrap="square" lIns="0" tIns="26670" rIns="0" bIns="0" rtlCol="0">
            <a:spAutoFit/>
          </a:bodyPr>
          <a:lstStyle/>
          <a:p>
            <a:pPr marL="6094730">
              <a:spcBef>
                <a:spcPts val="210"/>
              </a:spcBef>
            </a:pPr>
            <a:r>
              <a:rPr spc="-40" dirty="0"/>
              <a:t>Příklady</a:t>
            </a:r>
            <a:r>
              <a:rPr spc="-200" dirty="0"/>
              <a:t> </a:t>
            </a:r>
            <a:r>
              <a:rPr spc="-50" dirty="0"/>
              <a:t>správné</a:t>
            </a:r>
            <a:r>
              <a:rPr spc="-200" dirty="0"/>
              <a:t> </a:t>
            </a:r>
            <a:r>
              <a:rPr spc="-40" dirty="0"/>
              <a:t>praxe</a:t>
            </a:r>
          </a:p>
        </p:txBody>
      </p:sp>
      <p:sp>
        <p:nvSpPr>
          <p:cNvPr id="8" name="object 8"/>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29</a:t>
            </a:fld>
            <a:endParaRPr kern="0" spc="-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0152A1"/>
                  </a:solidFill>
                  <a:latin typeface="Roboto Heavy"/>
                  <a:ea typeface="Roboto Heavy"/>
                  <a:cs typeface="Roboto Heavy"/>
                  <a:sym typeface="Roboto Heavy"/>
                </a:rPr>
                <a:t>SEKCE STRATEGIE A POLITIKA:</a:t>
              </a:r>
            </a:p>
            <a:p>
              <a:pPr algn="ctr">
                <a:lnSpc>
                  <a:spcPts val="7200"/>
                </a:lnSpc>
              </a:pPr>
              <a:r>
                <a:rPr lang="en-US" sz="6000" b="1">
                  <a:solidFill>
                    <a:srgbClr val="0152A1"/>
                  </a:solidFill>
                  <a:latin typeface="Roboto Heavy"/>
                  <a:ea typeface="Roboto Heavy"/>
                  <a:cs typeface="Roboto Heavy"/>
                  <a:sym typeface="Roboto Heavy"/>
                </a:rPr>
                <a:t>hlavní řečníci</a:t>
              </a:r>
            </a:p>
          </p:txBody>
        </p:sp>
      </p:grpSp>
      <p:grpSp>
        <p:nvGrpSpPr>
          <p:cNvPr id="6" name="Group 6"/>
          <p:cNvGrpSpPr/>
          <p:nvPr/>
        </p:nvGrpSpPr>
        <p:grpSpPr>
          <a:xfrm>
            <a:off x="2827374" y="3376422"/>
            <a:ext cx="5915832" cy="4681894"/>
            <a:chOff x="0" y="0"/>
            <a:chExt cx="7887776" cy="6242525"/>
          </a:xfrm>
        </p:grpSpPr>
        <p:grpSp>
          <p:nvGrpSpPr>
            <p:cNvPr id="7" name="Group 7"/>
            <p:cNvGrpSpPr/>
            <p:nvPr/>
          </p:nvGrpSpPr>
          <p:grpSpPr>
            <a:xfrm>
              <a:off x="1528542" y="0"/>
              <a:ext cx="4830691" cy="4830691"/>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20855" t="-9571" r="-129898" b="-87727"/>
                </a:stretch>
              </a:blipFill>
            </p:spPr>
            <p:txBody>
              <a:bodyPr/>
              <a:lstStyle/>
              <a:p>
                <a:endParaRPr lang="en-BE"/>
              </a:p>
            </p:txBody>
          </p:sp>
        </p:grpSp>
        <p:sp>
          <p:nvSpPr>
            <p:cNvPr id="9" name="TextBox 9"/>
            <p:cNvSpPr txBox="1"/>
            <p:nvPr/>
          </p:nvSpPr>
          <p:spPr>
            <a:xfrm>
              <a:off x="0" y="5166200"/>
              <a:ext cx="7887776" cy="1076325"/>
            </a:xfrm>
            <a:prstGeom prst="rect">
              <a:avLst/>
            </a:prstGeom>
          </p:spPr>
          <p:txBody>
            <a:bodyPr lIns="0" tIns="0" rIns="0" bIns="0" rtlCol="0" anchor="t">
              <a:spAutoFit/>
            </a:bodyPr>
            <a:lstStyle/>
            <a:p>
              <a:pPr algn="ctr">
                <a:lnSpc>
                  <a:spcPts val="3168"/>
                </a:lnSpc>
              </a:pPr>
              <a:r>
                <a:rPr lang="en-US" sz="2640" b="1">
                  <a:solidFill>
                    <a:srgbClr val="000000"/>
                  </a:solidFill>
                  <a:latin typeface="Roboto Heavy"/>
                  <a:ea typeface="Roboto Heavy"/>
                  <a:cs typeface="Roboto Heavy"/>
                  <a:sym typeface="Roboto Heavy"/>
                </a:rPr>
                <a:t>Mgr. Ondřej Krutílek,</a:t>
              </a:r>
            </a:p>
            <a:p>
              <a:pPr algn="ctr">
                <a:lnSpc>
                  <a:spcPts val="3168"/>
                </a:lnSpc>
                <a:spcBef>
                  <a:spcPct val="0"/>
                </a:spcBef>
              </a:pPr>
              <a:r>
                <a:rPr lang="en-US" sz="2640">
                  <a:solidFill>
                    <a:srgbClr val="000000"/>
                  </a:solidFill>
                  <a:latin typeface="Roboto"/>
                  <a:ea typeface="Roboto"/>
                  <a:cs typeface="Roboto"/>
                  <a:sym typeface="Roboto"/>
                </a:rPr>
                <a:t>poslanec Evropského parlamentu</a:t>
              </a:r>
            </a:p>
          </p:txBody>
        </p:sp>
      </p:grpSp>
      <p:grpSp>
        <p:nvGrpSpPr>
          <p:cNvPr id="10" name="Group 10"/>
          <p:cNvGrpSpPr/>
          <p:nvPr/>
        </p:nvGrpSpPr>
        <p:grpSpPr>
          <a:xfrm>
            <a:off x="9544794" y="3376422"/>
            <a:ext cx="5915832" cy="5882044"/>
            <a:chOff x="0" y="0"/>
            <a:chExt cx="7887776" cy="7842725"/>
          </a:xfrm>
        </p:grpSpPr>
        <p:grpSp>
          <p:nvGrpSpPr>
            <p:cNvPr id="11" name="Group 11"/>
            <p:cNvGrpSpPr/>
            <p:nvPr/>
          </p:nvGrpSpPr>
          <p:grpSpPr>
            <a:xfrm>
              <a:off x="1528542" y="0"/>
              <a:ext cx="4830691" cy="4830691"/>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7756" b="-27756"/>
                </a:stretch>
              </a:blipFill>
            </p:spPr>
            <p:txBody>
              <a:bodyPr/>
              <a:lstStyle/>
              <a:p>
                <a:endParaRPr lang="en-BE"/>
              </a:p>
            </p:txBody>
          </p:sp>
        </p:grpSp>
        <p:sp>
          <p:nvSpPr>
            <p:cNvPr id="13" name="TextBox 13"/>
            <p:cNvSpPr txBox="1"/>
            <p:nvPr/>
          </p:nvSpPr>
          <p:spPr>
            <a:xfrm>
              <a:off x="0" y="5166200"/>
              <a:ext cx="7887776" cy="2676525"/>
            </a:xfrm>
            <a:prstGeom prst="rect">
              <a:avLst/>
            </a:prstGeom>
          </p:spPr>
          <p:txBody>
            <a:bodyPr lIns="0" tIns="0" rIns="0" bIns="0" rtlCol="0" anchor="t">
              <a:spAutoFit/>
            </a:bodyPr>
            <a:lstStyle/>
            <a:p>
              <a:pPr algn="ctr">
                <a:lnSpc>
                  <a:spcPts val="3168"/>
                </a:lnSpc>
              </a:pPr>
              <a:r>
                <a:rPr lang="en-US" sz="2640" b="1">
                  <a:solidFill>
                    <a:srgbClr val="000000"/>
                  </a:solidFill>
                  <a:latin typeface="Roboto Heavy"/>
                  <a:ea typeface="Roboto Heavy"/>
                  <a:cs typeface="Roboto Heavy"/>
                  <a:sym typeface="Roboto Heavy"/>
                </a:rPr>
                <a:t>Mgr. Nathalie Marková,</a:t>
              </a:r>
            </a:p>
            <a:p>
              <a:pPr algn="ctr">
                <a:lnSpc>
                  <a:spcPts val="3168"/>
                </a:lnSpc>
              </a:pPr>
              <a:r>
                <a:rPr lang="en-US" sz="2640">
                  <a:solidFill>
                    <a:srgbClr val="000000"/>
                  </a:solidFill>
                  <a:latin typeface="Roboto"/>
                  <a:ea typeface="Roboto"/>
                  <a:cs typeface="Roboto"/>
                  <a:sym typeface="Roboto"/>
                </a:rPr>
                <a:t>ředitelka odboru energetické účinnosti a úspor, Ministerstvo průmyslu a obchodu (MPO)</a:t>
              </a:r>
            </a:p>
            <a:p>
              <a:pPr algn="ctr">
                <a:lnSpc>
                  <a:spcPts val="3168"/>
                </a:lnSpc>
                <a:spcBef>
                  <a:spcPct val="0"/>
                </a:spcBef>
              </a:pPr>
              <a:endParaRPr lang="en-US" sz="2640">
                <a:solidFill>
                  <a:srgbClr val="000000"/>
                </a:solidFill>
                <a:latin typeface="Roboto"/>
                <a:ea typeface="Roboto"/>
                <a:cs typeface="Roboto"/>
                <a:sym typeface="Robo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6718" y="4687469"/>
            <a:ext cx="15918180" cy="642484"/>
          </a:xfrm>
          <a:prstGeom prst="rect">
            <a:avLst/>
          </a:prstGeom>
        </p:spPr>
        <p:txBody>
          <a:bodyPr vert="horz" wrap="square" lIns="0" tIns="26670" rIns="0" bIns="0" rtlCol="0">
            <a:spAutoFit/>
          </a:bodyPr>
          <a:lstStyle/>
          <a:p>
            <a:pPr marL="25400">
              <a:spcBef>
                <a:spcPts val="210"/>
              </a:spcBef>
            </a:pPr>
            <a:r>
              <a:rPr b="1" spc="-200" dirty="0">
                <a:solidFill>
                  <a:srgbClr val="C00000"/>
                </a:solidFill>
              </a:rPr>
              <a:t>„NEJLEVNĚJŠÍ</a:t>
            </a:r>
            <a:r>
              <a:rPr b="1" spc="-150" dirty="0">
                <a:solidFill>
                  <a:srgbClr val="C00000"/>
                </a:solidFill>
              </a:rPr>
              <a:t> </a:t>
            </a:r>
            <a:r>
              <a:rPr b="1" spc="-210" dirty="0">
                <a:solidFill>
                  <a:srgbClr val="C00000"/>
                </a:solidFill>
              </a:rPr>
              <a:t>ENERGIE</a:t>
            </a:r>
            <a:r>
              <a:rPr b="1" spc="-160" dirty="0">
                <a:solidFill>
                  <a:srgbClr val="C00000"/>
                </a:solidFill>
              </a:rPr>
              <a:t> </a:t>
            </a:r>
            <a:r>
              <a:rPr b="1" dirty="0">
                <a:solidFill>
                  <a:srgbClr val="C00000"/>
                </a:solidFill>
                <a:latin typeface="Tahoma"/>
                <a:cs typeface="Tahoma"/>
              </a:rPr>
              <a:t>JE</a:t>
            </a:r>
            <a:r>
              <a:rPr b="1" spc="-140" dirty="0">
                <a:solidFill>
                  <a:srgbClr val="C00000"/>
                </a:solidFill>
              </a:rPr>
              <a:t> </a:t>
            </a:r>
            <a:r>
              <a:rPr b="1" spc="-180" dirty="0">
                <a:solidFill>
                  <a:srgbClr val="C00000"/>
                </a:solidFill>
              </a:rPr>
              <a:t>TA,</a:t>
            </a:r>
            <a:r>
              <a:rPr b="1" spc="-100" dirty="0">
                <a:solidFill>
                  <a:srgbClr val="C00000"/>
                </a:solidFill>
              </a:rPr>
              <a:t> </a:t>
            </a:r>
            <a:r>
              <a:rPr b="1" spc="-130" dirty="0">
                <a:solidFill>
                  <a:srgbClr val="C00000"/>
                </a:solidFill>
              </a:rPr>
              <a:t>KTEROU</a:t>
            </a:r>
            <a:r>
              <a:rPr b="1" spc="-200" dirty="0">
                <a:solidFill>
                  <a:srgbClr val="C00000"/>
                </a:solidFill>
              </a:rPr>
              <a:t> </a:t>
            </a:r>
            <a:r>
              <a:rPr b="1" spc="-60" dirty="0">
                <a:solidFill>
                  <a:srgbClr val="C00000"/>
                </a:solidFill>
              </a:rPr>
              <a:t>VŮBEC</a:t>
            </a:r>
            <a:r>
              <a:rPr b="1" spc="-170" dirty="0">
                <a:solidFill>
                  <a:srgbClr val="C00000"/>
                </a:solidFill>
              </a:rPr>
              <a:t> </a:t>
            </a:r>
            <a:r>
              <a:rPr b="1" spc="-80" dirty="0">
                <a:solidFill>
                  <a:srgbClr val="C00000"/>
                </a:solidFill>
              </a:rPr>
              <a:t>NEPOTŘEBUJEME“</a:t>
            </a:r>
          </a:p>
        </p:txBody>
      </p:sp>
      <p:sp>
        <p:nvSpPr>
          <p:cNvPr id="3" name="object 3"/>
          <p:cNvSpPr txBox="1">
            <a:spLocks noGrp="1"/>
          </p:cNvSpPr>
          <p:nvPr>
            <p:ph type="sldNum" sz="quarter" idx="7"/>
          </p:nvPr>
        </p:nvSpPr>
        <p:spPr>
          <a:xfrm>
            <a:off x="35125660" y="19338772"/>
            <a:ext cx="924048" cy="280846"/>
          </a:xfrm>
          <a:prstGeom prst="rect">
            <a:avLst/>
          </a:prstGeom>
        </p:spPr>
        <p:txBody>
          <a:bodyPr vert="horz" wrap="square" lIns="0" tIns="3810" rIns="0" bIns="0" rtlCol="0">
            <a:spAutoFit/>
          </a:bodyPr>
          <a:lstStyle/>
          <a:p>
            <a:pPr marL="102870" defTabSz="1828800">
              <a:spcBef>
                <a:spcPts val="30"/>
              </a:spcBef>
            </a:pPr>
            <a:fld id="{81D60167-4931-47E6-BA6A-407CBD079E47}" type="slidenum">
              <a:rPr kern="0" spc="-50" dirty="0"/>
              <a:pPr marL="102870" defTabSz="1828800">
                <a:spcBef>
                  <a:spcPts val="30"/>
                </a:spcBef>
              </a:pPr>
              <a:t>30</a:t>
            </a:fld>
            <a:endParaRPr kern="0" spc="-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82770" y="6810780"/>
            <a:ext cx="2205252" cy="2651760"/>
          </a:xfrm>
          <a:prstGeom prst="rect">
            <a:avLst/>
          </a:prstGeom>
        </p:spPr>
      </p:pic>
      <p:pic>
        <p:nvPicPr>
          <p:cNvPr id="3" name="object 3"/>
          <p:cNvPicPr/>
          <p:nvPr/>
        </p:nvPicPr>
        <p:blipFill>
          <a:blip r:embed="rId3" cstate="print"/>
          <a:stretch>
            <a:fillRect/>
          </a:stretch>
        </p:blipFill>
        <p:spPr>
          <a:xfrm>
            <a:off x="1440003" y="878610"/>
            <a:ext cx="2174698" cy="775948"/>
          </a:xfrm>
          <a:prstGeom prst="rect">
            <a:avLst/>
          </a:prstGeom>
        </p:spPr>
      </p:pic>
      <p:grpSp>
        <p:nvGrpSpPr>
          <p:cNvPr id="4" name="object 4"/>
          <p:cNvGrpSpPr/>
          <p:nvPr/>
        </p:nvGrpSpPr>
        <p:grpSpPr>
          <a:xfrm>
            <a:off x="0" y="24"/>
            <a:ext cx="18288000" cy="8392160"/>
            <a:chOff x="0" y="12"/>
            <a:chExt cx="9144000" cy="4196080"/>
          </a:xfrm>
        </p:grpSpPr>
        <p:pic>
          <p:nvPicPr>
            <p:cNvPr id="5" name="object 5"/>
            <p:cNvPicPr/>
            <p:nvPr/>
          </p:nvPicPr>
          <p:blipFill>
            <a:blip r:embed="rId4" cstate="print"/>
            <a:stretch>
              <a:fillRect/>
            </a:stretch>
          </p:blipFill>
          <p:spPr>
            <a:xfrm>
              <a:off x="4572000" y="12"/>
              <a:ext cx="4572000" cy="4196080"/>
            </a:xfrm>
            <a:prstGeom prst="rect">
              <a:avLst/>
            </a:prstGeom>
          </p:spPr>
        </p:pic>
        <p:pic>
          <p:nvPicPr>
            <p:cNvPr id="6" name="object 6"/>
            <p:cNvPicPr/>
            <p:nvPr/>
          </p:nvPicPr>
          <p:blipFill>
            <a:blip r:embed="rId5" cstate="print"/>
            <a:stretch>
              <a:fillRect/>
            </a:stretch>
          </p:blipFill>
          <p:spPr>
            <a:xfrm>
              <a:off x="0" y="1238250"/>
              <a:ext cx="5155687" cy="2059813"/>
            </a:xfrm>
            <a:prstGeom prst="rect">
              <a:avLst/>
            </a:prstGeom>
          </p:spPr>
        </p:pic>
      </p:grpSp>
      <p:sp>
        <p:nvSpPr>
          <p:cNvPr id="7" name="object 7"/>
          <p:cNvSpPr txBox="1">
            <a:spLocks noGrp="1"/>
          </p:cNvSpPr>
          <p:nvPr>
            <p:ph type="title"/>
          </p:nvPr>
        </p:nvSpPr>
        <p:spPr>
          <a:xfrm>
            <a:off x="1415084" y="2944520"/>
            <a:ext cx="5113020" cy="2855910"/>
          </a:xfrm>
          <a:prstGeom prst="rect">
            <a:avLst/>
          </a:prstGeom>
        </p:spPr>
        <p:txBody>
          <a:bodyPr vert="horz" wrap="square" lIns="0" tIns="24130" rIns="0" bIns="0" rtlCol="0">
            <a:spAutoFit/>
          </a:bodyPr>
          <a:lstStyle/>
          <a:p>
            <a:pPr marL="25400">
              <a:spcBef>
                <a:spcPts val="190"/>
              </a:spcBef>
            </a:pPr>
            <a:r>
              <a:rPr sz="9200" spc="-240" dirty="0">
                <a:solidFill>
                  <a:srgbClr val="FFFFFF"/>
                </a:solidFill>
              </a:rPr>
              <a:t>Děkuji</a:t>
            </a:r>
            <a:r>
              <a:rPr sz="9200" spc="-458" dirty="0">
                <a:solidFill>
                  <a:srgbClr val="FFFFFF"/>
                </a:solidFill>
              </a:rPr>
              <a:t> </a:t>
            </a:r>
            <a:r>
              <a:rPr sz="9200" spc="-50" dirty="0">
                <a:solidFill>
                  <a:srgbClr val="FFFFFF"/>
                </a:solidFill>
              </a:rPr>
              <a:t>za</a:t>
            </a:r>
            <a:endParaRPr sz="9200"/>
          </a:p>
          <a:p>
            <a:pPr marL="25400">
              <a:spcBef>
                <a:spcPts val="10"/>
              </a:spcBef>
            </a:pPr>
            <a:r>
              <a:rPr sz="9200" spc="-20" dirty="0">
                <a:solidFill>
                  <a:srgbClr val="FFFFFF"/>
                </a:solidFill>
              </a:rPr>
              <a:t>pozornost</a:t>
            </a:r>
            <a:endParaRPr sz="9200"/>
          </a:p>
        </p:txBody>
      </p:sp>
      <p:sp>
        <p:nvSpPr>
          <p:cNvPr id="8" name="object 8"/>
          <p:cNvSpPr txBox="1"/>
          <p:nvPr/>
        </p:nvSpPr>
        <p:spPr>
          <a:xfrm>
            <a:off x="1415694" y="7055611"/>
            <a:ext cx="2796540" cy="579646"/>
          </a:xfrm>
          <a:prstGeom prst="rect">
            <a:avLst/>
          </a:prstGeom>
        </p:spPr>
        <p:txBody>
          <a:bodyPr vert="horz" wrap="square" lIns="0" tIns="25400" rIns="0" bIns="0" rtlCol="0">
            <a:spAutoFit/>
          </a:bodyPr>
          <a:lstStyle/>
          <a:p>
            <a:pPr marL="25400" defTabSz="1828800">
              <a:spcBef>
                <a:spcPts val="200"/>
              </a:spcBef>
            </a:pPr>
            <a:r>
              <a:rPr sz="3600" kern="0" spc="-50" dirty="0">
                <a:solidFill>
                  <a:sysClr val="windowText" lastClr="000000"/>
                </a:solidFill>
                <a:latin typeface="Tahoma"/>
                <a:cs typeface="Tahoma"/>
              </a:rPr>
              <a:t>Vítězslav</a:t>
            </a:r>
            <a:r>
              <a:rPr sz="3600" kern="0" spc="-190" dirty="0">
                <a:solidFill>
                  <a:sysClr val="windowText" lastClr="000000"/>
                </a:solidFill>
                <a:latin typeface="Tahoma"/>
                <a:cs typeface="Tahoma"/>
              </a:rPr>
              <a:t> </a:t>
            </a:r>
            <a:r>
              <a:rPr sz="3600" kern="0" spc="-40" dirty="0">
                <a:solidFill>
                  <a:sysClr val="windowText" lastClr="000000"/>
                </a:solidFill>
                <a:latin typeface="Tahoma"/>
                <a:cs typeface="Tahoma"/>
              </a:rPr>
              <a:t>Malý</a:t>
            </a:r>
            <a:endParaRPr sz="3600" kern="0">
              <a:solidFill>
                <a:sysClr val="windowText" lastClr="000000"/>
              </a:solidFill>
              <a:latin typeface="Tahoma"/>
              <a:cs typeface="Tahoma"/>
            </a:endParaRPr>
          </a:p>
        </p:txBody>
      </p:sp>
      <p:sp>
        <p:nvSpPr>
          <p:cNvPr id="9" name="object 9"/>
          <p:cNvSpPr txBox="1"/>
          <p:nvPr/>
        </p:nvSpPr>
        <p:spPr>
          <a:xfrm>
            <a:off x="1415694" y="8165184"/>
            <a:ext cx="6903720" cy="1505540"/>
          </a:xfrm>
          <a:prstGeom prst="rect">
            <a:avLst/>
          </a:prstGeom>
        </p:spPr>
        <p:txBody>
          <a:bodyPr vert="horz" wrap="square" lIns="0" tIns="25400" rIns="0" bIns="0" rtlCol="0">
            <a:spAutoFit/>
          </a:bodyPr>
          <a:lstStyle/>
          <a:p>
            <a:pPr marL="25400" defTabSz="1828800">
              <a:spcBef>
                <a:spcPts val="200"/>
              </a:spcBef>
            </a:pPr>
            <a:r>
              <a:rPr sz="2400" u="sng" kern="0" spc="-20" dirty="0">
                <a:solidFill>
                  <a:sysClr val="windowText" lastClr="000000"/>
                </a:solidFill>
                <a:uFill>
                  <a:solidFill>
                    <a:srgbClr val="000000"/>
                  </a:solidFill>
                </a:uFill>
                <a:latin typeface="Tahoma"/>
                <a:cs typeface="Tahoma"/>
                <a:hlinkClick r:id="rId6"/>
              </a:rPr>
              <a:t>Vitezslav.maly@pasivnidomy.cz</a:t>
            </a:r>
            <a:endParaRPr sz="2400" kern="0">
              <a:solidFill>
                <a:sysClr val="windowText" lastClr="000000"/>
              </a:solidFill>
              <a:latin typeface="Tahoma"/>
              <a:cs typeface="Tahoma"/>
            </a:endParaRPr>
          </a:p>
          <a:p>
            <a:pPr marL="25400" defTabSz="1828800"/>
            <a:r>
              <a:rPr sz="2400" kern="0" spc="-60" dirty="0">
                <a:solidFill>
                  <a:sysClr val="windowText" lastClr="000000"/>
                </a:solidFill>
                <a:latin typeface="Tahoma"/>
                <a:cs typeface="Tahoma"/>
              </a:rPr>
              <a:t>+420</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606</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072121</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rPr>
              <a:t>Centrum</a:t>
            </a:r>
            <a:r>
              <a:rPr sz="2400" kern="0" spc="-120" dirty="0">
                <a:solidFill>
                  <a:sysClr val="windowText" lastClr="000000"/>
                </a:solidFill>
                <a:latin typeface="Tahoma"/>
                <a:cs typeface="Tahoma"/>
              </a:rPr>
              <a:t> </a:t>
            </a:r>
            <a:r>
              <a:rPr sz="2400" kern="0" spc="-40" dirty="0">
                <a:solidFill>
                  <a:sysClr val="windowText" lastClr="000000"/>
                </a:solidFill>
                <a:latin typeface="Tahoma"/>
                <a:cs typeface="Tahoma"/>
              </a:rPr>
              <a:t>pasivního</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domu</a:t>
            </a:r>
            <a:r>
              <a:rPr sz="2400" kern="0" spc="-60" dirty="0">
                <a:solidFill>
                  <a:sysClr val="windowText" lastClr="000000"/>
                </a:solidFill>
                <a:latin typeface="Tahoma"/>
                <a:cs typeface="Tahoma"/>
              </a:rPr>
              <a:t> </a:t>
            </a:r>
            <a:r>
              <a:rPr sz="2400" kern="0" spc="-140" dirty="0">
                <a:solidFill>
                  <a:sysClr val="windowText" lastClr="000000"/>
                </a:solidFill>
                <a:latin typeface="Tahoma"/>
                <a:cs typeface="Tahoma"/>
              </a:rPr>
              <a:t>/</a:t>
            </a:r>
            <a:r>
              <a:rPr sz="2400" kern="0" spc="-130" dirty="0">
                <a:solidFill>
                  <a:sysClr val="windowText" lastClr="000000"/>
                </a:solidFill>
                <a:latin typeface="Tahoma"/>
                <a:cs typeface="Tahoma"/>
              </a:rPr>
              <a:t> </a:t>
            </a:r>
            <a:r>
              <a:rPr sz="2400" kern="0" dirty="0">
                <a:solidFill>
                  <a:sysClr val="windowText" lastClr="000000"/>
                </a:solidFill>
                <a:latin typeface="Tahoma"/>
                <a:cs typeface="Tahoma"/>
              </a:rPr>
              <a:t>Passive</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house</a:t>
            </a:r>
            <a:r>
              <a:rPr sz="2400" kern="0" spc="-100" dirty="0">
                <a:solidFill>
                  <a:sysClr val="windowText" lastClr="000000"/>
                </a:solidFill>
                <a:latin typeface="Tahoma"/>
                <a:cs typeface="Tahoma"/>
              </a:rPr>
              <a:t> </a:t>
            </a:r>
            <a:r>
              <a:rPr sz="2400" kern="0" spc="-40" dirty="0">
                <a:solidFill>
                  <a:sysClr val="windowText" lastClr="000000"/>
                </a:solidFill>
                <a:latin typeface="Tahoma"/>
                <a:cs typeface="Tahoma"/>
              </a:rPr>
              <a:t>centre</a:t>
            </a:r>
            <a:r>
              <a:rPr sz="2400" kern="0" spc="-110" dirty="0">
                <a:solidFill>
                  <a:sysClr val="windowText" lastClr="000000"/>
                </a:solidFill>
                <a:latin typeface="Tahoma"/>
                <a:cs typeface="Tahoma"/>
              </a:rPr>
              <a:t> </a:t>
            </a:r>
            <a:r>
              <a:rPr sz="2400" kern="0" spc="70" dirty="0">
                <a:solidFill>
                  <a:sysClr val="windowText" lastClr="000000"/>
                </a:solidFill>
                <a:latin typeface="Tahoma"/>
                <a:cs typeface="Tahoma"/>
              </a:rPr>
              <a:t>CZ</a:t>
            </a:r>
            <a:endParaRPr sz="2400" kern="0">
              <a:solidFill>
                <a:sysClr val="windowText" lastClr="000000"/>
              </a:solidFill>
              <a:latin typeface="Tahoma"/>
              <a:cs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dirty="0">
                  <a:solidFill>
                    <a:srgbClr val="E66A18"/>
                  </a:solidFill>
                  <a:latin typeface="Roboto Heavy"/>
                  <a:ea typeface="Roboto Heavy"/>
                  <a:cs typeface="Roboto Heavy"/>
                  <a:sym typeface="Roboto Heavy"/>
                </a:rPr>
                <a:t>WORKSHOP 1:</a:t>
              </a:r>
            </a:p>
            <a:p>
              <a:pPr algn="ctr">
                <a:lnSpc>
                  <a:spcPts val="7200"/>
                </a:lnSpc>
              </a:pPr>
              <a:r>
                <a:rPr lang="en-US" sz="6000" b="1" dirty="0">
                  <a:solidFill>
                    <a:srgbClr val="0152A1"/>
                  </a:solidFill>
                  <a:latin typeface="Roboto Heavy"/>
                  <a:ea typeface="Roboto Heavy"/>
                  <a:cs typeface="Roboto Heavy"/>
                  <a:sym typeface="Roboto Heavy"/>
                </a:rPr>
                <a:t>NÁSTROJE NA PODPORU MAJITELŮ</a:t>
              </a:r>
            </a:p>
            <a:p>
              <a:pPr algn="ctr">
                <a:lnSpc>
                  <a:spcPts val="7200"/>
                </a:lnSpc>
              </a:pPr>
              <a:endParaRPr lang="en-US" sz="6000" b="1" dirty="0">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18349" b="-15104"/>
                </a:stretch>
              </a:blipFill>
            </p:spPr>
            <p:txBody>
              <a:bodyPr/>
              <a:lstStyle/>
              <a:p>
                <a:endParaRPr lang="en-BE"/>
              </a:p>
            </p:txBody>
          </p:sp>
        </p:grpSp>
        <p:sp>
          <p:nvSpPr>
            <p:cNvPr id="9" name="TextBox 9"/>
            <p:cNvSpPr txBox="1"/>
            <p:nvPr/>
          </p:nvSpPr>
          <p:spPr>
            <a:xfrm>
              <a:off x="6452134" y="2019227"/>
              <a:ext cx="12652847" cy="3676650"/>
            </a:xfrm>
            <a:prstGeom prst="rect">
              <a:avLst/>
            </a:prstGeom>
          </p:spPr>
          <p:txBody>
            <a:bodyPr lIns="0" tIns="0" rIns="0" bIns="0" rtlCol="0" anchor="t">
              <a:spAutoFit/>
            </a:bodyPr>
            <a:lstStyle/>
            <a:p>
              <a:pPr algn="l">
                <a:lnSpc>
                  <a:spcPts val="5404"/>
                </a:lnSpc>
                <a:spcBef>
                  <a:spcPct val="0"/>
                </a:spcBef>
              </a:pPr>
              <a:r>
                <a:rPr lang="en-US" sz="4504" b="1">
                  <a:solidFill>
                    <a:srgbClr val="000000"/>
                  </a:solidFill>
                  <a:latin typeface="Roboto Bold"/>
                  <a:ea typeface="Roboto Bold"/>
                  <a:cs typeface="Roboto Bold"/>
                  <a:sym typeface="Roboto Bold"/>
                </a:rPr>
                <a:t>Dr. Civ.eng.-arch. Erwin Mlecnik,</a:t>
              </a:r>
              <a:r>
                <a:rPr lang="en-US" sz="4504">
                  <a:solidFill>
                    <a:srgbClr val="000000"/>
                  </a:solidFill>
                  <a:latin typeface="Roboto"/>
                  <a:ea typeface="Roboto"/>
                  <a:cs typeface="Roboto"/>
                  <a:sym typeface="Roboto"/>
                </a:rPr>
                <a:t> Assistant Professor, Delft University of Technology (TUDelft), představitel projektu CondoReno</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74B6-EF5F-4498-38C9-C83ECF99FF51}"/>
              </a:ext>
            </a:extLst>
          </p:cNvPr>
          <p:cNvSpPr>
            <a:spLocks noGrp="1"/>
          </p:cNvSpPr>
          <p:nvPr>
            <p:ph type="ctrTitle"/>
          </p:nvPr>
        </p:nvSpPr>
        <p:spPr>
          <a:xfrm>
            <a:off x="1510301" y="3400424"/>
            <a:ext cx="15631596" cy="1864520"/>
          </a:xfrm>
        </p:spPr>
        <p:txBody>
          <a:bodyPr>
            <a:noAutofit/>
          </a:bodyPr>
          <a:lstStyle/>
          <a:p>
            <a:r>
              <a:rPr lang="nl-NL" sz="4800" dirty="0" err="1"/>
              <a:t>Renovating</a:t>
            </a:r>
            <a:r>
              <a:rPr lang="nl-NL" sz="4800" dirty="0"/>
              <a:t> </a:t>
            </a:r>
            <a:r>
              <a:rPr lang="nl-NL" sz="4800" dirty="0" err="1"/>
              <a:t>Condominiums</a:t>
            </a:r>
            <a:br>
              <a:rPr lang="nl-NL" sz="4800" dirty="0"/>
            </a:br>
            <a:r>
              <a:rPr lang="nl-NL" sz="3600" dirty="0"/>
              <a:t>Services and tools </a:t>
            </a:r>
            <a:r>
              <a:rPr lang="nl-NL" sz="3600" dirty="0" err="1"/>
              <a:t>supporting</a:t>
            </a:r>
            <a:r>
              <a:rPr lang="nl-NL" sz="3600" dirty="0"/>
              <a:t> </a:t>
            </a:r>
            <a:r>
              <a:rPr lang="nl-NL" sz="3600" dirty="0" err="1"/>
              <a:t>homeowner</a:t>
            </a:r>
            <a:r>
              <a:rPr lang="nl-NL" sz="3600" dirty="0"/>
              <a:t> </a:t>
            </a:r>
            <a:r>
              <a:rPr lang="nl-NL" sz="3600" dirty="0" err="1"/>
              <a:t>associations</a:t>
            </a:r>
            <a:endParaRPr lang="nl-NL" sz="3600" dirty="0"/>
          </a:p>
        </p:txBody>
      </p:sp>
      <p:sp>
        <p:nvSpPr>
          <p:cNvPr id="3" name="Subtitle 2">
            <a:extLst>
              <a:ext uri="{FF2B5EF4-FFF2-40B4-BE49-F238E27FC236}">
                <a16:creationId xmlns:a16="http://schemas.microsoft.com/office/drawing/2014/main" id="{B5DC83F6-912C-F927-3BE9-6FA232CF9CBC}"/>
              </a:ext>
            </a:extLst>
          </p:cNvPr>
          <p:cNvSpPr>
            <a:spLocks noGrp="1"/>
          </p:cNvSpPr>
          <p:nvPr>
            <p:ph type="subTitle" idx="1"/>
          </p:nvPr>
        </p:nvSpPr>
        <p:spPr>
          <a:xfrm>
            <a:off x="2319101" y="5409264"/>
            <a:ext cx="14822796" cy="3521652"/>
          </a:xfrm>
        </p:spPr>
        <p:txBody>
          <a:bodyPr>
            <a:normAutofit/>
          </a:bodyPr>
          <a:lstStyle/>
          <a:p>
            <a:r>
              <a:rPr lang="nl-NL" dirty="0"/>
              <a:t>Dr. Civ.eng.-</a:t>
            </a:r>
            <a:r>
              <a:rPr lang="nl-NL" dirty="0" err="1"/>
              <a:t>arch</a:t>
            </a:r>
            <a:r>
              <a:rPr lang="nl-NL" dirty="0"/>
              <a:t>. Erwin Mlecnik</a:t>
            </a:r>
            <a:endParaRPr lang="nl-NL" sz="2550" dirty="0"/>
          </a:p>
          <a:p>
            <a:r>
              <a:rPr lang="nl-NL" sz="2550" dirty="0"/>
              <a:t>Delft University of Technology, The Netherlands</a:t>
            </a:r>
          </a:p>
          <a:p>
            <a:pPr algn="l"/>
            <a:endParaRPr lang="nl-NL" sz="2550" dirty="0"/>
          </a:p>
          <a:p>
            <a:pPr algn="l"/>
            <a:endParaRPr lang="nl-NL" sz="2550" dirty="0"/>
          </a:p>
          <a:p>
            <a:pPr algn="l"/>
            <a:r>
              <a:rPr lang="nl-NL" sz="2550" dirty="0"/>
              <a:t>UIPI </a:t>
            </a:r>
            <a:r>
              <a:rPr lang="nl-NL" sz="2550" dirty="0" err="1"/>
              <a:t>Renovation</a:t>
            </a:r>
            <a:r>
              <a:rPr lang="nl-NL" sz="2550" dirty="0"/>
              <a:t> Tour </a:t>
            </a:r>
          </a:p>
          <a:p>
            <a:pPr algn="l"/>
            <a:r>
              <a:rPr lang="nl-NL" sz="2550" dirty="0" err="1"/>
              <a:t>Czech</a:t>
            </a:r>
            <a:r>
              <a:rPr lang="nl-NL" sz="2550" dirty="0"/>
              <a:t> Technical University in Prague, 20 </a:t>
            </a:r>
            <a:r>
              <a:rPr lang="nl-NL" sz="2550" dirty="0" err="1"/>
              <a:t>March</a:t>
            </a:r>
            <a:r>
              <a:rPr lang="nl-NL" sz="2550" dirty="0"/>
              <a:t> 2025</a:t>
            </a:r>
          </a:p>
        </p:txBody>
      </p:sp>
    </p:spTree>
    <p:extLst>
      <p:ext uri="{BB962C8B-B14F-4D97-AF65-F5344CB8AC3E}">
        <p14:creationId xmlns:p14="http://schemas.microsoft.com/office/powerpoint/2010/main" val="1338483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9D1846-C252-7080-A7A9-E8BC2F4E0C88}"/>
              </a:ext>
            </a:extLst>
          </p:cNvPr>
          <p:cNvSpPr txBox="1">
            <a:spLocks/>
          </p:cNvSpPr>
          <p:nvPr/>
        </p:nvSpPr>
        <p:spPr>
          <a:xfrm>
            <a:off x="6041129" y="10165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01</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Energy-saving Renovations</a:t>
            </a:r>
          </a:p>
        </p:txBody>
      </p:sp>
      <p:sp>
        <p:nvSpPr>
          <p:cNvPr id="4" name="Title 1">
            <a:extLst>
              <a:ext uri="{FF2B5EF4-FFF2-40B4-BE49-F238E27FC236}">
                <a16:creationId xmlns:a16="http://schemas.microsoft.com/office/drawing/2014/main" id="{C425F1DA-0003-537A-A170-E8F235D4C10C}"/>
              </a:ext>
            </a:extLst>
          </p:cNvPr>
          <p:cNvSpPr txBox="1">
            <a:spLocks/>
          </p:cNvSpPr>
          <p:nvPr/>
        </p:nvSpPr>
        <p:spPr>
          <a:xfrm>
            <a:off x="9882413" y="10165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02</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Best-practice Examples</a:t>
            </a:r>
          </a:p>
        </p:txBody>
      </p:sp>
      <p:sp>
        <p:nvSpPr>
          <p:cNvPr id="5" name="Title 1">
            <a:extLst>
              <a:ext uri="{FF2B5EF4-FFF2-40B4-BE49-F238E27FC236}">
                <a16:creationId xmlns:a16="http://schemas.microsoft.com/office/drawing/2014/main" id="{7D3918ED-A0FC-6B9D-A872-38606C1C22DE}"/>
              </a:ext>
            </a:extLst>
          </p:cNvPr>
          <p:cNvSpPr txBox="1">
            <a:spLocks/>
          </p:cNvSpPr>
          <p:nvPr/>
        </p:nvSpPr>
        <p:spPr>
          <a:xfrm>
            <a:off x="13606952" y="1016543"/>
            <a:ext cx="4424195"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03</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Renovation Services</a:t>
            </a:r>
          </a:p>
        </p:txBody>
      </p:sp>
      <p:sp>
        <p:nvSpPr>
          <p:cNvPr id="6" name="Title 1">
            <a:extLst>
              <a:ext uri="{FF2B5EF4-FFF2-40B4-BE49-F238E27FC236}">
                <a16:creationId xmlns:a16="http://schemas.microsoft.com/office/drawing/2014/main" id="{54BCBA54-F385-117E-7ED6-250075F3D04C}"/>
              </a:ext>
            </a:extLst>
          </p:cNvPr>
          <p:cNvSpPr txBox="1">
            <a:spLocks/>
          </p:cNvSpPr>
          <p:nvPr/>
        </p:nvSpPr>
        <p:spPr>
          <a:xfrm>
            <a:off x="6041128" y="3416843"/>
            <a:ext cx="400700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04</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Tools</a:t>
            </a:r>
          </a:p>
        </p:txBody>
      </p:sp>
      <p:sp>
        <p:nvSpPr>
          <p:cNvPr id="7" name="Title 1">
            <a:extLst>
              <a:ext uri="{FF2B5EF4-FFF2-40B4-BE49-F238E27FC236}">
                <a16:creationId xmlns:a16="http://schemas.microsoft.com/office/drawing/2014/main" id="{48FD36F9-7FD1-14BE-715E-E7ACE599A617}"/>
              </a:ext>
            </a:extLst>
          </p:cNvPr>
          <p:cNvSpPr txBox="1">
            <a:spLocks/>
          </p:cNvSpPr>
          <p:nvPr/>
        </p:nvSpPr>
        <p:spPr>
          <a:xfrm>
            <a:off x="9882412" y="34168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05</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Conclusion</a:t>
            </a:r>
          </a:p>
        </p:txBody>
      </p:sp>
      <p:sp>
        <p:nvSpPr>
          <p:cNvPr id="8" name="Title 1">
            <a:extLst>
              <a:ext uri="{FF2B5EF4-FFF2-40B4-BE49-F238E27FC236}">
                <a16:creationId xmlns:a16="http://schemas.microsoft.com/office/drawing/2014/main" id="{49D21419-0B1C-22CB-CB55-206BF2843B6D}"/>
              </a:ext>
            </a:extLst>
          </p:cNvPr>
          <p:cNvSpPr txBox="1">
            <a:spLocks/>
          </p:cNvSpPr>
          <p:nvPr/>
        </p:nvSpPr>
        <p:spPr>
          <a:xfrm>
            <a:off x="13606952" y="3416843"/>
            <a:ext cx="3617939"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B35EC118-BEF5-3AB3-D90B-EEB96A70B91C}"/>
              </a:ext>
            </a:extLst>
          </p:cNvPr>
          <p:cNvSpPr>
            <a:spLocks noGrp="1"/>
          </p:cNvSpPr>
          <p:nvPr>
            <p:ph type="title" idx="4294967295"/>
          </p:nvPr>
        </p:nvSpPr>
        <p:spPr>
          <a:xfrm>
            <a:off x="1063110" y="1368215"/>
            <a:ext cx="5898357" cy="920667"/>
          </a:xfrm>
        </p:spPr>
        <p:txBody>
          <a:bodyPr anchor="b">
            <a:noAutofit/>
          </a:bodyPr>
          <a:lstStyle>
            <a:lvl1pPr>
              <a:defRPr sz="3200">
                <a:solidFill>
                  <a:srgbClr val="FFFFFF"/>
                </a:solidFill>
              </a:defRPr>
            </a:lvl1pPr>
          </a:lstStyle>
          <a:p>
            <a:r>
              <a:rPr lang="en-US" sz="6000" dirty="0"/>
              <a:t>CONTENT</a:t>
            </a:r>
            <a:endParaRPr lang="nl-NL" sz="6000" dirty="0"/>
          </a:p>
        </p:txBody>
      </p:sp>
    </p:spTree>
    <p:extLst>
      <p:ext uri="{BB962C8B-B14F-4D97-AF65-F5344CB8AC3E}">
        <p14:creationId xmlns:p14="http://schemas.microsoft.com/office/powerpoint/2010/main" val="68400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1F23-D5A0-7907-90C7-3D4E111E91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E8BA04-1912-CD9A-E6E2-2CADD75784C6}"/>
              </a:ext>
            </a:extLst>
          </p:cNvPr>
          <p:cNvSpPr>
            <a:spLocks noGrp="1"/>
          </p:cNvSpPr>
          <p:nvPr>
            <p:ph type="title"/>
          </p:nvPr>
        </p:nvSpPr>
        <p:spPr/>
        <p:txBody>
          <a:bodyPr/>
          <a:lstStyle/>
          <a:p>
            <a:r>
              <a:rPr lang="nl-NL" dirty="0" err="1">
                <a:ea typeface="Open Sans Bold"/>
                <a:cs typeface="Open Sans Bold"/>
              </a:rPr>
              <a:t>Energy-saving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56F9DF97-8133-8D5C-0332-6D9A28CD6BA0}"/>
              </a:ext>
            </a:extLst>
          </p:cNvPr>
          <p:cNvSpPr txBox="1"/>
          <p:nvPr/>
        </p:nvSpPr>
        <p:spPr>
          <a:xfrm>
            <a:off x="653144" y="8637814"/>
            <a:ext cx="14000820" cy="346249"/>
          </a:xfrm>
          <a:prstGeom prst="rect">
            <a:avLst/>
          </a:prstGeom>
          <a:noFill/>
        </p:spPr>
        <p:txBody>
          <a:bodyPr wrap="none" rtlCol="0">
            <a:spAutoFit/>
          </a:bodyPr>
          <a:lstStyle/>
          <a:p>
            <a:pPr defTabSz="1371600"/>
            <a:r>
              <a:rPr lang="en-US" sz="1650" dirty="0">
                <a:solidFill>
                  <a:prstClr val="black"/>
                </a:solidFill>
                <a:latin typeface="Calibri" panose="020F0502020204030204"/>
              </a:rPr>
              <a:t>Sources: Global share of buildings and construction final energy demand, 2021  (UN, 2021)  &amp; The multiple benefits of energy efficiency improvements (IEA 2014)</a:t>
            </a:r>
            <a:endParaRPr lang="nl-NL" sz="1650" dirty="0">
              <a:solidFill>
                <a:prstClr val="black"/>
              </a:solidFill>
              <a:latin typeface="Calibri" panose="020F0502020204030204"/>
            </a:endParaRPr>
          </a:p>
        </p:txBody>
      </p:sp>
      <p:pic>
        <p:nvPicPr>
          <p:cNvPr id="1026" name="Picture 2" descr="Beyond carbon: The true value of energy-efficient buildings | Pembina ...">
            <a:extLst>
              <a:ext uri="{FF2B5EF4-FFF2-40B4-BE49-F238E27FC236}">
                <a16:creationId xmlns:a16="http://schemas.microsoft.com/office/drawing/2014/main" id="{3688C623-1DCA-A90A-8613-554DDB98B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902" y="2348279"/>
            <a:ext cx="7543800" cy="6092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y">
            <a:extLst>
              <a:ext uri="{FF2B5EF4-FFF2-40B4-BE49-F238E27FC236}">
                <a16:creationId xmlns:a16="http://schemas.microsoft.com/office/drawing/2014/main" id="{D92ABD0F-2FD7-014D-428A-70EB77261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227" y="2044112"/>
            <a:ext cx="7474404" cy="619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71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7AE6-150A-3687-2564-B41FBF2146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F18D80-C517-8C49-202A-E0ED7E1FA8FF}"/>
              </a:ext>
            </a:extLst>
          </p:cNvPr>
          <p:cNvSpPr>
            <a:spLocks noGrp="1"/>
          </p:cNvSpPr>
          <p:nvPr>
            <p:ph type="title"/>
          </p:nvPr>
        </p:nvSpPr>
        <p:spPr/>
        <p:txBody>
          <a:bodyPr/>
          <a:lstStyle/>
          <a:p>
            <a:r>
              <a:rPr lang="nl-NL" dirty="0" err="1">
                <a:ea typeface="Open Sans Bold"/>
                <a:cs typeface="Open Sans Bold"/>
              </a:rPr>
              <a:t>Energy-saving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72EE8ACF-EEFE-D8C9-3AEC-9258FC4A5578}"/>
              </a:ext>
            </a:extLst>
          </p:cNvPr>
          <p:cNvSpPr txBox="1"/>
          <p:nvPr/>
        </p:nvSpPr>
        <p:spPr>
          <a:xfrm>
            <a:off x="653144" y="8637813"/>
            <a:ext cx="13027797" cy="415498"/>
          </a:xfrm>
          <a:prstGeom prst="rect">
            <a:avLst/>
          </a:prstGeom>
          <a:noFill/>
        </p:spPr>
        <p:txBody>
          <a:bodyPr wrap="none" rtlCol="0">
            <a:spAutoFit/>
          </a:bodyPr>
          <a:lstStyle/>
          <a:p>
            <a:pPr defTabSz="1371600"/>
            <a:r>
              <a:rPr lang="en-US" sz="2100" dirty="0">
                <a:solidFill>
                  <a:prstClr val="black"/>
                </a:solidFill>
                <a:latin typeface="Calibri" panose="020F0502020204030204"/>
              </a:rPr>
              <a:t>Source: Ragy Elgendy, questionnaire for homeowner associations, 244 respondents </a:t>
            </a:r>
            <a:r>
              <a:rPr lang="en-US" sz="2100" dirty="0" err="1">
                <a:solidFill>
                  <a:prstClr val="black"/>
                </a:solidFill>
                <a:latin typeface="Calibri" panose="020F0502020204030204"/>
              </a:rPr>
              <a:t>d.d.</a:t>
            </a:r>
            <a:r>
              <a:rPr lang="en-US" sz="2100" dirty="0">
                <a:solidFill>
                  <a:prstClr val="black"/>
                </a:solidFill>
                <a:latin typeface="Calibri" panose="020F0502020204030204"/>
              </a:rPr>
              <a:t> 3-7-2025, </a:t>
            </a:r>
            <a:r>
              <a:rPr lang="en-US" sz="2100" dirty="0" err="1">
                <a:solidFill>
                  <a:prstClr val="black"/>
                </a:solidFill>
                <a:latin typeface="Calibri" panose="020F0502020204030204"/>
              </a:rPr>
              <a:t>CondoReno</a:t>
            </a:r>
            <a:r>
              <a:rPr lang="en-US" sz="2100" dirty="0">
                <a:solidFill>
                  <a:prstClr val="black"/>
                </a:solidFill>
                <a:latin typeface="Calibri" panose="020F0502020204030204"/>
              </a:rPr>
              <a:t>-project</a:t>
            </a:r>
            <a:endParaRPr lang="nl-NL" sz="21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9C43C93-2E60-1B7D-E527-9A57C9618C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872" y="2392326"/>
            <a:ext cx="16366523" cy="5965020"/>
          </a:xfrm>
          <a:prstGeom prst="rect">
            <a:avLst/>
          </a:prstGeom>
        </p:spPr>
      </p:pic>
    </p:spTree>
    <p:extLst>
      <p:ext uri="{BB962C8B-B14F-4D97-AF65-F5344CB8AC3E}">
        <p14:creationId xmlns:p14="http://schemas.microsoft.com/office/powerpoint/2010/main" val="249524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D082-537E-D510-D90F-9E3136352F9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89F2E64-4653-8164-A3D2-690AC801D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144" y="2242119"/>
            <a:ext cx="16704128" cy="6088065"/>
          </a:xfrm>
          <a:prstGeom prst="rect">
            <a:avLst/>
          </a:prstGeom>
        </p:spPr>
      </p:pic>
      <p:sp>
        <p:nvSpPr>
          <p:cNvPr id="4" name="Title 3">
            <a:extLst>
              <a:ext uri="{FF2B5EF4-FFF2-40B4-BE49-F238E27FC236}">
                <a16:creationId xmlns:a16="http://schemas.microsoft.com/office/drawing/2014/main" id="{74E66100-D928-ABE5-3C1A-C142D325AFDA}"/>
              </a:ext>
            </a:extLst>
          </p:cNvPr>
          <p:cNvSpPr>
            <a:spLocks noGrp="1"/>
          </p:cNvSpPr>
          <p:nvPr>
            <p:ph type="title"/>
          </p:nvPr>
        </p:nvSpPr>
        <p:spPr/>
        <p:txBody>
          <a:bodyPr/>
          <a:lstStyle/>
          <a:p>
            <a:r>
              <a:rPr lang="nl-NL" dirty="0">
                <a:ea typeface="Open Sans Bold"/>
                <a:cs typeface="Open Sans Bold"/>
              </a:rPr>
              <a:t>Energy </a:t>
            </a:r>
            <a:r>
              <a:rPr lang="nl-NL" dirty="0" err="1">
                <a:ea typeface="Open Sans Bold"/>
                <a:cs typeface="Open Sans Bold"/>
              </a:rPr>
              <a:t>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7CECBC9E-99A7-F67A-087D-91DEECE638CF}"/>
              </a:ext>
            </a:extLst>
          </p:cNvPr>
          <p:cNvSpPr txBox="1"/>
          <p:nvPr/>
        </p:nvSpPr>
        <p:spPr>
          <a:xfrm>
            <a:off x="653144" y="8637813"/>
            <a:ext cx="13027797" cy="415498"/>
          </a:xfrm>
          <a:prstGeom prst="rect">
            <a:avLst/>
          </a:prstGeom>
          <a:noFill/>
        </p:spPr>
        <p:txBody>
          <a:bodyPr wrap="none" rtlCol="0">
            <a:spAutoFit/>
          </a:bodyPr>
          <a:lstStyle/>
          <a:p>
            <a:pPr defTabSz="1371600"/>
            <a:r>
              <a:rPr lang="en-US" sz="2100" dirty="0">
                <a:solidFill>
                  <a:prstClr val="black"/>
                </a:solidFill>
                <a:latin typeface="Calibri" panose="020F0502020204030204"/>
              </a:rPr>
              <a:t>Source: Ragy Elgendy, questionnaire for homeowner associations, 244 respondents </a:t>
            </a:r>
            <a:r>
              <a:rPr lang="en-US" sz="2100" dirty="0" err="1">
                <a:solidFill>
                  <a:prstClr val="black"/>
                </a:solidFill>
                <a:latin typeface="Calibri" panose="020F0502020204030204"/>
              </a:rPr>
              <a:t>d.d.</a:t>
            </a:r>
            <a:r>
              <a:rPr lang="en-US" sz="2100" dirty="0">
                <a:solidFill>
                  <a:prstClr val="black"/>
                </a:solidFill>
                <a:latin typeface="Calibri" panose="020F0502020204030204"/>
              </a:rPr>
              <a:t> 3-7-2025, </a:t>
            </a:r>
            <a:r>
              <a:rPr lang="en-US" sz="2100" dirty="0" err="1">
                <a:solidFill>
                  <a:prstClr val="black"/>
                </a:solidFill>
                <a:latin typeface="Calibri" panose="020F0502020204030204"/>
              </a:rPr>
              <a:t>CondoReno</a:t>
            </a:r>
            <a:r>
              <a:rPr lang="en-US" sz="2100" dirty="0">
                <a:solidFill>
                  <a:prstClr val="black"/>
                </a:solidFill>
                <a:latin typeface="Calibri" panose="020F0502020204030204"/>
              </a:rPr>
              <a:t>-project</a:t>
            </a:r>
            <a:endParaRPr lang="nl-NL" sz="2100" dirty="0">
              <a:solidFill>
                <a:prstClr val="black"/>
              </a:solidFill>
              <a:latin typeface="Calibri" panose="020F0502020204030204"/>
            </a:endParaRPr>
          </a:p>
        </p:txBody>
      </p:sp>
    </p:spTree>
    <p:extLst>
      <p:ext uri="{BB962C8B-B14F-4D97-AF65-F5344CB8AC3E}">
        <p14:creationId xmlns:p14="http://schemas.microsoft.com/office/powerpoint/2010/main" val="658237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p:txBody>
          <a:bodyPr/>
          <a:lstStyle/>
          <a:p>
            <a:r>
              <a:rPr lang="nl-NL" dirty="0">
                <a:ea typeface="Open Sans Bold"/>
                <a:cs typeface="Open Sans Bold"/>
              </a:rPr>
              <a:t>Best-</a:t>
            </a:r>
            <a:r>
              <a:rPr lang="nl-NL" dirty="0" err="1">
                <a:ea typeface="Open Sans Bold"/>
                <a:cs typeface="Open Sans Bold"/>
              </a:rPr>
              <a:t>practice</a:t>
            </a:r>
            <a:r>
              <a:rPr lang="nl-NL" dirty="0">
                <a:ea typeface="Open Sans Bold"/>
                <a:cs typeface="Open Sans Bold"/>
              </a:rPr>
              <a:t> </a:t>
            </a:r>
            <a:r>
              <a:rPr lang="nl-NL" dirty="0" err="1">
                <a:ea typeface="Open Sans Bold"/>
                <a:cs typeface="Open Sans Bold"/>
              </a:rPr>
              <a:t>examples</a:t>
            </a:r>
            <a:endParaRPr lang="nl-NL" dirty="0"/>
          </a:p>
        </p:txBody>
      </p:sp>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0803276" y="2738438"/>
            <a:ext cx="7484724" cy="6527007"/>
          </a:xfrm>
        </p:spPr>
        <p:txBody>
          <a:bodyPr vert="horz" lIns="137160" tIns="68580" rIns="137160" bIns="68580" rtlCol="0" anchor="t">
            <a:normAutofit/>
          </a:bodyPr>
          <a:lstStyle/>
          <a:p>
            <a:r>
              <a:rPr lang="en-US" sz="3000" dirty="0">
                <a:solidFill>
                  <a:srgbClr val="6B6363"/>
                </a:solidFill>
              </a:rPr>
              <a:t>SOLANOVA was realized in</a:t>
            </a:r>
            <a:r>
              <a:rPr lang="en-US" sz="3000" b="1" dirty="0">
                <a:solidFill>
                  <a:srgbClr val="2ACD57"/>
                </a:solidFill>
              </a:rPr>
              <a:t> 2005 </a:t>
            </a:r>
            <a:r>
              <a:rPr lang="en-US" sz="3000" dirty="0">
                <a:solidFill>
                  <a:srgbClr val="6B6363"/>
                </a:solidFill>
              </a:rPr>
              <a:t>as the first "Eco-buildings" project of the European Commission in Eastern Europe dealing with a "major renovation" of a large existing building</a:t>
            </a:r>
          </a:p>
          <a:p>
            <a:r>
              <a:rPr lang="en-US" sz="3000" dirty="0">
                <a:solidFill>
                  <a:srgbClr val="6B6363"/>
                </a:solidFill>
              </a:rPr>
              <a:t>The building was transformed into Europe’s first 3-litre-panel-building by consequently applying the passive-house-philosophy</a:t>
            </a:r>
          </a:p>
          <a:p>
            <a:r>
              <a:rPr lang="en-US" sz="3000" dirty="0">
                <a:solidFill>
                  <a:srgbClr val="6B6363"/>
                </a:solidFill>
              </a:rPr>
              <a:t>Measured annual space heat consumption 2006/07: 20 kWh/m</a:t>
            </a:r>
            <a:r>
              <a:rPr lang="en-US" sz="3000" baseline="30000" dirty="0">
                <a:solidFill>
                  <a:srgbClr val="6B6363"/>
                </a:solidFill>
              </a:rPr>
              <a:t>2</a:t>
            </a:r>
            <a:r>
              <a:rPr lang="en-US" sz="3000" dirty="0">
                <a:solidFill>
                  <a:srgbClr val="6B6363"/>
                </a:solidFill>
              </a:rPr>
              <a:t> - a </a:t>
            </a:r>
            <a:r>
              <a:rPr lang="en-US" sz="3000" b="1" dirty="0">
                <a:solidFill>
                  <a:srgbClr val="2ACD57"/>
                </a:solidFill>
              </a:rPr>
              <a:t>decrease of more than 90%!</a:t>
            </a:r>
          </a:p>
          <a:p>
            <a:pPr marL="685800" indent="-685800">
              <a:buFont typeface="Symbol" panose="05050102010706020507" pitchFamily="18" charset="2"/>
              <a:buChar char="Þ"/>
            </a:pPr>
            <a:endParaRPr lang="nl-NL" sz="3000" dirty="0">
              <a:solidFill>
                <a:srgbClr val="6B6363"/>
              </a:solidFill>
            </a:endParaRPr>
          </a:p>
          <a:p>
            <a:endParaRPr lang="nl-NL" sz="3000" dirty="0"/>
          </a:p>
        </p:txBody>
      </p:sp>
      <p:sp>
        <p:nvSpPr>
          <p:cNvPr id="2" name="Content Placeholder 4">
            <a:extLst>
              <a:ext uri="{FF2B5EF4-FFF2-40B4-BE49-F238E27FC236}">
                <a16:creationId xmlns:a16="http://schemas.microsoft.com/office/drawing/2014/main" id="{348E2ED2-8C79-4CB3-07CF-F5B75E05166B}"/>
              </a:ext>
            </a:extLst>
          </p:cNvPr>
          <p:cNvSpPr txBox="1">
            <a:spLocks/>
          </p:cNvSpPr>
          <p:nvPr/>
        </p:nvSpPr>
        <p:spPr>
          <a:xfrm>
            <a:off x="1257300" y="2738438"/>
            <a:ext cx="7886700" cy="1299306"/>
          </a:xfrm>
          <a:prstGeom prst="rect">
            <a:avLst/>
          </a:prstGeom>
        </p:spPr>
        <p:txBody>
          <a:bodyPr vert="horz" lIns="137160" tIns="68580" rIns="137160" bIns="685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0" kern="1200" spc="4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pPr>
            <a:r>
              <a:rPr lang="en-US" sz="3000" b="1" spc="68" dirty="0">
                <a:solidFill>
                  <a:srgbClr val="6B6363"/>
                </a:solidFill>
              </a:rPr>
              <a:t>7-storey panel building renovation</a:t>
            </a:r>
          </a:p>
          <a:p>
            <a:pPr defTabSz="1371600">
              <a:spcBef>
                <a:spcPts val="1500"/>
              </a:spcBef>
            </a:pPr>
            <a:r>
              <a:rPr lang="en-US" sz="3000" spc="68" dirty="0" err="1">
                <a:solidFill>
                  <a:srgbClr val="2ACD57"/>
                </a:solidFill>
              </a:rPr>
              <a:t>Dunaújváros</a:t>
            </a:r>
            <a:r>
              <a:rPr lang="en-US" sz="3000" spc="68" dirty="0">
                <a:solidFill>
                  <a:srgbClr val="2ACD57"/>
                </a:solidFill>
              </a:rPr>
              <a:t>, Hungary</a:t>
            </a:r>
          </a:p>
          <a:p>
            <a:pPr defTabSz="1371600">
              <a:spcBef>
                <a:spcPts val="1500"/>
              </a:spcBef>
            </a:pPr>
            <a:endParaRPr lang="en-US" sz="3000" spc="68" dirty="0">
              <a:solidFill>
                <a:prstClr val="black"/>
              </a:solidFill>
            </a:endParaRPr>
          </a:p>
        </p:txBody>
      </p:sp>
      <p:pic>
        <p:nvPicPr>
          <p:cNvPr id="6" name="Afbeelding 5" descr="Afbeelding met gebouw, buitenshuis, hemel, winter&#10;&#10;Automatisch gegenereerde beschrijving">
            <a:extLst>
              <a:ext uri="{FF2B5EF4-FFF2-40B4-BE49-F238E27FC236}">
                <a16:creationId xmlns:a16="http://schemas.microsoft.com/office/drawing/2014/main" id="{BCADC505-CCF3-56C5-CF0A-3770B531FC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 y="4276940"/>
            <a:ext cx="5105400" cy="3829050"/>
          </a:xfrm>
          <a:prstGeom prst="rect">
            <a:avLst/>
          </a:prstGeom>
        </p:spPr>
      </p:pic>
      <p:pic>
        <p:nvPicPr>
          <p:cNvPr id="8" name="Afbeelding 7" descr="Afbeelding met gebouw, buitenshuis, hemel, raam&#10;&#10;Automatisch gegenereerde beschrijving">
            <a:extLst>
              <a:ext uri="{FF2B5EF4-FFF2-40B4-BE49-F238E27FC236}">
                <a16:creationId xmlns:a16="http://schemas.microsoft.com/office/drawing/2014/main" id="{D76B31B8-D56B-141F-F0DD-5DA39937FD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0650" y="4276940"/>
            <a:ext cx="5105400" cy="3829050"/>
          </a:xfrm>
          <a:prstGeom prst="rect">
            <a:avLst/>
          </a:prstGeom>
        </p:spPr>
      </p:pic>
      <p:sp>
        <p:nvSpPr>
          <p:cNvPr id="9" name="Tekstvak 8">
            <a:extLst>
              <a:ext uri="{FF2B5EF4-FFF2-40B4-BE49-F238E27FC236}">
                <a16:creationId xmlns:a16="http://schemas.microsoft.com/office/drawing/2014/main" id="{ED8E0A30-64D4-0A3B-0524-BECAD52291B6}"/>
              </a:ext>
            </a:extLst>
          </p:cNvPr>
          <p:cNvSpPr txBox="1"/>
          <p:nvPr/>
        </p:nvSpPr>
        <p:spPr>
          <a:xfrm>
            <a:off x="2466998" y="7791188"/>
            <a:ext cx="6227667" cy="738664"/>
          </a:xfrm>
          <a:prstGeom prst="rect">
            <a:avLst/>
          </a:prstGeom>
          <a:solidFill>
            <a:schemeClr val="bg1"/>
          </a:solidFill>
        </p:spPr>
        <p:txBody>
          <a:bodyPr wrap="none" rtlCol="0">
            <a:spAutoFit/>
          </a:bodyPr>
          <a:lstStyle/>
          <a:p>
            <a:pPr defTabSz="1371600"/>
            <a:r>
              <a:rPr lang="en-GB" sz="2700" dirty="0">
                <a:solidFill>
                  <a:prstClr val="black"/>
                </a:solidFill>
                <a:latin typeface="Calibri" panose="020F0502020204030204"/>
              </a:rPr>
              <a:t>Before renovation  After renovation</a:t>
            </a:r>
          </a:p>
          <a:p>
            <a:pPr algn="ctr" defTabSz="1371600"/>
            <a:r>
              <a:rPr lang="en-GB" sz="1500" dirty="0">
                <a:solidFill>
                  <a:prstClr val="black"/>
                </a:solidFill>
                <a:latin typeface="Calibri" panose="020F0502020204030204"/>
              </a:rPr>
              <a:t>Pictures © Andreas </a:t>
            </a:r>
            <a:r>
              <a:rPr lang="en-GB" sz="1500" dirty="0" err="1">
                <a:solidFill>
                  <a:prstClr val="black"/>
                </a:solidFill>
                <a:latin typeface="Calibri" panose="020F0502020204030204"/>
              </a:rPr>
              <a:t>Hermelink</a:t>
            </a:r>
            <a:r>
              <a:rPr lang="en-GB" sz="1500" dirty="0">
                <a:solidFill>
                  <a:prstClr val="black"/>
                </a:solidFill>
                <a:latin typeface="Calibri" panose="020F0502020204030204"/>
              </a:rPr>
              <a:t>, University of Kassel</a:t>
            </a:r>
            <a:endParaRPr lang="nl-BE" sz="1500" dirty="0">
              <a:solidFill>
                <a:prstClr val="black"/>
              </a:solidFill>
              <a:latin typeface="Calibri" panose="020F0502020204030204"/>
            </a:endParaRPr>
          </a:p>
        </p:txBody>
      </p:sp>
    </p:spTree>
    <p:extLst>
      <p:ext uri="{BB962C8B-B14F-4D97-AF65-F5344CB8AC3E}">
        <p14:creationId xmlns:p14="http://schemas.microsoft.com/office/powerpoint/2010/main" val="1567019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0048125" y="2738438"/>
            <a:ext cx="8239875" cy="6527007"/>
          </a:xfrm>
        </p:spPr>
        <p:txBody>
          <a:bodyPr vert="horz" lIns="137160" tIns="68580" rIns="137160" bIns="68580" rtlCol="0" anchor="t">
            <a:normAutofit/>
          </a:bodyPr>
          <a:lstStyle/>
          <a:p>
            <a:r>
              <a:rPr lang="en-US" sz="2400" dirty="0">
                <a:solidFill>
                  <a:schemeClr val="tx1">
                    <a:lumMod val="50000"/>
                    <a:lumOff val="50000"/>
                  </a:schemeClr>
                </a:solidFill>
              </a:rPr>
              <a:t>• 90% reduction of energy need for heating (guarantee </a:t>
            </a:r>
            <a:r>
              <a:rPr lang="en-US" sz="2400" dirty="0" err="1">
                <a:solidFill>
                  <a:schemeClr val="tx1">
                    <a:lumMod val="50000"/>
                    <a:lumOff val="50000"/>
                  </a:schemeClr>
                </a:solidFill>
              </a:rPr>
              <a:t>EnerPHit</a:t>
            </a:r>
            <a:r>
              <a:rPr lang="en-US" sz="2400" dirty="0">
                <a:solidFill>
                  <a:schemeClr val="tx1">
                    <a:lumMod val="50000"/>
                    <a:lumOff val="50000"/>
                  </a:schemeClr>
                </a:solidFill>
              </a:rPr>
              <a:t>)</a:t>
            </a:r>
          </a:p>
          <a:p>
            <a:r>
              <a:rPr lang="en-US" sz="2400" dirty="0">
                <a:solidFill>
                  <a:schemeClr val="tx1">
                    <a:lumMod val="50000"/>
                    <a:lumOff val="50000"/>
                  </a:schemeClr>
                </a:solidFill>
              </a:rPr>
              <a:t>• No major maintenance expected after renovation for about 30 years</a:t>
            </a:r>
          </a:p>
          <a:p>
            <a:r>
              <a:rPr lang="en-US" sz="2400" dirty="0">
                <a:solidFill>
                  <a:schemeClr val="tx1">
                    <a:lumMod val="50000"/>
                    <a:lumOff val="50000"/>
                  </a:schemeClr>
                </a:solidFill>
              </a:rPr>
              <a:t>• Average savings 1087 EUR/year/household 30 years </a:t>
            </a:r>
          </a:p>
          <a:p>
            <a:r>
              <a:rPr lang="en-US" sz="3000" b="1" dirty="0">
                <a:solidFill>
                  <a:srgbClr val="2ACD57"/>
                </a:solidFill>
              </a:rPr>
              <a:t>Energy performance contract feasible</a:t>
            </a:r>
            <a:endParaRPr lang="nl-NL" sz="3000" dirty="0"/>
          </a:p>
        </p:txBody>
      </p:sp>
      <p:sp>
        <p:nvSpPr>
          <p:cNvPr id="2" name="Content Placeholder 4">
            <a:extLst>
              <a:ext uri="{FF2B5EF4-FFF2-40B4-BE49-F238E27FC236}">
                <a16:creationId xmlns:a16="http://schemas.microsoft.com/office/drawing/2014/main" id="{348E2ED2-8C79-4CB3-07CF-F5B75E05166B}"/>
              </a:ext>
            </a:extLst>
          </p:cNvPr>
          <p:cNvSpPr txBox="1">
            <a:spLocks/>
          </p:cNvSpPr>
          <p:nvPr/>
        </p:nvSpPr>
        <p:spPr>
          <a:xfrm>
            <a:off x="1257299" y="2738438"/>
            <a:ext cx="8790827" cy="1299306"/>
          </a:xfrm>
          <a:prstGeom prst="rect">
            <a:avLst/>
          </a:prstGeom>
        </p:spPr>
        <p:txBody>
          <a:bodyPr vert="horz" lIns="137160" tIns="68580" rIns="137160" bIns="685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0" kern="1200" spc="4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pPr>
            <a:r>
              <a:rPr lang="en-US" sz="3000" b="1" spc="68" dirty="0">
                <a:solidFill>
                  <a:srgbClr val="6B6363"/>
                </a:solidFill>
              </a:rPr>
              <a:t>Performance guaranteed renovation 2023</a:t>
            </a:r>
            <a:br>
              <a:rPr lang="en-US" sz="3000" b="1" spc="68" dirty="0">
                <a:solidFill>
                  <a:srgbClr val="6B6363"/>
                </a:solidFill>
              </a:rPr>
            </a:br>
            <a:r>
              <a:rPr lang="en-US" sz="3000" spc="68" dirty="0">
                <a:solidFill>
                  <a:srgbClr val="2ACD57"/>
                </a:solidFill>
              </a:rPr>
              <a:t>Flat Ellen, Assen, The Netherlands</a:t>
            </a:r>
          </a:p>
        </p:txBody>
      </p:sp>
      <p:sp>
        <p:nvSpPr>
          <p:cNvPr id="9" name="Tekstvak 8">
            <a:extLst>
              <a:ext uri="{FF2B5EF4-FFF2-40B4-BE49-F238E27FC236}">
                <a16:creationId xmlns:a16="http://schemas.microsoft.com/office/drawing/2014/main" id="{ED8E0A30-64D4-0A3B-0524-BECAD52291B6}"/>
              </a:ext>
            </a:extLst>
          </p:cNvPr>
          <p:cNvSpPr txBox="1"/>
          <p:nvPr/>
        </p:nvSpPr>
        <p:spPr>
          <a:xfrm>
            <a:off x="2466998" y="7791188"/>
            <a:ext cx="5601405" cy="738664"/>
          </a:xfrm>
          <a:prstGeom prst="rect">
            <a:avLst/>
          </a:prstGeom>
          <a:solidFill>
            <a:schemeClr val="bg1"/>
          </a:solidFill>
        </p:spPr>
        <p:txBody>
          <a:bodyPr wrap="none" rtlCol="0">
            <a:spAutoFit/>
          </a:bodyPr>
          <a:lstStyle/>
          <a:p>
            <a:pPr defTabSz="1371600"/>
            <a:r>
              <a:rPr lang="en-GB" sz="2700" dirty="0">
                <a:solidFill>
                  <a:prstClr val="black"/>
                </a:solidFill>
                <a:latin typeface="Calibri" panose="020F0502020204030204"/>
              </a:rPr>
              <a:t>Before renovation  After renovation</a:t>
            </a:r>
          </a:p>
          <a:p>
            <a:pPr algn="ctr" defTabSz="1371600"/>
            <a:r>
              <a:rPr lang="en-GB" sz="1500" dirty="0">
                <a:solidFill>
                  <a:prstClr val="black"/>
                </a:solidFill>
                <a:latin typeface="Calibri" panose="020F0502020204030204"/>
              </a:rPr>
              <a:t>Images © </a:t>
            </a:r>
            <a:r>
              <a:rPr lang="en-US" sz="1500" dirty="0">
                <a:solidFill>
                  <a:prstClr val="black"/>
                </a:solidFill>
                <a:latin typeface="Calibri" panose="020F0502020204030204"/>
              </a:rPr>
              <a:t>Carl-Peter </a:t>
            </a:r>
            <a:r>
              <a:rPr lang="en-US" sz="1500" dirty="0" err="1">
                <a:solidFill>
                  <a:prstClr val="black"/>
                </a:solidFill>
                <a:latin typeface="Calibri" panose="020F0502020204030204"/>
              </a:rPr>
              <a:t>Goossen</a:t>
            </a:r>
            <a:r>
              <a:rPr lang="en-US" sz="1500" dirty="0">
                <a:solidFill>
                  <a:prstClr val="black"/>
                </a:solidFill>
                <a:latin typeface="Calibri" panose="020F0502020204030204"/>
              </a:rPr>
              <a:t>, </a:t>
            </a:r>
            <a:r>
              <a:rPr lang="en-US" sz="1500" dirty="0" err="1">
                <a:solidFill>
                  <a:prstClr val="black"/>
                </a:solidFill>
                <a:latin typeface="Calibri" panose="020F0502020204030204"/>
              </a:rPr>
              <a:t>Bouwnext</a:t>
            </a:r>
            <a:endParaRPr lang="nl-BE" sz="1500" dirty="0">
              <a:solidFill>
                <a:prstClr val="black"/>
              </a:solidFill>
              <a:latin typeface="Calibri" panose="020F0502020204030204"/>
            </a:endParaRPr>
          </a:p>
        </p:txBody>
      </p:sp>
      <p:pic>
        <p:nvPicPr>
          <p:cNvPr id="8" name="Afbeelding 7">
            <a:extLst>
              <a:ext uri="{FF2B5EF4-FFF2-40B4-BE49-F238E27FC236}">
                <a16:creationId xmlns:a16="http://schemas.microsoft.com/office/drawing/2014/main" id="{65A19C70-FF0C-8975-DD26-1C78423EA7D3}"/>
              </a:ext>
            </a:extLst>
          </p:cNvPr>
          <p:cNvPicPr>
            <a:picLocks noChangeAspect="1"/>
          </p:cNvPicPr>
          <p:nvPr/>
        </p:nvPicPr>
        <p:blipFill>
          <a:blip r:embed="rId3"/>
          <a:stretch>
            <a:fillRect/>
          </a:stretch>
        </p:blipFill>
        <p:spPr>
          <a:xfrm>
            <a:off x="916496" y="4679541"/>
            <a:ext cx="4193678" cy="3139434"/>
          </a:xfrm>
          <a:prstGeom prst="rect">
            <a:avLst/>
          </a:prstGeom>
        </p:spPr>
      </p:pic>
      <p:pic>
        <p:nvPicPr>
          <p:cNvPr id="13" name="Afbeelding 12">
            <a:extLst>
              <a:ext uri="{FF2B5EF4-FFF2-40B4-BE49-F238E27FC236}">
                <a16:creationId xmlns:a16="http://schemas.microsoft.com/office/drawing/2014/main" id="{B63FD44E-1C9C-8FDA-755C-C8AE36C7178D}"/>
              </a:ext>
            </a:extLst>
          </p:cNvPr>
          <p:cNvPicPr>
            <a:picLocks noChangeAspect="1"/>
          </p:cNvPicPr>
          <p:nvPr/>
        </p:nvPicPr>
        <p:blipFill>
          <a:blip r:embed="rId4"/>
          <a:stretch>
            <a:fillRect/>
          </a:stretch>
        </p:blipFill>
        <p:spPr>
          <a:xfrm>
            <a:off x="5308108" y="4673718"/>
            <a:ext cx="4201472" cy="3139434"/>
          </a:xfrm>
          <a:prstGeom prst="rect">
            <a:avLst/>
          </a:prstGeom>
        </p:spPr>
      </p:pic>
      <p:pic>
        <p:nvPicPr>
          <p:cNvPr id="15" name="Afbeelding 14">
            <a:extLst>
              <a:ext uri="{FF2B5EF4-FFF2-40B4-BE49-F238E27FC236}">
                <a16:creationId xmlns:a16="http://schemas.microsoft.com/office/drawing/2014/main" id="{401B4B83-2A34-40BD-6E61-3EB6FEED89AE}"/>
              </a:ext>
            </a:extLst>
          </p:cNvPr>
          <p:cNvPicPr>
            <a:picLocks noChangeAspect="1"/>
          </p:cNvPicPr>
          <p:nvPr/>
        </p:nvPicPr>
        <p:blipFill>
          <a:blip r:embed="rId5"/>
          <a:stretch>
            <a:fillRect/>
          </a:stretch>
        </p:blipFill>
        <p:spPr>
          <a:xfrm>
            <a:off x="9906490" y="5500724"/>
            <a:ext cx="4541042" cy="4082708"/>
          </a:xfrm>
          <a:prstGeom prst="rect">
            <a:avLst/>
          </a:prstGeom>
        </p:spPr>
      </p:pic>
      <p:sp>
        <p:nvSpPr>
          <p:cNvPr id="7" name="Title 3">
            <a:extLst>
              <a:ext uri="{FF2B5EF4-FFF2-40B4-BE49-F238E27FC236}">
                <a16:creationId xmlns:a16="http://schemas.microsoft.com/office/drawing/2014/main" id="{231C7C6D-9702-46DA-DB01-9A8683699AAB}"/>
              </a:ext>
            </a:extLst>
          </p:cNvPr>
          <p:cNvSpPr>
            <a:spLocks noGrp="1"/>
          </p:cNvSpPr>
          <p:nvPr>
            <p:ph type="title"/>
          </p:nvPr>
        </p:nvSpPr>
        <p:spPr>
          <a:xfrm>
            <a:off x="1257300" y="547688"/>
            <a:ext cx="15773400" cy="1988345"/>
          </a:xfrm>
        </p:spPr>
        <p:txBody>
          <a:bodyPr/>
          <a:lstStyle/>
          <a:p>
            <a:r>
              <a:rPr lang="nl-NL" dirty="0">
                <a:ea typeface="Open Sans Bold"/>
                <a:cs typeface="Open Sans Bold"/>
              </a:rPr>
              <a:t>Best-</a:t>
            </a:r>
            <a:r>
              <a:rPr lang="nl-NL" dirty="0" err="1">
                <a:ea typeface="Open Sans Bold"/>
                <a:cs typeface="Open Sans Bold"/>
              </a:rPr>
              <a:t>practice</a:t>
            </a:r>
            <a:r>
              <a:rPr lang="nl-NL" dirty="0">
                <a:ea typeface="Open Sans Bold"/>
                <a:cs typeface="Open Sans Bold"/>
              </a:rPr>
              <a:t> </a:t>
            </a:r>
            <a:r>
              <a:rPr lang="nl-NL" dirty="0" err="1">
                <a:ea typeface="Open Sans Bold"/>
                <a:cs typeface="Open Sans Bold"/>
              </a:rPr>
              <a:t>examples</a:t>
            </a:r>
            <a:endParaRPr lang="nl-NL" dirty="0"/>
          </a:p>
        </p:txBody>
      </p:sp>
    </p:spTree>
    <p:extLst>
      <p:ext uri="{BB962C8B-B14F-4D97-AF65-F5344CB8AC3E}">
        <p14:creationId xmlns:p14="http://schemas.microsoft.com/office/powerpoint/2010/main" val="13602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2422414" y="2068971"/>
            <a:ext cx="13443172" cy="6149059"/>
            <a:chOff x="0" y="0"/>
            <a:chExt cx="3540588" cy="1619505"/>
          </a:xfrm>
        </p:grpSpPr>
        <p:sp>
          <p:nvSpPr>
            <p:cNvPr id="4" name="Freeform 4"/>
            <p:cNvSpPr/>
            <p:nvPr/>
          </p:nvSpPr>
          <p:spPr>
            <a:xfrm>
              <a:off x="0" y="0"/>
              <a:ext cx="3540589" cy="1619505"/>
            </a:xfrm>
            <a:custGeom>
              <a:avLst/>
              <a:gdLst/>
              <a:ahLst/>
              <a:cxnLst/>
              <a:rect l="l" t="t" r="r" b="b"/>
              <a:pathLst>
                <a:path w="3540589" h="1619505">
                  <a:moveTo>
                    <a:pt x="0" y="0"/>
                  </a:moveTo>
                  <a:lnTo>
                    <a:pt x="3540589" y="0"/>
                  </a:lnTo>
                  <a:lnTo>
                    <a:pt x="3540589" y="1619505"/>
                  </a:lnTo>
                  <a:lnTo>
                    <a:pt x="0" y="1619505"/>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3540588" cy="1629030"/>
            </a:xfrm>
            <a:prstGeom prst="rect">
              <a:avLst/>
            </a:prstGeom>
          </p:spPr>
          <p:txBody>
            <a:bodyPr lIns="50800" tIns="50800" rIns="50800" bIns="50800" rtlCol="0" anchor="ctr"/>
            <a:lstStyle/>
            <a:p>
              <a:pPr algn="ctr">
                <a:lnSpc>
                  <a:spcPts val="9600"/>
                </a:lnSpc>
              </a:pPr>
              <a:r>
                <a:rPr lang="en-US" sz="8000" b="1" dirty="0">
                  <a:solidFill>
                    <a:srgbClr val="0152A1"/>
                  </a:solidFill>
                  <a:latin typeface="Roboto Heavy"/>
                  <a:ea typeface="Roboto Heavy"/>
                  <a:cs typeface="Roboto Heavy"/>
                  <a:sym typeface="Roboto Heavy"/>
                </a:rPr>
                <a:t>PŘESTÁVKA NA </a:t>
              </a:r>
              <a:r>
                <a:rPr lang="en-US" sz="8000" b="1" dirty="0">
                  <a:solidFill>
                    <a:srgbClr val="E66A18"/>
                  </a:solidFill>
                  <a:latin typeface="Roboto Heavy"/>
                  <a:ea typeface="Roboto Heavy"/>
                  <a:cs typeface="Roboto Heavy"/>
                  <a:sym typeface="Roboto Heavy"/>
                </a:rPr>
                <a:t>KÁVU</a:t>
              </a:r>
            </a:p>
            <a:p>
              <a:pPr algn="ctr">
                <a:lnSpc>
                  <a:spcPts val="9600"/>
                </a:lnSpc>
              </a:pPr>
              <a:endParaRPr lang="en-US" sz="8000" b="1" dirty="0">
                <a:solidFill>
                  <a:srgbClr val="E66A18"/>
                </a:solidFill>
                <a:latin typeface="Roboto Heavy"/>
                <a:ea typeface="Roboto Heavy"/>
                <a:cs typeface="Roboto Heavy"/>
                <a:sym typeface="Roboto Heavy"/>
              </a:endParaRPr>
            </a:p>
            <a:p>
              <a:pPr algn="ctr">
                <a:lnSpc>
                  <a:spcPts val="9600"/>
                </a:lnSpc>
              </a:pPr>
              <a:r>
                <a:rPr lang="en-US" sz="8000" b="1" dirty="0" err="1">
                  <a:solidFill>
                    <a:srgbClr val="E66A18"/>
                  </a:solidFill>
                  <a:latin typeface="Roboto Heavy"/>
                  <a:ea typeface="Roboto Heavy"/>
                  <a:cs typeface="Roboto Heavy"/>
                  <a:sym typeface="Roboto Heavy"/>
                </a:rPr>
                <a:t>Vrátíme</a:t>
              </a:r>
              <a:r>
                <a:rPr lang="en-US" sz="8000" b="1" dirty="0">
                  <a:solidFill>
                    <a:srgbClr val="E66A18"/>
                  </a:solidFill>
                  <a:latin typeface="Roboto Heavy"/>
                  <a:ea typeface="Roboto Heavy"/>
                  <a:cs typeface="Roboto Heavy"/>
                  <a:sym typeface="Roboto Heavy"/>
                </a:rPr>
                <a:t> se v </a:t>
              </a:r>
              <a:r>
                <a:rPr lang="en-US" sz="8000" b="1" dirty="0">
                  <a:solidFill>
                    <a:srgbClr val="0152A1"/>
                  </a:solidFill>
                  <a:latin typeface="Roboto Heavy"/>
                  <a:ea typeface="Roboto Heavy"/>
                  <a:cs typeface="Roboto Heavy"/>
                  <a:sym typeface="Roboto Heavy"/>
                </a:rPr>
                <a:t>11:00</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Image 2" descr="Une image contenant texte, carte, capture d’écran&#10;&#10;Description générée automatiquement">
            <a:extLst>
              <a:ext uri="{FF2B5EF4-FFF2-40B4-BE49-F238E27FC236}">
                <a16:creationId xmlns:a16="http://schemas.microsoft.com/office/drawing/2014/main" id="{363CB95B-034B-EE77-618F-7D084F9076D5}"/>
              </a:ext>
            </a:extLst>
          </p:cNvPr>
          <p:cNvPicPr>
            <a:picLocks noChangeAspect="1"/>
          </p:cNvPicPr>
          <p:nvPr/>
        </p:nvPicPr>
        <p:blipFill>
          <a:blip r:embed="rId3"/>
          <a:stretch>
            <a:fillRect/>
          </a:stretch>
        </p:blipFill>
        <p:spPr>
          <a:xfrm>
            <a:off x="11089649" y="2482130"/>
            <a:ext cx="8302547" cy="5847216"/>
          </a:xfrm>
          <a:prstGeom prst="rect">
            <a:avLst/>
          </a:prstGeom>
        </p:spPr>
      </p:pic>
      <p:sp>
        <p:nvSpPr>
          <p:cNvPr id="120" name="Google Shape;120;g2d2892c3ec1_0_0"/>
          <p:cNvSpPr txBox="1"/>
          <p:nvPr/>
        </p:nvSpPr>
        <p:spPr>
          <a:xfrm>
            <a:off x="290327" y="2369772"/>
            <a:ext cx="6362399" cy="5425200"/>
          </a:xfrm>
          <a:prstGeom prst="rect">
            <a:avLst/>
          </a:prstGeom>
          <a:noFill/>
          <a:ln>
            <a:noFill/>
          </a:ln>
        </p:spPr>
        <p:txBody>
          <a:bodyPr spcFirstLastPara="1" wrap="square" lIns="137138" tIns="68550" rIns="137138" bIns="68550" anchor="t" anchorCtr="0">
            <a:noAutofit/>
          </a:bodyPr>
          <a:lstStyle/>
          <a:p>
            <a:pPr marL="685800" indent="-476250" defTabSz="1371600">
              <a:lnSpc>
                <a:spcPct val="115000"/>
              </a:lnSpc>
              <a:spcBef>
                <a:spcPts val="1500"/>
              </a:spcBef>
              <a:buClr>
                <a:srgbClr val="0070C0"/>
              </a:buClr>
              <a:buSzPts val="1400"/>
              <a:buFont typeface="Arial"/>
              <a:buChar char="●"/>
            </a:pPr>
            <a:r>
              <a:rPr lang="en-US" sz="3450" dirty="0">
                <a:solidFill>
                  <a:prstClr val="black">
                    <a:lumMod val="50000"/>
                    <a:lumOff val="50000"/>
                  </a:prstClr>
                </a:solidFill>
                <a:latin typeface="Calibri" panose="020F0502020204030204"/>
              </a:rPr>
              <a:t>Local </a:t>
            </a:r>
            <a:r>
              <a:rPr lang="en-US" sz="3450" b="1" dirty="0">
                <a:solidFill>
                  <a:srgbClr val="2ACD57"/>
                </a:solidFill>
                <a:latin typeface="Calibri" panose="020F0502020204030204"/>
              </a:rPr>
              <a:t>One-Stop Shops </a:t>
            </a:r>
            <a:r>
              <a:rPr lang="en-US" sz="3450" dirty="0">
                <a:solidFill>
                  <a:prstClr val="black">
                    <a:lumMod val="50000"/>
                    <a:lumOff val="50000"/>
                  </a:prstClr>
                </a:solidFill>
                <a:latin typeface="Calibri" panose="020F0502020204030204"/>
              </a:rPr>
              <a:t>provide </a:t>
            </a:r>
            <a:r>
              <a:rPr lang="en-US" sz="3450" dirty="0">
                <a:solidFill>
                  <a:srgbClr val="2ACD57"/>
                </a:solidFill>
                <a:latin typeface="Calibri" panose="020F0502020204030204"/>
              </a:rPr>
              <a:t>Integrated Home Renovation Services </a:t>
            </a:r>
            <a:r>
              <a:rPr lang="en-US" sz="3450" dirty="0">
                <a:solidFill>
                  <a:prstClr val="black">
                    <a:lumMod val="50000"/>
                    <a:lumOff val="50000"/>
                  </a:prstClr>
                </a:solidFill>
                <a:latin typeface="Calibri" panose="020F0502020204030204"/>
              </a:rPr>
              <a:t>(IHRS) that make the complex renovation process </a:t>
            </a:r>
            <a:r>
              <a:rPr lang="en-US" sz="3450" dirty="0">
                <a:solidFill>
                  <a:srgbClr val="FF8749"/>
                </a:solidFill>
                <a:latin typeface="Calibri" panose="020F0502020204030204"/>
              </a:rPr>
              <a:t>simple, tailor-made </a:t>
            </a:r>
            <a:r>
              <a:rPr lang="en-US" sz="3450" dirty="0">
                <a:solidFill>
                  <a:prstClr val="black">
                    <a:lumMod val="50000"/>
                    <a:lumOff val="50000"/>
                  </a:prstClr>
                </a:solidFill>
                <a:latin typeface="Calibri" panose="020F0502020204030204"/>
              </a:rPr>
              <a:t>and </a:t>
            </a:r>
            <a:r>
              <a:rPr lang="en-US" sz="3450" dirty="0">
                <a:solidFill>
                  <a:srgbClr val="FF8749"/>
                </a:solidFill>
                <a:latin typeface="Calibri" panose="020F0502020204030204"/>
              </a:rPr>
              <a:t>accessible</a:t>
            </a:r>
            <a:r>
              <a:rPr lang="en-US" sz="3450" dirty="0">
                <a:solidFill>
                  <a:prstClr val="black">
                    <a:lumMod val="50000"/>
                    <a:lumOff val="50000"/>
                  </a:prstClr>
                </a:solidFill>
                <a:latin typeface="Calibri" panose="020F0502020204030204"/>
              </a:rPr>
              <a:t> to all homeowners </a:t>
            </a:r>
          </a:p>
          <a:p>
            <a:pPr marL="685800" indent="-476250" defTabSz="1371600">
              <a:lnSpc>
                <a:spcPct val="115000"/>
              </a:lnSpc>
              <a:spcBef>
                <a:spcPts val="1500"/>
              </a:spcBef>
              <a:buClr>
                <a:srgbClr val="0070C0"/>
              </a:buClr>
              <a:buSzPts val="1400"/>
              <a:buFont typeface="Arial"/>
              <a:buChar char="●"/>
            </a:pPr>
            <a:r>
              <a:rPr lang="en-US" sz="3450" dirty="0">
                <a:solidFill>
                  <a:prstClr val="black">
                    <a:lumMod val="50000"/>
                    <a:lumOff val="50000"/>
                  </a:prstClr>
                </a:solidFill>
                <a:latin typeface="Calibri" panose="020F0502020204030204"/>
              </a:rPr>
              <a:t>&gt;100 One-Stop Shops providing IHRS to homeowners in Europe</a:t>
            </a:r>
          </a:p>
          <a:p>
            <a:pPr marL="685800" indent="-476250" defTabSz="1371600">
              <a:lnSpc>
                <a:spcPct val="115000"/>
              </a:lnSpc>
              <a:spcBef>
                <a:spcPts val="1500"/>
              </a:spcBef>
              <a:buClr>
                <a:srgbClr val="0070C0"/>
              </a:buClr>
              <a:buSzPts val="1400"/>
              <a:buFont typeface="Arial"/>
              <a:buChar char="●"/>
            </a:pPr>
            <a:endParaRPr lang="en-US" sz="3450" dirty="0">
              <a:solidFill>
                <a:prstClr val="black">
                  <a:lumMod val="50000"/>
                  <a:lumOff val="50000"/>
                </a:prstClr>
              </a:solidFill>
              <a:latin typeface="Calibri" panose="020F0502020204030204"/>
            </a:endParaRPr>
          </a:p>
          <a:p>
            <a:pPr marL="209550" defTabSz="1371600">
              <a:lnSpc>
                <a:spcPct val="115000"/>
              </a:lnSpc>
              <a:spcBef>
                <a:spcPts val="1500"/>
              </a:spcBef>
              <a:spcAft>
                <a:spcPts val="1500"/>
              </a:spcAft>
              <a:buClr>
                <a:srgbClr val="0070C0"/>
              </a:buClr>
              <a:buSzPts val="1400"/>
            </a:pPr>
            <a:r>
              <a:rPr lang="en-US" sz="3450" dirty="0">
                <a:solidFill>
                  <a:srgbClr val="0072BC"/>
                </a:solidFill>
                <a:latin typeface="Arial"/>
                <a:ea typeface="Arial"/>
                <a:cs typeface="Arial"/>
                <a:sym typeface="Arial"/>
              </a:rPr>
              <a:t> </a:t>
            </a:r>
          </a:p>
        </p:txBody>
      </p:sp>
      <p:pic>
        <p:nvPicPr>
          <p:cNvPr id="121" name="Google Shape;121;g2d2892c3ec1_0_0" descr="Une image contenant Graphique, capture d’écran, Police, graphisme&#10;&#10;Description générée automatiquement"/>
          <p:cNvPicPr preferRelativeResize="0"/>
          <p:nvPr/>
        </p:nvPicPr>
        <p:blipFill rotWithShape="1">
          <a:blip r:embed="rId4">
            <a:alphaModFix/>
          </a:blip>
          <a:srcRect/>
          <a:stretch/>
        </p:blipFill>
        <p:spPr>
          <a:xfrm>
            <a:off x="10433923" y="341120"/>
            <a:ext cx="4807001" cy="1837071"/>
          </a:xfrm>
          <a:prstGeom prst="rect">
            <a:avLst/>
          </a:prstGeom>
          <a:noFill/>
          <a:ln>
            <a:noFill/>
          </a:ln>
        </p:spPr>
      </p:pic>
      <p:cxnSp>
        <p:nvCxnSpPr>
          <p:cNvPr id="5" name="Rechte verbindingslijn met pijl 4">
            <a:extLst>
              <a:ext uri="{FF2B5EF4-FFF2-40B4-BE49-F238E27FC236}">
                <a16:creationId xmlns:a16="http://schemas.microsoft.com/office/drawing/2014/main" id="{D95F1781-5C1D-CBA6-3418-57528146A940}"/>
              </a:ext>
            </a:extLst>
          </p:cNvPr>
          <p:cNvCxnSpPr>
            <a:cxnSpLocks/>
          </p:cNvCxnSpPr>
          <p:nvPr/>
        </p:nvCxnSpPr>
        <p:spPr>
          <a:xfrm>
            <a:off x="15565202" y="4555117"/>
            <a:ext cx="0" cy="781493"/>
          </a:xfrm>
          <a:prstGeom prst="straightConnector1">
            <a:avLst/>
          </a:prstGeom>
          <a:ln w="63500">
            <a:solidFill>
              <a:srgbClr val="FF8749"/>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07CFB302-126D-EF01-672A-9608DCF265E3}"/>
              </a:ext>
            </a:extLst>
          </p:cNvPr>
          <p:cNvPicPr>
            <a:picLocks noChangeAspect="1"/>
          </p:cNvPicPr>
          <p:nvPr/>
        </p:nvPicPr>
        <p:blipFill>
          <a:blip r:embed="rId5"/>
          <a:stretch>
            <a:fillRect/>
          </a:stretch>
        </p:blipFill>
        <p:spPr>
          <a:xfrm>
            <a:off x="6479311" y="2369772"/>
            <a:ext cx="5064392" cy="6752523"/>
          </a:xfrm>
          <a:prstGeom prst="rect">
            <a:avLst/>
          </a:prstGeom>
        </p:spPr>
      </p:pic>
      <p:sp>
        <p:nvSpPr>
          <p:cNvPr id="18" name="Titel 17">
            <a:extLst>
              <a:ext uri="{FF2B5EF4-FFF2-40B4-BE49-F238E27FC236}">
                <a16:creationId xmlns:a16="http://schemas.microsoft.com/office/drawing/2014/main" id="{07B8C311-840A-0D2A-6AC1-B7751D3A0D91}"/>
              </a:ext>
            </a:extLst>
          </p:cNvPr>
          <p:cNvSpPr>
            <a:spLocks noGrp="1"/>
          </p:cNvSpPr>
          <p:nvPr>
            <p:ph type="title"/>
          </p:nvPr>
        </p:nvSpPr>
        <p:spPr/>
        <p:txBody>
          <a:bodyPr/>
          <a:lstStyle/>
          <a:p>
            <a:r>
              <a:rPr lang="en-GB" dirty="0"/>
              <a:t>Renovation Services</a:t>
            </a:r>
            <a:endParaRPr lang="nl-BE" dirty="0"/>
          </a:p>
        </p:txBody>
      </p:sp>
      <p:sp>
        <p:nvSpPr>
          <p:cNvPr id="6" name="TextBox 5">
            <a:extLst>
              <a:ext uri="{FF2B5EF4-FFF2-40B4-BE49-F238E27FC236}">
                <a16:creationId xmlns:a16="http://schemas.microsoft.com/office/drawing/2014/main" id="{19A6DB86-0054-D670-84DD-3821E0CA09B4}"/>
              </a:ext>
            </a:extLst>
          </p:cNvPr>
          <p:cNvSpPr txBox="1"/>
          <p:nvPr/>
        </p:nvSpPr>
        <p:spPr>
          <a:xfrm>
            <a:off x="14877695" y="3575969"/>
            <a:ext cx="1795684" cy="923330"/>
          </a:xfrm>
          <a:prstGeom prst="rect">
            <a:avLst/>
          </a:prstGeom>
          <a:solidFill>
            <a:srgbClr val="FFFFFF"/>
          </a:solidFill>
          <a:ln w="38100">
            <a:solidFill>
              <a:srgbClr val="FF8749"/>
            </a:solidFill>
          </a:ln>
        </p:spPr>
        <p:txBody>
          <a:bodyPr wrap="none" rtlCol="0">
            <a:spAutoFit/>
          </a:bodyPr>
          <a:lstStyle/>
          <a:p>
            <a:pPr defTabSz="1371600"/>
            <a:r>
              <a:rPr lang="nl-NL" sz="2700" dirty="0" err="1">
                <a:solidFill>
                  <a:srgbClr val="363636"/>
                </a:solidFill>
                <a:latin typeface="Nunito" panose="020F0502020204030204" pitchFamily="2" charset="0"/>
              </a:rPr>
              <a:t>Litoměřice</a:t>
            </a:r>
            <a:endParaRPr lang="nl-NL" sz="2700" dirty="0">
              <a:solidFill>
                <a:srgbClr val="363636"/>
              </a:solidFill>
              <a:latin typeface="Nunito" panose="020F0502020204030204" pitchFamily="2" charset="0"/>
            </a:endParaRPr>
          </a:p>
          <a:p>
            <a:pPr defTabSz="1371600"/>
            <a:r>
              <a:rPr lang="nl-NL" sz="2700" dirty="0">
                <a:solidFill>
                  <a:srgbClr val="363636"/>
                </a:solidFill>
                <a:latin typeface="Nunito" panose="020F0502020204030204" pitchFamily="2" charset="0"/>
              </a:rPr>
              <a:t>ECÚK</a:t>
            </a:r>
            <a:endParaRPr lang="nl-NL" sz="2700" dirty="0">
              <a:solidFill>
                <a:prstClr val="black"/>
              </a:solidFill>
              <a:latin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p:txBody>
          <a:bodyPr/>
          <a:lstStyle/>
          <a:p>
            <a:r>
              <a:rPr lang="nl-NL" dirty="0" err="1">
                <a:ea typeface="Open Sans Bold"/>
                <a:cs typeface="Open Sans Bold"/>
              </a:rPr>
              <a:t>Renovation</a:t>
            </a:r>
            <a:r>
              <a:rPr lang="nl-NL" dirty="0">
                <a:ea typeface="Open Sans Bold"/>
                <a:cs typeface="Open Sans Bold"/>
              </a:rPr>
              <a:t> Services</a:t>
            </a:r>
            <a:endParaRPr lang="nl-NL" dirty="0"/>
          </a:p>
        </p:txBody>
      </p:sp>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grpSp>
        <p:nvGrpSpPr>
          <p:cNvPr id="6" name="Groep 63">
            <a:extLst>
              <a:ext uri="{FF2B5EF4-FFF2-40B4-BE49-F238E27FC236}">
                <a16:creationId xmlns:a16="http://schemas.microsoft.com/office/drawing/2014/main" id="{2F2ECB96-8991-667F-30EB-DB7E74C4A326}"/>
              </a:ext>
            </a:extLst>
          </p:cNvPr>
          <p:cNvGrpSpPr/>
          <p:nvPr/>
        </p:nvGrpSpPr>
        <p:grpSpPr>
          <a:xfrm>
            <a:off x="2993029" y="5230410"/>
            <a:ext cx="11085575" cy="3977544"/>
            <a:chOff x="2286000" y="439096"/>
            <a:chExt cx="13792200" cy="5224819"/>
          </a:xfrm>
        </p:grpSpPr>
        <p:pic>
          <p:nvPicPr>
            <p:cNvPr id="7" name="Afbeelding 9">
              <a:extLst>
                <a:ext uri="{FF2B5EF4-FFF2-40B4-BE49-F238E27FC236}">
                  <a16:creationId xmlns:a16="http://schemas.microsoft.com/office/drawing/2014/main" id="{19E4CCBB-2DE9-C365-56B2-491700FB56BD}"/>
                </a:ext>
              </a:extLst>
            </p:cNvPr>
            <p:cNvPicPr>
              <a:picLocks noChangeAspect="1"/>
            </p:cNvPicPr>
            <p:nvPr/>
          </p:nvPicPr>
          <p:blipFill>
            <a:blip r:embed="rId3"/>
            <a:srcRect l="5477" t="5142" r="6446" b="11445"/>
            <a:stretch/>
          </p:blipFill>
          <p:spPr>
            <a:xfrm>
              <a:off x="2286000" y="439096"/>
              <a:ext cx="13792200" cy="5224819"/>
            </a:xfrm>
            <a:prstGeom prst="rect">
              <a:avLst/>
            </a:prstGeom>
          </p:spPr>
        </p:pic>
        <p:sp>
          <p:nvSpPr>
            <p:cNvPr id="8" name="Ovaal 23">
              <a:extLst>
                <a:ext uri="{FF2B5EF4-FFF2-40B4-BE49-F238E27FC236}">
                  <a16:creationId xmlns:a16="http://schemas.microsoft.com/office/drawing/2014/main" id="{0EF36F98-8244-2562-253F-57AA20C6F481}"/>
                </a:ext>
              </a:extLst>
            </p:cNvPr>
            <p:cNvSpPr/>
            <p:nvPr/>
          </p:nvSpPr>
          <p:spPr>
            <a:xfrm>
              <a:off x="9678037" y="2106284"/>
              <a:ext cx="378907" cy="378907"/>
            </a:xfrm>
            <a:prstGeom prst="ellipse">
              <a:avLst/>
            </a:prstGeom>
            <a:solidFill>
              <a:schemeClr val="accent3"/>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9" name="Ovaal 24">
              <a:extLst>
                <a:ext uri="{FF2B5EF4-FFF2-40B4-BE49-F238E27FC236}">
                  <a16:creationId xmlns:a16="http://schemas.microsoft.com/office/drawing/2014/main" id="{CC79EC90-7888-5D7E-984F-0BA0DD9C3A68}"/>
                </a:ext>
              </a:extLst>
            </p:cNvPr>
            <p:cNvSpPr/>
            <p:nvPr/>
          </p:nvSpPr>
          <p:spPr>
            <a:xfrm>
              <a:off x="6984442" y="2811201"/>
              <a:ext cx="378907" cy="378907"/>
            </a:xfrm>
            <a:prstGeom prst="ellipse">
              <a:avLst/>
            </a:prstGeom>
            <a:solidFill>
              <a:schemeClr val="accent3"/>
            </a:solidFill>
            <a:ln w="762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1" name="Ovaal 25">
              <a:extLst>
                <a:ext uri="{FF2B5EF4-FFF2-40B4-BE49-F238E27FC236}">
                  <a16:creationId xmlns:a16="http://schemas.microsoft.com/office/drawing/2014/main" id="{DFBE7B4E-C563-746C-88B0-31060235E8D5}"/>
                </a:ext>
              </a:extLst>
            </p:cNvPr>
            <p:cNvSpPr/>
            <p:nvPr/>
          </p:nvSpPr>
          <p:spPr>
            <a:xfrm>
              <a:off x="13956323" y="3773473"/>
              <a:ext cx="378907" cy="378907"/>
            </a:xfrm>
            <a:prstGeom prst="ellipse">
              <a:avLst/>
            </a:prstGeom>
            <a:solidFill>
              <a:schemeClr val="accent3"/>
            </a:solidFill>
            <a:ln w="762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2" name="Ovaal 26">
              <a:extLst>
                <a:ext uri="{FF2B5EF4-FFF2-40B4-BE49-F238E27FC236}">
                  <a16:creationId xmlns:a16="http://schemas.microsoft.com/office/drawing/2014/main" id="{0912A85B-67DE-0B78-1504-3F2CBF6D04DE}"/>
                </a:ext>
              </a:extLst>
            </p:cNvPr>
            <p:cNvSpPr/>
            <p:nvPr/>
          </p:nvSpPr>
          <p:spPr>
            <a:xfrm>
              <a:off x="3653055" y="2119744"/>
              <a:ext cx="378907" cy="378907"/>
            </a:xfrm>
            <a:prstGeom prst="ellipse">
              <a:avLst/>
            </a:prstGeom>
            <a:solidFill>
              <a:schemeClr val="accent5">
                <a:lumMod val="60000"/>
                <a:lumOff val="40000"/>
              </a:schemeClr>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3" name="Ovaal 27">
              <a:extLst>
                <a:ext uri="{FF2B5EF4-FFF2-40B4-BE49-F238E27FC236}">
                  <a16:creationId xmlns:a16="http://schemas.microsoft.com/office/drawing/2014/main" id="{AAD9F34A-13B6-3888-0889-FA7DBFD3C1A8}"/>
                </a:ext>
              </a:extLst>
            </p:cNvPr>
            <p:cNvSpPr/>
            <p:nvPr/>
          </p:nvSpPr>
          <p:spPr>
            <a:xfrm>
              <a:off x="11379758" y="3773473"/>
              <a:ext cx="378907" cy="378907"/>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4" name="Ovaal 28">
              <a:extLst>
                <a:ext uri="{FF2B5EF4-FFF2-40B4-BE49-F238E27FC236}">
                  <a16:creationId xmlns:a16="http://schemas.microsoft.com/office/drawing/2014/main" id="{B59A7BBD-E23D-51C9-82DC-C6895C302C41}"/>
                </a:ext>
              </a:extLst>
            </p:cNvPr>
            <p:cNvSpPr/>
            <p:nvPr/>
          </p:nvSpPr>
          <p:spPr>
            <a:xfrm>
              <a:off x="9788351" y="3243004"/>
              <a:ext cx="378907" cy="378907"/>
            </a:xfrm>
            <a:prstGeom prst="ellipse">
              <a:avLst/>
            </a:prstGeom>
            <a:solidFill>
              <a:schemeClr val="accent5">
                <a:lumMod val="60000"/>
                <a:lumOff val="40000"/>
              </a:schemeClr>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5" name="Ovaal 29">
              <a:extLst>
                <a:ext uri="{FF2B5EF4-FFF2-40B4-BE49-F238E27FC236}">
                  <a16:creationId xmlns:a16="http://schemas.microsoft.com/office/drawing/2014/main" id="{D43A35F4-46BF-7455-3E57-1EBFDFC19076}"/>
                </a:ext>
              </a:extLst>
            </p:cNvPr>
            <p:cNvSpPr/>
            <p:nvPr/>
          </p:nvSpPr>
          <p:spPr>
            <a:xfrm>
              <a:off x="3034470" y="3010780"/>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6" name="Ovaal 30">
              <a:extLst>
                <a:ext uri="{FF2B5EF4-FFF2-40B4-BE49-F238E27FC236}">
                  <a16:creationId xmlns:a16="http://schemas.microsoft.com/office/drawing/2014/main" id="{D929481B-ED86-8831-4FC3-4E3C34F796C9}"/>
                </a:ext>
              </a:extLst>
            </p:cNvPr>
            <p:cNvSpPr/>
            <p:nvPr/>
          </p:nvSpPr>
          <p:spPr>
            <a:xfrm>
              <a:off x="4786785" y="2621748"/>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7" name="Ovaal 31">
              <a:extLst>
                <a:ext uri="{FF2B5EF4-FFF2-40B4-BE49-F238E27FC236}">
                  <a16:creationId xmlns:a16="http://schemas.microsoft.com/office/drawing/2014/main" id="{56482CCA-E455-9D9B-8BCE-0EC9DC3F1CF4}"/>
                </a:ext>
              </a:extLst>
            </p:cNvPr>
            <p:cNvSpPr/>
            <p:nvPr/>
          </p:nvSpPr>
          <p:spPr>
            <a:xfrm>
              <a:off x="4597330" y="3631846"/>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8" name="Ovaal 32">
              <a:extLst>
                <a:ext uri="{FF2B5EF4-FFF2-40B4-BE49-F238E27FC236}">
                  <a16:creationId xmlns:a16="http://schemas.microsoft.com/office/drawing/2014/main" id="{CA895515-6C23-A270-DD4A-871825ADC241}"/>
                </a:ext>
              </a:extLst>
            </p:cNvPr>
            <p:cNvSpPr/>
            <p:nvPr/>
          </p:nvSpPr>
          <p:spPr>
            <a:xfrm>
              <a:off x="4316143" y="4528530"/>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9" name="Ovaal 33">
              <a:extLst>
                <a:ext uri="{FF2B5EF4-FFF2-40B4-BE49-F238E27FC236}">
                  <a16:creationId xmlns:a16="http://schemas.microsoft.com/office/drawing/2014/main" id="{8490346D-0F01-720F-F12E-87145E17B516}"/>
                </a:ext>
              </a:extLst>
            </p:cNvPr>
            <p:cNvSpPr/>
            <p:nvPr/>
          </p:nvSpPr>
          <p:spPr>
            <a:xfrm>
              <a:off x="8651632" y="2182065"/>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0" name="Ovaal 34">
              <a:extLst>
                <a:ext uri="{FF2B5EF4-FFF2-40B4-BE49-F238E27FC236}">
                  <a16:creationId xmlns:a16="http://schemas.microsoft.com/office/drawing/2014/main" id="{3F6B9CB5-564D-4510-47F3-7271783F7023}"/>
                </a:ext>
              </a:extLst>
            </p:cNvPr>
            <p:cNvSpPr/>
            <p:nvPr/>
          </p:nvSpPr>
          <p:spPr>
            <a:xfrm>
              <a:off x="7878142" y="362191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1" name="Ovaal 35">
              <a:extLst>
                <a:ext uri="{FF2B5EF4-FFF2-40B4-BE49-F238E27FC236}">
                  <a16:creationId xmlns:a16="http://schemas.microsoft.com/office/drawing/2014/main" id="{100BE87F-E426-D440-E8F4-2D302E6FE488}"/>
                </a:ext>
              </a:extLst>
            </p:cNvPr>
            <p:cNvSpPr/>
            <p:nvPr/>
          </p:nvSpPr>
          <p:spPr>
            <a:xfrm>
              <a:off x="8310616" y="3606544"/>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2" name="Ovaal 36">
              <a:extLst>
                <a:ext uri="{FF2B5EF4-FFF2-40B4-BE49-F238E27FC236}">
                  <a16:creationId xmlns:a16="http://schemas.microsoft.com/office/drawing/2014/main" id="{4B4E585C-CD74-0774-2F29-AB10344BB417}"/>
                </a:ext>
              </a:extLst>
            </p:cNvPr>
            <p:cNvSpPr/>
            <p:nvPr/>
          </p:nvSpPr>
          <p:spPr>
            <a:xfrm>
              <a:off x="8992648" y="4022944"/>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3" name="Ovaal 37">
              <a:extLst>
                <a:ext uri="{FF2B5EF4-FFF2-40B4-BE49-F238E27FC236}">
                  <a16:creationId xmlns:a16="http://schemas.microsoft.com/office/drawing/2014/main" id="{B8533B1F-6282-C894-1626-FEABD16AD1F1}"/>
                </a:ext>
              </a:extLst>
            </p:cNvPr>
            <p:cNvSpPr/>
            <p:nvPr/>
          </p:nvSpPr>
          <p:spPr>
            <a:xfrm>
              <a:off x="7363348" y="287128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4" name="Ovaal 38">
              <a:extLst>
                <a:ext uri="{FF2B5EF4-FFF2-40B4-BE49-F238E27FC236}">
                  <a16:creationId xmlns:a16="http://schemas.microsoft.com/office/drawing/2014/main" id="{2CEB5BB8-3BA3-1A80-22FC-F046B47FD76C}"/>
                </a:ext>
              </a:extLst>
            </p:cNvPr>
            <p:cNvSpPr/>
            <p:nvPr/>
          </p:nvSpPr>
          <p:spPr>
            <a:xfrm>
              <a:off x="9443344" y="3010779"/>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5" name="Ovaal 39">
              <a:extLst>
                <a:ext uri="{FF2B5EF4-FFF2-40B4-BE49-F238E27FC236}">
                  <a16:creationId xmlns:a16="http://schemas.microsoft.com/office/drawing/2014/main" id="{6E5E2EAB-E210-BDB1-F5D0-6D0A7685887F}"/>
                </a:ext>
              </a:extLst>
            </p:cNvPr>
            <p:cNvSpPr/>
            <p:nvPr/>
          </p:nvSpPr>
          <p:spPr>
            <a:xfrm>
              <a:off x="10470382" y="187894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6" name="Ovaal 40">
              <a:extLst>
                <a:ext uri="{FF2B5EF4-FFF2-40B4-BE49-F238E27FC236}">
                  <a16:creationId xmlns:a16="http://schemas.microsoft.com/office/drawing/2014/main" id="{6B4E1837-D00D-2440-E5E2-DAE1ED6F582B}"/>
                </a:ext>
              </a:extLst>
            </p:cNvPr>
            <p:cNvSpPr/>
            <p:nvPr/>
          </p:nvSpPr>
          <p:spPr>
            <a:xfrm>
              <a:off x="11682878" y="127269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7" name="Ovaal 41">
              <a:extLst>
                <a:ext uri="{FF2B5EF4-FFF2-40B4-BE49-F238E27FC236}">
                  <a16:creationId xmlns:a16="http://schemas.microsoft.com/office/drawing/2014/main" id="{BFC175F7-ECA6-5462-02CF-B6CFC9493B5E}"/>
                </a:ext>
              </a:extLst>
            </p:cNvPr>
            <p:cNvSpPr/>
            <p:nvPr/>
          </p:nvSpPr>
          <p:spPr>
            <a:xfrm>
              <a:off x="12017911" y="169401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8" name="Ovaal 42">
              <a:extLst>
                <a:ext uri="{FF2B5EF4-FFF2-40B4-BE49-F238E27FC236}">
                  <a16:creationId xmlns:a16="http://schemas.microsoft.com/office/drawing/2014/main" id="{C3F3F9A9-552E-3306-7A74-B9EE3C496215}"/>
                </a:ext>
              </a:extLst>
            </p:cNvPr>
            <p:cNvSpPr/>
            <p:nvPr/>
          </p:nvSpPr>
          <p:spPr>
            <a:xfrm>
              <a:off x="11758672" y="3658489"/>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grpSp>
      <p:sp>
        <p:nvSpPr>
          <p:cNvPr id="29" name="Tekstvak 44">
            <a:extLst>
              <a:ext uri="{FF2B5EF4-FFF2-40B4-BE49-F238E27FC236}">
                <a16:creationId xmlns:a16="http://schemas.microsoft.com/office/drawing/2014/main" id="{2DCEA95C-35C4-E1C2-FB56-D16CBCBC7386}"/>
              </a:ext>
            </a:extLst>
          </p:cNvPr>
          <p:cNvSpPr txBox="1"/>
          <p:nvPr/>
        </p:nvSpPr>
        <p:spPr>
          <a:xfrm>
            <a:off x="1410588" y="3546569"/>
            <a:ext cx="16625934" cy="1217898"/>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a:solidFill>
                  <a:prstClr val="black"/>
                </a:solidFill>
                <a:latin typeface="Open Sans"/>
                <a:ea typeface="Open Sans"/>
                <a:cs typeface="Open Sans"/>
              </a:rPr>
              <a:t>In </a:t>
            </a:r>
            <a:r>
              <a:rPr lang="nl-NL" sz="3000" b="1" dirty="0" err="1">
                <a:solidFill>
                  <a:prstClr val="black"/>
                </a:solidFill>
                <a:latin typeface="Open Sans"/>
                <a:ea typeface="Open Sans"/>
                <a:cs typeface="Open Sans"/>
              </a:rPr>
              <a:t>Flanders</a:t>
            </a:r>
            <a:r>
              <a:rPr lang="nl-NL" sz="3000" b="1" dirty="0">
                <a:solidFill>
                  <a:prstClr val="black"/>
                </a:solidFill>
                <a:latin typeface="Open Sans"/>
                <a:ea typeface="Open Sans"/>
                <a:cs typeface="Open Sans"/>
              </a:rPr>
              <a:t> 20 “energy </a:t>
            </a:r>
            <a:r>
              <a:rPr lang="nl-NL" sz="3000" b="1" dirty="0" err="1">
                <a:solidFill>
                  <a:prstClr val="black"/>
                </a:solidFill>
                <a:latin typeface="Open Sans"/>
                <a:ea typeface="Open Sans"/>
                <a:cs typeface="Open Sans"/>
              </a:rPr>
              <a:t>houses</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provide</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facilitation</a:t>
            </a:r>
            <a:r>
              <a:rPr lang="nl-NL" sz="3000" b="1" dirty="0">
                <a:solidFill>
                  <a:prstClr val="black"/>
                </a:solidFill>
                <a:latin typeface="Open Sans"/>
                <a:ea typeface="Open Sans"/>
                <a:cs typeface="Open Sans"/>
              </a:rPr>
              <a:t> of </a:t>
            </a:r>
            <a:r>
              <a:rPr lang="nl-NL" sz="3000" b="1" dirty="0" err="1">
                <a:solidFill>
                  <a:prstClr val="black"/>
                </a:solidFill>
                <a:latin typeface="Open Sans"/>
                <a:ea typeface="Open Sans"/>
                <a:cs typeface="Open Sans"/>
              </a:rPr>
              <a:t>decision</a:t>
            </a:r>
            <a:r>
              <a:rPr lang="nl-NL" sz="3000" b="1" dirty="0">
                <a:solidFill>
                  <a:prstClr val="black"/>
                </a:solidFill>
                <a:latin typeface="Open Sans"/>
                <a:ea typeface="Open Sans"/>
                <a:cs typeface="Open Sans"/>
              </a:rPr>
              <a:t>-making</a:t>
            </a:r>
            <a:endParaRPr lang="nl-NL" sz="3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371600">
              <a:lnSpc>
                <a:spcPct val="150000"/>
              </a:lnSpc>
            </a:pPr>
            <a:r>
              <a:rPr lang="en-GB" sz="2100" dirty="0">
                <a:solidFill>
                  <a:prstClr val="black"/>
                </a:solidFill>
                <a:latin typeface="Open Sans"/>
                <a:ea typeface="Open Sans"/>
                <a:cs typeface="Open Sans"/>
              </a:rPr>
              <a:t>An energy house provides </a:t>
            </a:r>
            <a:r>
              <a:rPr lang="en-GB" sz="2100" b="1" dirty="0">
                <a:solidFill>
                  <a:prstClr val="black"/>
                </a:solidFill>
                <a:latin typeface="Open Sans"/>
                <a:ea typeface="Open Sans"/>
                <a:cs typeface="Open Sans"/>
              </a:rPr>
              <a:t>advice and financial support towards citizens </a:t>
            </a:r>
            <a:r>
              <a:rPr lang="en-GB" sz="2100" dirty="0">
                <a:solidFill>
                  <a:prstClr val="black"/>
                </a:solidFill>
                <a:latin typeface="Open Sans"/>
                <a:ea typeface="Open Sans"/>
                <a:cs typeface="Open Sans"/>
              </a:rPr>
              <a:t>for </a:t>
            </a:r>
            <a:r>
              <a:rPr lang="en-GB" sz="2100" b="1" dirty="0">
                <a:solidFill>
                  <a:prstClr val="black"/>
                </a:solidFill>
                <a:latin typeface="Open Sans"/>
                <a:ea typeface="Open Sans"/>
                <a:cs typeface="Open Sans"/>
              </a:rPr>
              <a:t>energy savings </a:t>
            </a:r>
            <a:r>
              <a:rPr lang="en-GB" sz="2100" dirty="0">
                <a:solidFill>
                  <a:prstClr val="black"/>
                </a:solidFill>
                <a:latin typeface="Open Sans"/>
                <a:ea typeface="Open Sans"/>
                <a:cs typeface="Open Sans"/>
              </a:rPr>
              <a:t>in homes.</a:t>
            </a:r>
            <a:endParaRPr lang="nl-NL" sz="2100" dirty="0">
              <a:solidFill>
                <a:prstClr val="black"/>
              </a:solidFill>
              <a:latin typeface="Open Sans"/>
              <a:ea typeface="Open Sans"/>
              <a:cs typeface="Open Sans"/>
            </a:endParaRPr>
          </a:p>
        </p:txBody>
      </p:sp>
      <p:sp>
        <p:nvSpPr>
          <p:cNvPr id="30" name="Ovaal 10">
            <a:extLst>
              <a:ext uri="{FF2B5EF4-FFF2-40B4-BE49-F238E27FC236}">
                <a16:creationId xmlns:a16="http://schemas.microsoft.com/office/drawing/2014/main" id="{29A394A9-F42B-3580-8FDD-E73CDE5F9EA6}"/>
              </a:ext>
            </a:extLst>
          </p:cNvPr>
          <p:cNvSpPr/>
          <p:nvPr/>
        </p:nvSpPr>
        <p:spPr>
          <a:xfrm>
            <a:off x="3221629" y="9386834"/>
            <a:ext cx="288002" cy="28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1" name="Tekstvak 11">
            <a:extLst>
              <a:ext uri="{FF2B5EF4-FFF2-40B4-BE49-F238E27FC236}">
                <a16:creationId xmlns:a16="http://schemas.microsoft.com/office/drawing/2014/main" id="{39D4BF6D-7CB5-A975-AC37-43DC48EA81D6}"/>
              </a:ext>
            </a:extLst>
          </p:cNvPr>
          <p:cNvSpPr txBox="1"/>
          <p:nvPr/>
        </p:nvSpPr>
        <p:spPr>
          <a:xfrm>
            <a:off x="3483254" y="9346169"/>
            <a:ext cx="4785122" cy="369332"/>
          </a:xfrm>
          <a:prstGeom prst="rect">
            <a:avLst/>
          </a:prstGeom>
          <a:noFill/>
        </p:spPr>
        <p:txBody>
          <a:bodyPr wrap="square" rtlCol="0">
            <a:spAutoFit/>
          </a:bodyPr>
          <a:lstStyle/>
          <a:p>
            <a:pPr defTabSz="1371600"/>
            <a:r>
              <a:rPr lang="en-GB">
                <a:solidFill>
                  <a:prstClr val="black"/>
                </a:solidFill>
                <a:latin typeface="Calibri" panose="020F0502020204030204"/>
              </a:rPr>
              <a:t>Mature services for apartments (3/20)</a:t>
            </a:r>
          </a:p>
        </p:txBody>
      </p:sp>
      <p:sp>
        <p:nvSpPr>
          <p:cNvPr id="32" name="Tekstvak 19">
            <a:extLst>
              <a:ext uri="{FF2B5EF4-FFF2-40B4-BE49-F238E27FC236}">
                <a16:creationId xmlns:a16="http://schemas.microsoft.com/office/drawing/2014/main" id="{571EEAD2-B284-3CEF-CAAA-FC116AD888DF}"/>
              </a:ext>
            </a:extLst>
          </p:cNvPr>
          <p:cNvSpPr txBox="1"/>
          <p:nvPr/>
        </p:nvSpPr>
        <p:spPr>
          <a:xfrm>
            <a:off x="13734125" y="9346169"/>
            <a:ext cx="5447339" cy="369332"/>
          </a:xfrm>
          <a:prstGeom prst="rect">
            <a:avLst/>
          </a:prstGeom>
          <a:noFill/>
        </p:spPr>
        <p:txBody>
          <a:bodyPr wrap="square" rtlCol="0">
            <a:spAutoFit/>
          </a:bodyPr>
          <a:lstStyle/>
          <a:p>
            <a:pPr defTabSz="1371600"/>
            <a:r>
              <a:rPr lang="en-GB">
                <a:solidFill>
                  <a:prstClr val="black"/>
                </a:solidFill>
                <a:latin typeface="Calibri" panose="020F0502020204030204"/>
              </a:rPr>
              <a:t>No developed services for apartments (14/20)</a:t>
            </a:r>
          </a:p>
        </p:txBody>
      </p:sp>
      <p:sp>
        <p:nvSpPr>
          <p:cNvPr id="33" name="Ovaal 21">
            <a:extLst>
              <a:ext uri="{FF2B5EF4-FFF2-40B4-BE49-F238E27FC236}">
                <a16:creationId xmlns:a16="http://schemas.microsoft.com/office/drawing/2014/main" id="{D1659324-664A-DA38-A663-A980B9BCEF4E}"/>
              </a:ext>
            </a:extLst>
          </p:cNvPr>
          <p:cNvSpPr/>
          <p:nvPr/>
        </p:nvSpPr>
        <p:spPr>
          <a:xfrm>
            <a:off x="457201" y="9386834"/>
            <a:ext cx="288002" cy="288000"/>
          </a:xfrm>
          <a:prstGeom prst="ellipse">
            <a:avLst/>
          </a:prstGeom>
          <a:solidFill>
            <a:schemeClr val="bg1"/>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4" name="Tekstvak 22">
            <a:extLst>
              <a:ext uri="{FF2B5EF4-FFF2-40B4-BE49-F238E27FC236}">
                <a16:creationId xmlns:a16="http://schemas.microsoft.com/office/drawing/2014/main" id="{5F703ED8-1E88-9A92-14D0-7EFE244F624B}"/>
              </a:ext>
            </a:extLst>
          </p:cNvPr>
          <p:cNvSpPr txBox="1"/>
          <p:nvPr/>
        </p:nvSpPr>
        <p:spPr>
          <a:xfrm>
            <a:off x="751073" y="9346169"/>
            <a:ext cx="2241956" cy="369332"/>
          </a:xfrm>
          <a:prstGeom prst="rect">
            <a:avLst/>
          </a:prstGeom>
          <a:noFill/>
          <a:ln>
            <a:noFill/>
          </a:ln>
        </p:spPr>
        <p:txBody>
          <a:bodyPr wrap="square" rtlCol="0">
            <a:spAutoFit/>
          </a:bodyPr>
          <a:lstStyle/>
          <a:p>
            <a:pPr defTabSz="1371600"/>
            <a:r>
              <a:rPr lang="en-GB">
                <a:solidFill>
                  <a:prstClr val="black"/>
                </a:solidFill>
                <a:latin typeface="Calibri" panose="020F0502020204030204"/>
              </a:rPr>
              <a:t>CondoReno partner</a:t>
            </a:r>
          </a:p>
        </p:txBody>
      </p:sp>
      <p:sp>
        <p:nvSpPr>
          <p:cNvPr id="35" name="Ovaal 14">
            <a:extLst>
              <a:ext uri="{FF2B5EF4-FFF2-40B4-BE49-F238E27FC236}">
                <a16:creationId xmlns:a16="http://schemas.microsoft.com/office/drawing/2014/main" id="{EA481081-FCA3-2C72-7EB9-1F787D7D6A0F}"/>
              </a:ext>
            </a:extLst>
          </p:cNvPr>
          <p:cNvSpPr/>
          <p:nvPr/>
        </p:nvSpPr>
        <p:spPr>
          <a:xfrm>
            <a:off x="7793629" y="9386834"/>
            <a:ext cx="288002" cy="2880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6" name="Tekstvak 15">
            <a:extLst>
              <a:ext uri="{FF2B5EF4-FFF2-40B4-BE49-F238E27FC236}">
                <a16:creationId xmlns:a16="http://schemas.microsoft.com/office/drawing/2014/main" id="{1F7824B3-3674-91A9-8074-21B56A943D5B}"/>
              </a:ext>
            </a:extLst>
          </p:cNvPr>
          <p:cNvSpPr txBox="1"/>
          <p:nvPr/>
        </p:nvSpPr>
        <p:spPr>
          <a:xfrm>
            <a:off x="8081630" y="9346169"/>
            <a:ext cx="5871281" cy="369332"/>
          </a:xfrm>
          <a:prstGeom prst="rect">
            <a:avLst/>
          </a:prstGeom>
          <a:noFill/>
        </p:spPr>
        <p:txBody>
          <a:bodyPr wrap="square" rtlCol="0">
            <a:spAutoFit/>
          </a:bodyPr>
          <a:lstStyle/>
          <a:p>
            <a:pPr defTabSz="1371600"/>
            <a:r>
              <a:rPr lang="en-GB">
                <a:solidFill>
                  <a:prstClr val="black"/>
                </a:solidFill>
                <a:latin typeface="Calibri" panose="020F0502020204030204"/>
              </a:rPr>
              <a:t>Emerging/start-up services for apartments (3/20)</a:t>
            </a:r>
          </a:p>
        </p:txBody>
      </p:sp>
      <p:sp>
        <p:nvSpPr>
          <p:cNvPr id="37" name="Ovaal 18">
            <a:extLst>
              <a:ext uri="{FF2B5EF4-FFF2-40B4-BE49-F238E27FC236}">
                <a16:creationId xmlns:a16="http://schemas.microsoft.com/office/drawing/2014/main" id="{8A01CB25-1D72-BDC5-C593-DA0A758C03AF}"/>
              </a:ext>
            </a:extLst>
          </p:cNvPr>
          <p:cNvSpPr/>
          <p:nvPr/>
        </p:nvSpPr>
        <p:spPr>
          <a:xfrm>
            <a:off x="13432429" y="9386834"/>
            <a:ext cx="288002" cy="288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Tree>
    <p:extLst>
      <p:ext uri="{BB962C8B-B14F-4D97-AF65-F5344CB8AC3E}">
        <p14:creationId xmlns:p14="http://schemas.microsoft.com/office/powerpoint/2010/main" val="2154717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B16E-751C-F50C-3EE6-42037095B1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831130-3782-225D-B740-910CFE715325}"/>
              </a:ext>
            </a:extLst>
          </p:cNvPr>
          <p:cNvSpPr>
            <a:spLocks noGrp="1"/>
          </p:cNvSpPr>
          <p:nvPr>
            <p:ph type="title"/>
          </p:nvPr>
        </p:nvSpPr>
        <p:spPr/>
        <p:txBody>
          <a:bodyPr/>
          <a:lstStyle/>
          <a:p>
            <a:r>
              <a:rPr lang="nl-NL" dirty="0" err="1">
                <a:ea typeface="Open Sans Bold"/>
                <a:cs typeface="Open Sans Bold"/>
              </a:rPr>
              <a:t>Renovation</a:t>
            </a:r>
            <a:r>
              <a:rPr lang="nl-NL" dirty="0">
                <a:ea typeface="Open Sans Bold"/>
                <a:cs typeface="Open Sans Bold"/>
              </a:rPr>
              <a:t> Services</a:t>
            </a:r>
            <a:endParaRPr lang="nl-NL" dirty="0"/>
          </a:p>
        </p:txBody>
      </p:sp>
      <p:sp>
        <p:nvSpPr>
          <p:cNvPr id="5" name="Content Placeholder 4">
            <a:extLst>
              <a:ext uri="{FF2B5EF4-FFF2-40B4-BE49-F238E27FC236}">
                <a16:creationId xmlns:a16="http://schemas.microsoft.com/office/drawing/2014/main" id="{27100E37-7F98-78F7-28E7-3B9D851007D6}"/>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sp>
        <p:nvSpPr>
          <p:cNvPr id="29" name="Tekstvak 44">
            <a:extLst>
              <a:ext uri="{FF2B5EF4-FFF2-40B4-BE49-F238E27FC236}">
                <a16:creationId xmlns:a16="http://schemas.microsoft.com/office/drawing/2014/main" id="{CB577459-9A26-9BB8-638C-C33C5F1577E9}"/>
              </a:ext>
            </a:extLst>
          </p:cNvPr>
          <p:cNvSpPr txBox="1"/>
          <p:nvPr/>
        </p:nvSpPr>
        <p:spPr>
          <a:xfrm>
            <a:off x="1393835" y="3459148"/>
            <a:ext cx="13742751" cy="5558509"/>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a:solidFill>
                  <a:prstClr val="black"/>
                </a:solidFill>
                <a:latin typeface="Open Sans"/>
                <a:ea typeface="Open Sans"/>
                <a:cs typeface="Open Sans"/>
              </a:rPr>
              <a:t>In the Netherlands WNR </a:t>
            </a:r>
            <a:r>
              <a:rPr lang="nl-NL" sz="3000" b="1" dirty="0" err="1">
                <a:solidFill>
                  <a:prstClr val="black"/>
                </a:solidFill>
                <a:latin typeface="Open Sans"/>
                <a:ea typeface="Open Sans"/>
                <a:cs typeface="Open Sans"/>
              </a:rPr>
              <a:t>provides</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an</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exemplary</a:t>
            </a:r>
            <a:r>
              <a:rPr lang="nl-NL" sz="3000" b="1" dirty="0">
                <a:solidFill>
                  <a:prstClr val="black"/>
                </a:solidFill>
                <a:latin typeface="Open Sans"/>
                <a:ea typeface="Open Sans"/>
                <a:cs typeface="Open Sans"/>
              </a:rPr>
              <a:t> market-</a:t>
            </a:r>
            <a:r>
              <a:rPr lang="nl-NL" sz="3000" b="1" dirty="0" err="1">
                <a:solidFill>
                  <a:prstClr val="black"/>
                </a:solidFill>
                <a:latin typeface="Open Sans"/>
                <a:ea typeface="Open Sans"/>
                <a:cs typeface="Open Sans"/>
              </a:rPr>
              <a:t>based</a:t>
            </a:r>
            <a:r>
              <a:rPr lang="nl-NL" sz="3000" b="1" dirty="0">
                <a:solidFill>
                  <a:prstClr val="black"/>
                </a:solidFill>
                <a:latin typeface="Open Sans"/>
                <a:ea typeface="Open Sans"/>
                <a:cs typeface="Open Sans"/>
              </a:rPr>
              <a:t> model </a:t>
            </a:r>
          </a:p>
          <a:p>
            <a:pPr defTabSz="1371600">
              <a:lnSpc>
                <a:spcPct val="150000"/>
              </a:lnSpc>
            </a:pPr>
            <a:r>
              <a:rPr lang="en-GB" sz="3000" dirty="0">
                <a:solidFill>
                  <a:prstClr val="black"/>
                </a:solidFill>
                <a:latin typeface="Open Sans"/>
                <a:ea typeface="Open Sans"/>
                <a:cs typeface="Open Sans"/>
              </a:rPr>
              <a:t>Organisation: 	Service bureau &amp; building team, tested renovation concepts</a:t>
            </a:r>
          </a:p>
          <a:p>
            <a:pPr defTabSz="1371600">
              <a:lnSpc>
                <a:spcPct val="150000"/>
              </a:lnSpc>
            </a:pPr>
            <a:r>
              <a:rPr lang="en-GB" sz="3000" dirty="0">
                <a:solidFill>
                  <a:prstClr val="black"/>
                </a:solidFill>
                <a:latin typeface="Open Sans"/>
                <a:ea typeface="Open Sans"/>
                <a:cs typeface="Open Sans"/>
              </a:rPr>
              <a:t>Financing: 	Long-term financing calculated in service costs, </a:t>
            </a:r>
          </a:p>
          <a:p>
            <a:pPr defTabSz="1371600">
              <a:lnSpc>
                <a:spcPct val="150000"/>
              </a:lnSpc>
            </a:pPr>
            <a:r>
              <a:rPr lang="en-GB" sz="3000" dirty="0">
                <a:solidFill>
                  <a:prstClr val="black"/>
                </a:solidFill>
                <a:latin typeface="Open Sans"/>
                <a:ea typeface="Open Sans"/>
                <a:cs typeface="Open Sans"/>
              </a:rPr>
              <a:t>		loan based on government fund</a:t>
            </a:r>
          </a:p>
          <a:p>
            <a:pPr defTabSz="1371600">
              <a:lnSpc>
                <a:spcPct val="150000"/>
              </a:lnSpc>
            </a:pPr>
            <a:r>
              <a:rPr lang="en-GB" sz="3000" dirty="0">
                <a:solidFill>
                  <a:prstClr val="black"/>
                </a:solidFill>
                <a:latin typeface="Open Sans"/>
                <a:ea typeface="Open Sans"/>
                <a:cs typeface="Open Sans"/>
              </a:rPr>
              <a:t>Guarantee: 	WNR licences, building performance guarantee, quality 		assurance, guarantee on engineering costs </a:t>
            </a:r>
          </a:p>
          <a:p>
            <a:pPr defTabSz="1371600">
              <a:lnSpc>
                <a:spcPct val="150000"/>
              </a:lnSpc>
            </a:pPr>
            <a:r>
              <a:rPr lang="en-GB" sz="3000" dirty="0">
                <a:solidFill>
                  <a:prstClr val="black"/>
                </a:solidFill>
                <a:latin typeface="Open Sans"/>
                <a:ea typeface="Open Sans"/>
                <a:cs typeface="Open Sans"/>
              </a:rPr>
              <a:t>Process: 	Feasibility research, design, engineering, </a:t>
            </a:r>
          </a:p>
          <a:p>
            <a:pPr defTabSz="1371600">
              <a:lnSpc>
                <a:spcPct val="150000"/>
              </a:lnSpc>
            </a:pPr>
            <a:r>
              <a:rPr lang="en-GB" sz="3000" dirty="0">
                <a:solidFill>
                  <a:prstClr val="black"/>
                </a:solidFill>
                <a:latin typeface="Open Sans"/>
                <a:ea typeface="Open Sans"/>
                <a:cs typeface="Open Sans"/>
              </a:rPr>
              <a:t>		realisation, maintenance, monitoring, replacement</a:t>
            </a:r>
          </a:p>
        </p:txBody>
      </p:sp>
      <p:sp>
        <p:nvSpPr>
          <p:cNvPr id="33" name="Ovaal 21">
            <a:extLst>
              <a:ext uri="{FF2B5EF4-FFF2-40B4-BE49-F238E27FC236}">
                <a16:creationId xmlns:a16="http://schemas.microsoft.com/office/drawing/2014/main" id="{7AA0B91F-622C-8E43-D462-DD2BA4123932}"/>
              </a:ext>
            </a:extLst>
          </p:cNvPr>
          <p:cNvSpPr/>
          <p:nvPr/>
        </p:nvSpPr>
        <p:spPr>
          <a:xfrm>
            <a:off x="457201" y="9386834"/>
            <a:ext cx="288002" cy="288000"/>
          </a:xfrm>
          <a:prstGeom prst="ellipse">
            <a:avLst/>
          </a:prstGeom>
          <a:solidFill>
            <a:schemeClr val="bg1"/>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4" name="Tekstvak 22">
            <a:extLst>
              <a:ext uri="{FF2B5EF4-FFF2-40B4-BE49-F238E27FC236}">
                <a16:creationId xmlns:a16="http://schemas.microsoft.com/office/drawing/2014/main" id="{2EB735A3-52DA-6B79-11BD-5AF3FA341822}"/>
              </a:ext>
            </a:extLst>
          </p:cNvPr>
          <p:cNvSpPr txBox="1"/>
          <p:nvPr/>
        </p:nvSpPr>
        <p:spPr>
          <a:xfrm>
            <a:off x="751073" y="9346169"/>
            <a:ext cx="2241956" cy="369332"/>
          </a:xfrm>
          <a:prstGeom prst="rect">
            <a:avLst/>
          </a:prstGeom>
          <a:noFill/>
          <a:ln>
            <a:noFill/>
          </a:ln>
        </p:spPr>
        <p:txBody>
          <a:bodyPr wrap="square" rtlCol="0">
            <a:spAutoFit/>
          </a:bodyPr>
          <a:lstStyle/>
          <a:p>
            <a:pPr defTabSz="1371600"/>
            <a:r>
              <a:rPr lang="en-GB">
                <a:solidFill>
                  <a:prstClr val="black"/>
                </a:solidFill>
                <a:latin typeface="Calibri" panose="020F0502020204030204"/>
              </a:rPr>
              <a:t>CondoReno partner</a:t>
            </a:r>
          </a:p>
        </p:txBody>
      </p:sp>
    </p:spTree>
    <p:extLst>
      <p:ext uri="{BB962C8B-B14F-4D97-AF65-F5344CB8AC3E}">
        <p14:creationId xmlns:p14="http://schemas.microsoft.com/office/powerpoint/2010/main" val="3638623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12A10-8AFE-7229-1F65-C07B432989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4F2863-D056-B77C-ABA5-331C208D038D}"/>
              </a:ext>
            </a:extLst>
          </p:cNvPr>
          <p:cNvSpPr>
            <a:spLocks noGrp="1"/>
          </p:cNvSpPr>
          <p:nvPr>
            <p:ph type="title"/>
          </p:nvPr>
        </p:nvSpPr>
        <p:spPr/>
        <p:txBody>
          <a:bodyPr/>
          <a:lstStyle/>
          <a:p>
            <a:r>
              <a:rPr lang="nl-NL" dirty="0">
                <a:ea typeface="Open Sans Bold"/>
                <a:cs typeface="Open Sans Bold"/>
              </a:rPr>
              <a:t>Tools</a:t>
            </a:r>
            <a:endParaRPr lang="nl-NL" dirty="0"/>
          </a:p>
        </p:txBody>
      </p:sp>
      <p:sp>
        <p:nvSpPr>
          <p:cNvPr id="5" name="Content Placeholder 4">
            <a:extLst>
              <a:ext uri="{FF2B5EF4-FFF2-40B4-BE49-F238E27FC236}">
                <a16:creationId xmlns:a16="http://schemas.microsoft.com/office/drawing/2014/main" id="{DCB0CFF8-D775-1762-5B04-3B879BE1AEB2}"/>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sp>
        <p:nvSpPr>
          <p:cNvPr id="29" name="Tekstvak 44">
            <a:extLst>
              <a:ext uri="{FF2B5EF4-FFF2-40B4-BE49-F238E27FC236}">
                <a16:creationId xmlns:a16="http://schemas.microsoft.com/office/drawing/2014/main" id="{9E23BB97-825B-7B71-CD45-1ED3DD0D327B}"/>
              </a:ext>
            </a:extLst>
          </p:cNvPr>
          <p:cNvSpPr txBox="1"/>
          <p:nvPr/>
        </p:nvSpPr>
        <p:spPr>
          <a:xfrm>
            <a:off x="1393835" y="3459146"/>
            <a:ext cx="12763038" cy="5558509"/>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err="1">
                <a:solidFill>
                  <a:prstClr val="black"/>
                </a:solidFill>
                <a:latin typeface="Open Sans"/>
                <a:ea typeface="Open Sans"/>
                <a:cs typeface="Open Sans"/>
              </a:rPr>
              <a:t>CondoReno</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already</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developed</a:t>
            </a:r>
            <a:r>
              <a:rPr lang="nl-NL" sz="3000" b="1" dirty="0">
                <a:solidFill>
                  <a:prstClr val="black"/>
                </a:solidFill>
                <a:latin typeface="Open Sans"/>
                <a:ea typeface="Open Sans"/>
                <a:cs typeface="Open Sans"/>
              </a:rPr>
              <a:t> multiple support </a:t>
            </a:r>
            <a:r>
              <a:rPr lang="nl-NL" sz="3000" b="1" dirty="0" err="1">
                <a:solidFill>
                  <a:prstClr val="black"/>
                </a:solidFill>
                <a:latin typeface="Open Sans"/>
                <a:ea typeface="Open Sans"/>
                <a:cs typeface="Open Sans"/>
              </a:rPr>
              <a:t>for</a:t>
            </a:r>
            <a:r>
              <a:rPr lang="nl-NL" sz="3000" b="1" dirty="0">
                <a:solidFill>
                  <a:prstClr val="black"/>
                </a:solidFill>
                <a:latin typeface="Open Sans"/>
                <a:ea typeface="Open Sans"/>
                <a:cs typeface="Open Sans"/>
              </a:rPr>
              <a:t> IHRS</a:t>
            </a:r>
          </a:p>
          <a:p>
            <a:pPr defTabSz="1371600">
              <a:lnSpc>
                <a:spcPct val="150000"/>
              </a:lnSpc>
            </a:pPr>
            <a:r>
              <a:rPr lang="en-GB" sz="3000" dirty="0">
                <a:solidFill>
                  <a:prstClr val="black"/>
                </a:solidFill>
                <a:latin typeface="Open Sans"/>
                <a:ea typeface="Open Sans"/>
                <a:cs typeface="Open Sans"/>
              </a:rPr>
              <a:t>Research: 	Barriers/opportunities analysis, Stakeholder analysis, </a:t>
            </a:r>
          </a:p>
          <a:p>
            <a:pPr defTabSz="1371600">
              <a:lnSpc>
                <a:spcPct val="150000"/>
              </a:lnSpc>
            </a:pPr>
            <a:r>
              <a:rPr lang="en-GB" sz="3000" dirty="0">
                <a:solidFill>
                  <a:prstClr val="black"/>
                </a:solidFill>
                <a:latin typeface="Open Sans"/>
                <a:ea typeface="Open Sans"/>
                <a:cs typeface="Open Sans"/>
              </a:rPr>
              <a:t>		EU IHRS business models overview</a:t>
            </a:r>
          </a:p>
          <a:p>
            <a:pPr defTabSz="1371600">
              <a:lnSpc>
                <a:spcPct val="150000"/>
              </a:lnSpc>
            </a:pPr>
            <a:r>
              <a:rPr lang="en-GB" sz="3000" dirty="0">
                <a:solidFill>
                  <a:prstClr val="black"/>
                </a:solidFill>
                <a:latin typeface="Open Sans"/>
                <a:ea typeface="Open Sans"/>
                <a:cs typeface="Open Sans"/>
              </a:rPr>
              <a:t>Process: 	Roadmap, training overview, learning network, </a:t>
            </a:r>
          </a:p>
          <a:p>
            <a:pPr defTabSz="1371600">
              <a:lnSpc>
                <a:spcPct val="150000"/>
              </a:lnSpc>
            </a:pPr>
            <a:r>
              <a:rPr lang="en-GB" sz="3000" dirty="0">
                <a:solidFill>
                  <a:prstClr val="black"/>
                </a:solidFill>
                <a:latin typeface="Open Sans"/>
                <a:ea typeface="Open Sans"/>
                <a:cs typeface="Open Sans"/>
              </a:rPr>
              <a:t>		digital resource centre</a:t>
            </a:r>
          </a:p>
          <a:p>
            <a:pPr defTabSz="1371600">
              <a:lnSpc>
                <a:spcPct val="150000"/>
              </a:lnSpc>
            </a:pPr>
            <a:r>
              <a:rPr lang="en-GB" sz="3000" dirty="0">
                <a:solidFill>
                  <a:prstClr val="black"/>
                </a:solidFill>
                <a:latin typeface="Open Sans"/>
                <a:ea typeface="Open Sans"/>
                <a:cs typeface="Open Sans"/>
              </a:rPr>
              <a:t>Policy: 		Fund development, best-practice policy instruments</a:t>
            </a:r>
          </a:p>
          <a:p>
            <a:pPr defTabSz="1371600">
              <a:lnSpc>
                <a:spcPct val="150000"/>
              </a:lnSpc>
            </a:pPr>
            <a:endParaRPr lang="en-GB" sz="3000" dirty="0">
              <a:solidFill>
                <a:prstClr val="black"/>
              </a:solidFill>
              <a:latin typeface="Open Sans"/>
              <a:ea typeface="Open Sans"/>
              <a:cs typeface="Open Sans"/>
            </a:endParaRPr>
          </a:p>
          <a:p>
            <a:pPr defTabSz="1371600">
              <a:lnSpc>
                <a:spcPct val="150000"/>
              </a:lnSpc>
            </a:pPr>
            <a:r>
              <a:rPr lang="en-GB" sz="3000" dirty="0">
                <a:solidFill>
                  <a:prstClr val="black"/>
                </a:solidFill>
                <a:latin typeface="Open Sans"/>
                <a:ea typeface="Open Sans"/>
                <a:cs typeface="Open Sans"/>
              </a:rPr>
              <a:t>See: https://condoreno.org</a:t>
            </a:r>
          </a:p>
        </p:txBody>
      </p:sp>
    </p:spTree>
    <p:extLst>
      <p:ext uri="{BB962C8B-B14F-4D97-AF65-F5344CB8AC3E}">
        <p14:creationId xmlns:p14="http://schemas.microsoft.com/office/powerpoint/2010/main" val="1983947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9447A8A-DCBC-94CA-03E7-AA7AC2CE760B}"/>
              </a:ext>
            </a:extLst>
          </p:cNvPr>
          <p:cNvCxnSpPr>
            <a:cxnSpLocks/>
          </p:cNvCxnSpPr>
          <p:nvPr/>
        </p:nvCxnSpPr>
        <p:spPr>
          <a:xfrm>
            <a:off x="1257301" y="2301494"/>
            <a:ext cx="16559063"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90A6B452-0B61-557D-1BC3-F772960E8F5F}"/>
              </a:ext>
            </a:extLst>
          </p:cNvPr>
          <p:cNvSpPr>
            <a:spLocks noGrp="1"/>
          </p:cNvSpPr>
          <p:nvPr>
            <p:ph type="ftr" sz="quarter" idx="11"/>
          </p:nvPr>
        </p:nvSpPr>
        <p:spPr/>
        <p:txBody>
          <a:bodyPr/>
          <a:lstStyle/>
          <a:p>
            <a:pPr defTabSz="1371600">
              <a:defRPr/>
            </a:pPr>
            <a:r>
              <a:rPr lang="en-US" sz="1350" i="1" dirty="0">
                <a:solidFill>
                  <a:prstClr val="black">
                    <a:tint val="75000"/>
                  </a:prstClr>
                </a:solidFill>
                <a:latin typeface="Avenir Next LT Pro"/>
              </a:rPr>
              <a:t>Source: R. Elgendy, Sustainable Built Environment and Urban Transition, Linnaeus University, Växjö</a:t>
            </a:r>
          </a:p>
          <a:p>
            <a:pPr defTabSz="1371600">
              <a:defRPr/>
            </a:pPr>
            <a:endParaRPr lang="en-US" sz="1350" dirty="0">
              <a:solidFill>
                <a:prstClr val="black">
                  <a:tint val="75000"/>
                </a:prstClr>
              </a:solidFill>
              <a:latin typeface="Avenir Next LT Pro"/>
            </a:endParaRPr>
          </a:p>
        </p:txBody>
      </p:sp>
      <p:sp>
        <p:nvSpPr>
          <p:cNvPr id="9" name="TextBox 8">
            <a:extLst>
              <a:ext uri="{FF2B5EF4-FFF2-40B4-BE49-F238E27FC236}">
                <a16:creationId xmlns:a16="http://schemas.microsoft.com/office/drawing/2014/main" id="{98044DA1-0556-C551-5B26-3B5E28E4A3B0}"/>
              </a:ext>
            </a:extLst>
          </p:cNvPr>
          <p:cNvSpPr txBox="1"/>
          <p:nvPr/>
        </p:nvSpPr>
        <p:spPr>
          <a:xfrm>
            <a:off x="1244061" y="2906415"/>
            <a:ext cx="16559061" cy="923330"/>
          </a:xfrm>
          <a:prstGeom prst="rect">
            <a:avLst/>
          </a:prstGeom>
          <a:noFill/>
        </p:spPr>
        <p:txBody>
          <a:bodyPr wrap="square">
            <a:spAutoFit/>
          </a:bodyPr>
          <a:lstStyle/>
          <a:p>
            <a:pPr defTabSz="1371600">
              <a:defRPr/>
            </a:pPr>
            <a:r>
              <a:rPr lang="en-US" sz="2700" dirty="0">
                <a:solidFill>
                  <a:prstClr val="black"/>
                </a:solidFill>
                <a:latin typeface="Avenir Next LT Pro"/>
              </a:rPr>
              <a:t>Possible models to create Integrated Home Renovation Services </a:t>
            </a:r>
          </a:p>
          <a:p>
            <a:pPr defTabSz="1371600">
              <a:defRPr/>
            </a:pPr>
            <a:endParaRPr lang="en-US" sz="2700" dirty="0">
              <a:solidFill>
                <a:prstClr val="black"/>
              </a:solidFill>
              <a:latin typeface="Avenir Next LT Pro"/>
            </a:endParaRPr>
          </a:p>
        </p:txBody>
      </p:sp>
      <p:sp>
        <p:nvSpPr>
          <p:cNvPr id="13" name="Slide Number Placeholder 12">
            <a:extLst>
              <a:ext uri="{FF2B5EF4-FFF2-40B4-BE49-F238E27FC236}">
                <a16:creationId xmlns:a16="http://schemas.microsoft.com/office/drawing/2014/main" id="{542D2D9C-18D2-5D8C-BCA3-7136EFF79631}"/>
              </a:ext>
            </a:extLst>
          </p:cNvPr>
          <p:cNvSpPr>
            <a:spLocks noGrp="1"/>
          </p:cNvSpPr>
          <p:nvPr>
            <p:ph type="sldNum" sz="quarter" idx="12"/>
          </p:nvPr>
        </p:nvSpPr>
        <p:spPr/>
        <p:txBody>
          <a:bodyPr/>
          <a:lstStyle/>
          <a:p>
            <a:pPr defTabSz="1371600">
              <a:defRPr/>
            </a:pPr>
            <a:fld id="{D3060201-1C40-4B39-813D-5CD9493BAEED}" type="slidenum">
              <a:rPr lang="en-US" sz="1350">
                <a:solidFill>
                  <a:prstClr val="black">
                    <a:tint val="75000"/>
                  </a:prstClr>
                </a:solidFill>
                <a:latin typeface="Avenir Next LT Pro"/>
              </a:rPr>
              <a:pPr defTabSz="1371600">
                <a:defRPr/>
              </a:pPr>
              <a:t>44</a:t>
            </a:fld>
            <a:endParaRPr lang="en-US" sz="1350" dirty="0">
              <a:solidFill>
                <a:prstClr val="black">
                  <a:tint val="75000"/>
                </a:prstClr>
              </a:solidFill>
              <a:latin typeface="Avenir Next LT Pro"/>
            </a:endParaRPr>
          </a:p>
        </p:txBody>
      </p:sp>
      <p:sp>
        <p:nvSpPr>
          <p:cNvPr id="6" name="Flowchart: Connector 5">
            <a:extLst>
              <a:ext uri="{FF2B5EF4-FFF2-40B4-BE49-F238E27FC236}">
                <a16:creationId xmlns:a16="http://schemas.microsoft.com/office/drawing/2014/main" id="{3B1A1AB6-7274-604B-A154-5E740A7ECF6B}"/>
              </a:ext>
            </a:extLst>
          </p:cNvPr>
          <p:cNvSpPr/>
          <p:nvPr/>
        </p:nvSpPr>
        <p:spPr>
          <a:xfrm>
            <a:off x="10994947" y="5402620"/>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120169" y="614264"/>
                  <a:pt x="634901" y="51671"/>
                  <a:pt x="1481959" y="0"/>
                </a:cubicBezTo>
                <a:cubicBezTo>
                  <a:pt x="2353883" y="61387"/>
                  <a:pt x="3065767" y="767614"/>
                  <a:pt x="2963918" y="1481959"/>
                </a:cubicBezTo>
                <a:cubicBezTo>
                  <a:pt x="2880780" y="2274945"/>
                  <a:pt x="2390074" y="3067453"/>
                  <a:pt x="1481959" y="2963918"/>
                </a:cubicBezTo>
                <a:cubicBezTo>
                  <a:pt x="596481" y="3054524"/>
                  <a:pt x="-65457" y="2240381"/>
                  <a:pt x="0" y="1481959"/>
                </a:cubicBezTo>
                <a:close/>
              </a:path>
              <a:path w="2963918" h="2963918" stroke="0" extrusionOk="0">
                <a:moveTo>
                  <a:pt x="0" y="1481959"/>
                </a:moveTo>
                <a:cubicBezTo>
                  <a:pt x="20764" y="632935"/>
                  <a:pt x="714715" y="80282"/>
                  <a:pt x="1481959" y="0"/>
                </a:cubicBezTo>
                <a:cubicBezTo>
                  <a:pt x="2285847" y="-40571"/>
                  <a:pt x="2976835" y="671222"/>
                  <a:pt x="2963918" y="1481959"/>
                </a:cubicBezTo>
                <a:cubicBezTo>
                  <a:pt x="2953000" y="2181281"/>
                  <a:pt x="2154396" y="3029689"/>
                  <a:pt x="1481959" y="2963918"/>
                </a:cubicBezTo>
                <a:cubicBezTo>
                  <a:pt x="652242" y="2909923"/>
                  <a:pt x="16750" y="2324576"/>
                  <a:pt x="0" y="1481959"/>
                </a:cubicBezTo>
                <a:close/>
              </a:path>
            </a:pathLst>
          </a:custGeom>
          <a:solidFill>
            <a:schemeClr val="bg1">
              <a:lumMod val="85000"/>
            </a:schemeClr>
          </a:solidFill>
          <a:ln w="28575">
            <a:solidFill>
              <a:srgbClr val="92D050"/>
            </a:solidFill>
            <a:extLst>
              <a:ext uri="{C807C97D-BFC1-408E-A445-0C87EB9F89A2}">
                <ask:lineSketchStyleProps xmlns:ask="http://schemas.microsoft.com/office/drawing/2018/sketchyshapes" sd="1617256088">
                  <a:prstGeom prst="flowChartConnector">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8" name="Graphic 7">
            <a:extLst>
              <a:ext uri="{FF2B5EF4-FFF2-40B4-BE49-F238E27FC236}">
                <a16:creationId xmlns:a16="http://schemas.microsoft.com/office/drawing/2014/main" id="{05105273-7A5D-1BA6-F34F-0D408599242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823" t="24239" r="22003" b="26327"/>
          <a:stretch/>
        </p:blipFill>
        <p:spPr>
          <a:xfrm>
            <a:off x="11567677" y="6029191"/>
            <a:ext cx="1655621" cy="1510754"/>
          </a:xfrm>
          <a:prstGeom prst="rect">
            <a:avLst/>
          </a:prstGeom>
        </p:spPr>
      </p:pic>
      <p:sp>
        <p:nvSpPr>
          <p:cNvPr id="10" name="Flowchart: Connector 9">
            <a:extLst>
              <a:ext uri="{FF2B5EF4-FFF2-40B4-BE49-F238E27FC236}">
                <a16:creationId xmlns:a16="http://schemas.microsoft.com/office/drawing/2014/main" id="{3AAE63CF-39E3-37A3-1F57-8D3E6A42D664}"/>
              </a:ext>
            </a:extLst>
          </p:cNvPr>
          <p:cNvSpPr/>
          <p:nvPr/>
        </p:nvSpPr>
        <p:spPr>
          <a:xfrm>
            <a:off x="6240530" y="5388223"/>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59842" y="655831"/>
                  <a:pt x="772611" y="59805"/>
                  <a:pt x="1481959" y="0"/>
                </a:cubicBezTo>
                <a:cubicBezTo>
                  <a:pt x="2165619" y="-37178"/>
                  <a:pt x="3129755" y="700938"/>
                  <a:pt x="2963918" y="1481959"/>
                </a:cubicBezTo>
                <a:cubicBezTo>
                  <a:pt x="3049823" y="2291831"/>
                  <a:pt x="2219239" y="3050070"/>
                  <a:pt x="1481959" y="2963918"/>
                </a:cubicBezTo>
                <a:cubicBezTo>
                  <a:pt x="670207" y="2984546"/>
                  <a:pt x="17600" y="2479921"/>
                  <a:pt x="0" y="1481959"/>
                </a:cubicBezTo>
                <a:close/>
              </a:path>
              <a:path w="2963918" h="2963918" stroke="0" extrusionOk="0">
                <a:moveTo>
                  <a:pt x="0" y="1481959"/>
                </a:moveTo>
                <a:cubicBezTo>
                  <a:pt x="107266" y="567482"/>
                  <a:pt x="602621" y="52973"/>
                  <a:pt x="1481959" y="0"/>
                </a:cubicBezTo>
                <a:cubicBezTo>
                  <a:pt x="2274168" y="-129129"/>
                  <a:pt x="2931840" y="703427"/>
                  <a:pt x="2963918" y="1481959"/>
                </a:cubicBezTo>
                <a:cubicBezTo>
                  <a:pt x="2994186" y="2370716"/>
                  <a:pt x="2303591" y="2863847"/>
                  <a:pt x="1481959" y="2963918"/>
                </a:cubicBezTo>
                <a:cubicBezTo>
                  <a:pt x="646941" y="3097312"/>
                  <a:pt x="-196034" y="2248596"/>
                  <a:pt x="0" y="1481959"/>
                </a:cubicBezTo>
                <a:close/>
              </a:path>
            </a:pathLst>
          </a:custGeom>
          <a:solidFill>
            <a:schemeClr val="bg1">
              <a:lumMod val="85000"/>
            </a:schemeClr>
          </a:solidFill>
          <a:ln w="28575">
            <a:solidFill>
              <a:srgbClr val="00B0F0"/>
            </a:solidFill>
            <a:extLst>
              <a:ext uri="{C807C97D-BFC1-408E-A445-0C87EB9F89A2}">
                <ask:lineSketchStyleProps xmlns:ask="http://schemas.microsoft.com/office/drawing/2018/sketchyshapes" sd="2091018771">
                  <a:prstGeom prst="flowChartConnector">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12" name="Graphic 11">
            <a:extLst>
              <a:ext uri="{FF2B5EF4-FFF2-40B4-BE49-F238E27FC236}">
                <a16:creationId xmlns:a16="http://schemas.microsoft.com/office/drawing/2014/main" id="{F741EF26-D617-17B6-6914-45F94F27F1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76323" y="5993142"/>
            <a:ext cx="1692330" cy="1692330"/>
          </a:xfrm>
          <a:prstGeom prst="rect">
            <a:avLst/>
          </a:prstGeom>
        </p:spPr>
      </p:pic>
      <p:sp>
        <p:nvSpPr>
          <p:cNvPr id="14" name="Flowchart: Connector 13">
            <a:extLst>
              <a:ext uri="{FF2B5EF4-FFF2-40B4-BE49-F238E27FC236}">
                <a16:creationId xmlns:a16="http://schemas.microsoft.com/office/drawing/2014/main" id="{19433021-D2BD-1CF3-B666-CAA834039B64}"/>
              </a:ext>
            </a:extLst>
          </p:cNvPr>
          <p:cNvSpPr/>
          <p:nvPr/>
        </p:nvSpPr>
        <p:spPr>
          <a:xfrm>
            <a:off x="1244068" y="5375737"/>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94975" y="657471"/>
                  <a:pt x="475839" y="-115585"/>
                  <a:pt x="1481959" y="0"/>
                </a:cubicBezTo>
                <a:cubicBezTo>
                  <a:pt x="2467379" y="176850"/>
                  <a:pt x="2860698" y="555155"/>
                  <a:pt x="2963918" y="1481959"/>
                </a:cubicBezTo>
                <a:cubicBezTo>
                  <a:pt x="2926211" y="2379280"/>
                  <a:pt x="2455735" y="2776718"/>
                  <a:pt x="1481959" y="2963918"/>
                </a:cubicBezTo>
                <a:cubicBezTo>
                  <a:pt x="628975" y="2943326"/>
                  <a:pt x="-22373" y="2485790"/>
                  <a:pt x="0" y="1481959"/>
                </a:cubicBezTo>
                <a:close/>
              </a:path>
              <a:path w="2963918" h="2963918" stroke="0" extrusionOk="0">
                <a:moveTo>
                  <a:pt x="0" y="1481959"/>
                </a:moveTo>
                <a:cubicBezTo>
                  <a:pt x="-2811" y="682235"/>
                  <a:pt x="670408" y="179395"/>
                  <a:pt x="1481959" y="0"/>
                </a:cubicBezTo>
                <a:cubicBezTo>
                  <a:pt x="2170584" y="144820"/>
                  <a:pt x="2931809" y="509308"/>
                  <a:pt x="2963918" y="1481959"/>
                </a:cubicBezTo>
                <a:cubicBezTo>
                  <a:pt x="2989530" y="2280770"/>
                  <a:pt x="2131969" y="3058313"/>
                  <a:pt x="1481959" y="2963918"/>
                </a:cubicBezTo>
                <a:cubicBezTo>
                  <a:pt x="542499" y="3052289"/>
                  <a:pt x="33072" y="2244622"/>
                  <a:pt x="0" y="1481959"/>
                </a:cubicBezTo>
                <a:close/>
              </a:path>
            </a:pathLst>
          </a:custGeom>
          <a:solidFill>
            <a:schemeClr val="bg1">
              <a:lumMod val="85000"/>
            </a:schemeClr>
          </a:solidFill>
          <a:ln w="28575">
            <a:solidFill>
              <a:schemeClr val="accent5">
                <a:lumMod val="75000"/>
              </a:schemeClr>
            </a:solidFill>
            <a:extLst>
              <a:ext uri="{C807C97D-BFC1-408E-A445-0C87EB9F89A2}">
                <ask:lineSketchStyleProps xmlns:ask="http://schemas.microsoft.com/office/drawing/2018/sketchyshapes" sd="2998267428">
                  <a:prstGeom prst="flowChartConnecto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15" name="Graphic 14" descr="Court with solid fill">
            <a:extLst>
              <a:ext uri="{FF2B5EF4-FFF2-40B4-BE49-F238E27FC236}">
                <a16:creationId xmlns:a16="http://schemas.microsoft.com/office/drawing/2014/main" id="{01CCD1D1-0B1D-3710-F7B1-1EC2CC449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9860" y="5980656"/>
            <a:ext cx="1692330" cy="1692330"/>
          </a:xfrm>
          <a:prstGeom prst="rect">
            <a:avLst/>
          </a:prstGeom>
        </p:spPr>
      </p:pic>
      <p:sp>
        <p:nvSpPr>
          <p:cNvPr id="17" name="TextBox 16">
            <a:extLst>
              <a:ext uri="{FF2B5EF4-FFF2-40B4-BE49-F238E27FC236}">
                <a16:creationId xmlns:a16="http://schemas.microsoft.com/office/drawing/2014/main" id="{43E47618-B0AA-5BFD-6710-40181A92B284}"/>
              </a:ext>
            </a:extLst>
          </p:cNvPr>
          <p:cNvSpPr txBox="1"/>
          <p:nvPr/>
        </p:nvSpPr>
        <p:spPr>
          <a:xfrm>
            <a:off x="11119073" y="3686743"/>
            <a:ext cx="2963919" cy="1569660"/>
          </a:xfrm>
          <a:prstGeom prst="rect">
            <a:avLst/>
          </a:prstGeom>
          <a:noFill/>
        </p:spPr>
        <p:txBody>
          <a:bodyPr wrap="square">
            <a:spAutoFit/>
          </a:bodyPr>
          <a:lstStyle/>
          <a:p>
            <a:pPr defTabSz="1371600">
              <a:defRPr/>
            </a:pPr>
            <a:r>
              <a:rPr lang="en-US" sz="2400" dirty="0">
                <a:solidFill>
                  <a:prstClr val="black"/>
                </a:solidFill>
                <a:latin typeface="Avenir Next LT Pro"/>
              </a:rPr>
              <a:t>Agency model</a:t>
            </a:r>
          </a:p>
          <a:p>
            <a:pPr defTabSz="1371600">
              <a:defRPr/>
            </a:pPr>
            <a:r>
              <a:rPr lang="en-US" dirty="0">
                <a:solidFill>
                  <a:prstClr val="black"/>
                </a:solidFill>
                <a:latin typeface="Avenir Next LT Pro"/>
              </a:rPr>
              <a:t>For example, </a:t>
            </a:r>
            <a:r>
              <a:rPr lang="en-US" dirty="0" err="1">
                <a:solidFill>
                  <a:prstClr val="black"/>
                </a:solidFill>
                <a:latin typeface="Avenir Next LT Pro"/>
              </a:rPr>
              <a:t>CoachCoPro</a:t>
            </a:r>
            <a:r>
              <a:rPr lang="en-US" dirty="0">
                <a:solidFill>
                  <a:prstClr val="black"/>
                </a:solidFill>
                <a:latin typeface="Avenir Next LT Pro"/>
              </a:rPr>
              <a:t> services </a:t>
            </a:r>
            <a:r>
              <a:rPr lang="en-US" dirty="0" err="1">
                <a:solidFill>
                  <a:prstClr val="black"/>
                </a:solidFill>
                <a:latin typeface="Avenir Next LT Pro"/>
              </a:rPr>
              <a:t>Agence</a:t>
            </a:r>
            <a:r>
              <a:rPr lang="en-US" dirty="0">
                <a:solidFill>
                  <a:prstClr val="black"/>
                </a:solidFill>
                <a:latin typeface="Avenir Next LT Pro"/>
              </a:rPr>
              <a:t> Parisienne du </a:t>
            </a:r>
            <a:r>
              <a:rPr lang="en-US" dirty="0" err="1">
                <a:solidFill>
                  <a:prstClr val="black"/>
                </a:solidFill>
                <a:latin typeface="Avenir Next LT Pro"/>
              </a:rPr>
              <a:t>Climat</a:t>
            </a:r>
            <a:r>
              <a:rPr lang="en-US" dirty="0">
                <a:solidFill>
                  <a:prstClr val="black"/>
                </a:solidFill>
                <a:latin typeface="Avenir Next LT Pro"/>
              </a:rPr>
              <a:t> in Paris</a:t>
            </a:r>
          </a:p>
        </p:txBody>
      </p:sp>
      <p:sp>
        <p:nvSpPr>
          <p:cNvPr id="19" name="TextBox 18">
            <a:extLst>
              <a:ext uri="{FF2B5EF4-FFF2-40B4-BE49-F238E27FC236}">
                <a16:creationId xmlns:a16="http://schemas.microsoft.com/office/drawing/2014/main" id="{DBE244C1-A342-46A6-2F1B-06901F90755C}"/>
              </a:ext>
            </a:extLst>
          </p:cNvPr>
          <p:cNvSpPr txBox="1"/>
          <p:nvPr/>
        </p:nvSpPr>
        <p:spPr>
          <a:xfrm>
            <a:off x="5949223" y="3691388"/>
            <a:ext cx="4247786" cy="1292662"/>
          </a:xfrm>
          <a:prstGeom prst="rect">
            <a:avLst/>
          </a:prstGeom>
          <a:noFill/>
        </p:spPr>
        <p:txBody>
          <a:bodyPr wrap="square">
            <a:spAutoFit/>
          </a:bodyPr>
          <a:lstStyle/>
          <a:p>
            <a:pPr defTabSz="1371600">
              <a:defRPr/>
            </a:pPr>
            <a:r>
              <a:rPr lang="en-US" sz="2400" dirty="0">
                <a:solidFill>
                  <a:prstClr val="black"/>
                </a:solidFill>
                <a:latin typeface="Avenir Next LT Pro"/>
              </a:rPr>
              <a:t>Private model</a:t>
            </a:r>
          </a:p>
          <a:p>
            <a:pPr defTabSz="1371600">
              <a:defRPr/>
            </a:pPr>
            <a:r>
              <a:rPr lang="en-US" dirty="0">
                <a:solidFill>
                  <a:prstClr val="black"/>
                </a:solidFill>
                <a:latin typeface="Avenir Next LT Pro"/>
              </a:rPr>
              <a:t>For example, Living-cost neutral renovation services of non-profit organization WNR in the Netherlands</a:t>
            </a:r>
          </a:p>
        </p:txBody>
      </p:sp>
      <p:sp>
        <p:nvSpPr>
          <p:cNvPr id="21" name="TextBox 20">
            <a:extLst>
              <a:ext uri="{FF2B5EF4-FFF2-40B4-BE49-F238E27FC236}">
                <a16:creationId xmlns:a16="http://schemas.microsoft.com/office/drawing/2014/main" id="{2FBC9112-5DEF-0E42-CC38-79A33F8A6968}"/>
              </a:ext>
            </a:extLst>
          </p:cNvPr>
          <p:cNvSpPr txBox="1"/>
          <p:nvPr/>
        </p:nvSpPr>
        <p:spPr>
          <a:xfrm>
            <a:off x="1244061" y="3686742"/>
            <a:ext cx="3731019" cy="1292662"/>
          </a:xfrm>
          <a:prstGeom prst="rect">
            <a:avLst/>
          </a:prstGeom>
          <a:noFill/>
        </p:spPr>
        <p:txBody>
          <a:bodyPr wrap="square">
            <a:spAutoFit/>
          </a:bodyPr>
          <a:lstStyle/>
          <a:p>
            <a:pPr defTabSz="1371600">
              <a:defRPr/>
            </a:pPr>
            <a:r>
              <a:rPr lang="en-US" sz="2400" dirty="0">
                <a:solidFill>
                  <a:prstClr val="black"/>
                </a:solidFill>
                <a:latin typeface="Avenir Next LT Pro"/>
              </a:rPr>
              <a:t>Public model</a:t>
            </a:r>
          </a:p>
          <a:p>
            <a:pPr defTabSz="1371600">
              <a:defRPr/>
            </a:pPr>
            <a:r>
              <a:rPr lang="en-US" dirty="0">
                <a:solidFill>
                  <a:prstClr val="black"/>
                </a:solidFill>
                <a:latin typeface="Avenir Next LT Pro"/>
              </a:rPr>
              <a:t>For example, Municipal services of “energy houses” in Antwerp, </a:t>
            </a:r>
            <a:r>
              <a:rPr lang="en-US" dirty="0" err="1">
                <a:solidFill>
                  <a:prstClr val="black"/>
                </a:solidFill>
                <a:latin typeface="Avenir Next LT Pro"/>
              </a:rPr>
              <a:t>Mechelen</a:t>
            </a:r>
            <a:r>
              <a:rPr lang="en-US" dirty="0">
                <a:solidFill>
                  <a:prstClr val="black"/>
                </a:solidFill>
                <a:latin typeface="Avenir Next LT Pro"/>
              </a:rPr>
              <a:t> and Ostend in Belgium</a:t>
            </a:r>
            <a:endParaRPr lang="en-150" dirty="0">
              <a:solidFill>
                <a:prstClr val="black"/>
              </a:solidFill>
              <a:latin typeface="Avenir Next LT Pro"/>
            </a:endParaRPr>
          </a:p>
        </p:txBody>
      </p:sp>
      <p:pic>
        <p:nvPicPr>
          <p:cNvPr id="22" name="Graphic 21" descr="Arrow Right with solid fill">
            <a:extLst>
              <a:ext uri="{FF2B5EF4-FFF2-40B4-BE49-F238E27FC236}">
                <a16:creationId xmlns:a16="http://schemas.microsoft.com/office/drawing/2014/main" id="{9B018128-E56E-11DA-0929-0F4C53AD2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2535195" y="5906258"/>
            <a:ext cx="1237485" cy="1237485"/>
          </a:xfrm>
          <a:prstGeom prst="rect">
            <a:avLst/>
          </a:prstGeom>
        </p:spPr>
      </p:pic>
      <p:sp>
        <p:nvSpPr>
          <p:cNvPr id="7" name="Titel 6">
            <a:extLst>
              <a:ext uri="{FF2B5EF4-FFF2-40B4-BE49-F238E27FC236}">
                <a16:creationId xmlns:a16="http://schemas.microsoft.com/office/drawing/2014/main" id="{5A73E7F1-ADCA-75A1-4A8C-3CCBAC784666}"/>
              </a:ext>
            </a:extLst>
          </p:cNvPr>
          <p:cNvSpPr>
            <a:spLocks noGrp="1"/>
          </p:cNvSpPr>
          <p:nvPr>
            <p:ph type="title"/>
          </p:nvPr>
        </p:nvSpPr>
        <p:spPr/>
        <p:txBody>
          <a:bodyPr/>
          <a:lstStyle/>
          <a:p>
            <a:r>
              <a:rPr lang="en-GB" dirty="0"/>
              <a:t>Tools: research</a:t>
            </a:r>
            <a:endParaRPr lang="nl-BE" dirty="0"/>
          </a:p>
        </p:txBody>
      </p:sp>
      <p:pic>
        <p:nvPicPr>
          <p:cNvPr id="2" name="Afbeelding 6">
            <a:extLst>
              <a:ext uri="{FF2B5EF4-FFF2-40B4-BE49-F238E27FC236}">
                <a16:creationId xmlns:a16="http://schemas.microsoft.com/office/drawing/2014/main" id="{E8D21FD9-182B-54BC-BEBD-C80C81D3C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59993" y="3671971"/>
            <a:ext cx="3561027" cy="4294412"/>
          </a:xfrm>
          <a:prstGeom prst="rect">
            <a:avLst/>
          </a:prstGeom>
        </p:spPr>
      </p:pic>
    </p:spTree>
    <p:extLst>
      <p:ext uri="{BB962C8B-B14F-4D97-AF65-F5344CB8AC3E}">
        <p14:creationId xmlns:p14="http://schemas.microsoft.com/office/powerpoint/2010/main" val="1029573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9A445BF2-4945-FECE-A2D4-E41830A90B87}"/>
              </a:ext>
            </a:extLst>
          </p:cNvPr>
          <p:cNvSpPr txBox="1"/>
          <p:nvPr/>
        </p:nvSpPr>
        <p:spPr>
          <a:xfrm>
            <a:off x="620633" y="5305463"/>
            <a:ext cx="5207114" cy="3416320"/>
          </a:xfrm>
          <a:prstGeom prst="rect">
            <a:avLst/>
          </a:prstGeom>
          <a:noFill/>
        </p:spPr>
        <p:txBody>
          <a:bodyPr wrap="square" rtlCol="0">
            <a:spAutoFit/>
          </a:bodyPr>
          <a:lstStyle/>
          <a:p>
            <a:pPr defTabSz="1371600"/>
            <a:r>
              <a:rPr lang="nl-BE" sz="3600" dirty="0">
                <a:solidFill>
                  <a:prstClr val="black"/>
                </a:solidFill>
                <a:highlight>
                  <a:srgbClr val="2ACD57"/>
                </a:highlight>
                <a:latin typeface="Calibri" panose="020F0502020204030204"/>
              </a:rPr>
              <a:t>Communication </a:t>
            </a:r>
            <a:r>
              <a:rPr lang="nl-BE" sz="3600" dirty="0" err="1">
                <a:solidFill>
                  <a:prstClr val="black"/>
                </a:solidFill>
                <a:highlight>
                  <a:srgbClr val="2ACD57"/>
                </a:highlight>
                <a:latin typeface="Calibri" panose="020F0502020204030204"/>
              </a:rPr>
              <a:t>strategy</a:t>
            </a:r>
            <a:endParaRPr lang="nl-BE" sz="3600" dirty="0">
              <a:solidFill>
                <a:prstClr val="black"/>
              </a:solidFill>
              <a:highlight>
                <a:srgbClr val="2ACD57"/>
              </a:highlight>
              <a:latin typeface="Calibri" panose="020F0502020204030204"/>
            </a:endParaRPr>
          </a:p>
          <a:p>
            <a:pPr defTabSz="1371600"/>
            <a:endParaRPr lang="nl-BE" sz="3600" dirty="0">
              <a:solidFill>
                <a:prstClr val="black"/>
              </a:solidFill>
              <a:latin typeface="Calibri" panose="020F0502020204030204"/>
            </a:endParaRPr>
          </a:p>
          <a:p>
            <a:pPr defTabSz="1371600"/>
            <a:endParaRPr lang="nl-BE" sz="3600" dirty="0">
              <a:solidFill>
                <a:prstClr val="white"/>
              </a:solidFill>
              <a:highlight>
                <a:srgbClr val="6B6363"/>
              </a:highlight>
              <a:latin typeface="Calibri" panose="020F0502020204030204"/>
            </a:endParaRPr>
          </a:p>
          <a:p>
            <a:pPr defTabSz="1371600"/>
            <a:r>
              <a:rPr lang="nl-BE" sz="3600" dirty="0" err="1">
                <a:solidFill>
                  <a:prstClr val="white"/>
                </a:solidFill>
                <a:highlight>
                  <a:srgbClr val="6B6363"/>
                </a:highlight>
                <a:latin typeface="Calibri" panose="020F0502020204030204"/>
              </a:rPr>
              <a:t>Gaining</a:t>
            </a:r>
            <a:r>
              <a:rPr lang="nl-BE" sz="3600" dirty="0">
                <a:solidFill>
                  <a:prstClr val="white"/>
                </a:solidFill>
                <a:highlight>
                  <a:srgbClr val="6B6363"/>
                </a:highlight>
                <a:latin typeface="Calibri" panose="020F0502020204030204"/>
              </a:rPr>
              <a:t> trust</a:t>
            </a:r>
          </a:p>
          <a:p>
            <a:pPr defTabSz="1371600"/>
            <a:endParaRPr lang="nl-BE" sz="3600" dirty="0">
              <a:solidFill>
                <a:prstClr val="black"/>
              </a:solidFill>
              <a:latin typeface="Calibri" panose="020F0502020204030204"/>
            </a:endParaRPr>
          </a:p>
          <a:p>
            <a:pPr defTabSz="1371600"/>
            <a:r>
              <a:rPr lang="nl-BE" sz="3600" dirty="0" err="1">
                <a:solidFill>
                  <a:prstClr val="black"/>
                </a:solidFill>
                <a:highlight>
                  <a:srgbClr val="ED7D31"/>
                </a:highlight>
                <a:latin typeface="Calibri" panose="020F0502020204030204"/>
              </a:rPr>
              <a:t>Appointing</a:t>
            </a:r>
            <a:r>
              <a:rPr lang="nl-BE" sz="3600" dirty="0">
                <a:solidFill>
                  <a:prstClr val="black"/>
                </a:solidFill>
                <a:highlight>
                  <a:srgbClr val="ED7D31"/>
                </a:highlight>
                <a:latin typeface="Calibri" panose="020F0502020204030204"/>
              </a:rPr>
              <a:t> a manager</a:t>
            </a:r>
          </a:p>
        </p:txBody>
      </p:sp>
      <p:sp>
        <p:nvSpPr>
          <p:cNvPr id="13" name="Tekstvak 12">
            <a:extLst>
              <a:ext uri="{FF2B5EF4-FFF2-40B4-BE49-F238E27FC236}">
                <a16:creationId xmlns:a16="http://schemas.microsoft.com/office/drawing/2014/main" id="{33B56751-1FB9-92A1-A5FF-4895BEB61DE3}"/>
              </a:ext>
            </a:extLst>
          </p:cNvPr>
          <p:cNvSpPr txBox="1"/>
          <p:nvPr/>
        </p:nvSpPr>
        <p:spPr>
          <a:xfrm>
            <a:off x="11040457" y="5316557"/>
            <a:ext cx="6532237" cy="3416320"/>
          </a:xfrm>
          <a:prstGeom prst="rect">
            <a:avLst/>
          </a:prstGeom>
          <a:noFill/>
        </p:spPr>
        <p:txBody>
          <a:bodyPr wrap="none" rtlCol="0">
            <a:spAutoFit/>
          </a:bodyPr>
          <a:lstStyle/>
          <a:p>
            <a:pPr defTabSz="1371600"/>
            <a:r>
              <a:rPr lang="nl-BE" sz="3600" dirty="0">
                <a:solidFill>
                  <a:prstClr val="black"/>
                </a:solidFill>
                <a:highlight>
                  <a:srgbClr val="2ACD57"/>
                </a:highlight>
                <a:latin typeface="Calibri" panose="020F0502020204030204"/>
              </a:rPr>
              <a:t>Matchmaking </a:t>
            </a:r>
            <a:r>
              <a:rPr lang="nl-BE" sz="3600" dirty="0" err="1">
                <a:solidFill>
                  <a:prstClr val="black"/>
                </a:solidFill>
                <a:highlight>
                  <a:srgbClr val="2ACD57"/>
                </a:highlight>
                <a:latin typeface="Calibri" panose="020F0502020204030204"/>
              </a:rPr>
              <a:t>supply</a:t>
            </a:r>
            <a:r>
              <a:rPr lang="nl-BE" sz="3600" dirty="0">
                <a:solidFill>
                  <a:prstClr val="black"/>
                </a:solidFill>
                <a:highlight>
                  <a:srgbClr val="2ACD57"/>
                </a:highlight>
                <a:latin typeface="Calibri" panose="020F0502020204030204"/>
              </a:rPr>
              <a:t> and </a:t>
            </a:r>
            <a:r>
              <a:rPr lang="nl-BE" sz="3600" dirty="0" err="1">
                <a:solidFill>
                  <a:prstClr val="black"/>
                </a:solidFill>
                <a:highlight>
                  <a:srgbClr val="2ACD57"/>
                </a:highlight>
                <a:latin typeface="Calibri" panose="020F0502020204030204"/>
              </a:rPr>
              <a:t>demand</a:t>
            </a:r>
            <a:endParaRPr lang="nl-BE" sz="3600" dirty="0">
              <a:solidFill>
                <a:prstClr val="black"/>
              </a:solidFill>
              <a:highlight>
                <a:srgbClr val="2ACD57"/>
              </a:highlight>
              <a:latin typeface="Calibri" panose="020F0502020204030204"/>
            </a:endParaRPr>
          </a:p>
          <a:p>
            <a:pPr defTabSz="1371600"/>
            <a:r>
              <a:rPr lang="nl-BE" sz="3600" dirty="0">
                <a:solidFill>
                  <a:prstClr val="black"/>
                </a:solidFill>
                <a:latin typeface="Calibri" panose="020F0502020204030204"/>
              </a:rPr>
              <a:t> </a:t>
            </a:r>
          </a:p>
          <a:p>
            <a:pPr defTabSz="1371600"/>
            <a:endParaRPr lang="nl-BE" sz="3600" dirty="0">
              <a:solidFill>
                <a:prstClr val="white"/>
              </a:solidFill>
              <a:highlight>
                <a:srgbClr val="6B6363"/>
              </a:highlight>
              <a:latin typeface="Calibri" panose="020F0502020204030204"/>
            </a:endParaRPr>
          </a:p>
          <a:p>
            <a:pPr defTabSz="1371600"/>
            <a:r>
              <a:rPr lang="nl-BE" sz="3600" dirty="0">
                <a:solidFill>
                  <a:prstClr val="white"/>
                </a:solidFill>
                <a:highlight>
                  <a:srgbClr val="6B6363"/>
                </a:highlight>
                <a:latin typeface="Calibri" panose="020F0502020204030204"/>
              </a:rPr>
              <a:t>Legal development</a:t>
            </a:r>
          </a:p>
          <a:p>
            <a:pPr defTabSz="1371600"/>
            <a:endParaRPr lang="nl-BE" sz="3600" dirty="0">
              <a:solidFill>
                <a:prstClr val="black"/>
              </a:solidFill>
              <a:latin typeface="Calibri" panose="020F0502020204030204"/>
            </a:endParaRPr>
          </a:p>
          <a:p>
            <a:pPr defTabSz="1371600"/>
            <a:r>
              <a:rPr lang="nl-BE" sz="3600" dirty="0">
                <a:solidFill>
                  <a:prstClr val="black"/>
                </a:solidFill>
                <a:highlight>
                  <a:srgbClr val="ED7D31"/>
                </a:highlight>
                <a:latin typeface="Calibri" panose="020F0502020204030204"/>
              </a:rPr>
              <a:t>Performance </a:t>
            </a:r>
            <a:r>
              <a:rPr lang="nl-BE" sz="3600" dirty="0" err="1">
                <a:solidFill>
                  <a:prstClr val="black"/>
                </a:solidFill>
                <a:highlight>
                  <a:srgbClr val="ED7D31"/>
                </a:highlight>
                <a:latin typeface="Calibri" panose="020F0502020204030204"/>
              </a:rPr>
              <a:t>agreements</a:t>
            </a:r>
            <a:endParaRPr lang="nl-BE" sz="3600" dirty="0">
              <a:solidFill>
                <a:prstClr val="black"/>
              </a:solidFill>
              <a:highlight>
                <a:srgbClr val="ED7D31"/>
              </a:highlight>
              <a:latin typeface="Calibri" panose="020F0502020204030204"/>
            </a:endParaRPr>
          </a:p>
        </p:txBody>
      </p:sp>
      <p:sp>
        <p:nvSpPr>
          <p:cNvPr id="12" name="Tekstvak 11">
            <a:extLst>
              <a:ext uri="{FF2B5EF4-FFF2-40B4-BE49-F238E27FC236}">
                <a16:creationId xmlns:a16="http://schemas.microsoft.com/office/drawing/2014/main" id="{AA686412-F3E8-8C06-D57C-CF2CBE49B1DA}"/>
              </a:ext>
            </a:extLst>
          </p:cNvPr>
          <p:cNvSpPr txBox="1"/>
          <p:nvPr/>
        </p:nvSpPr>
        <p:spPr>
          <a:xfrm>
            <a:off x="5504204" y="5316557"/>
            <a:ext cx="5193025" cy="3416320"/>
          </a:xfrm>
          <a:prstGeom prst="rect">
            <a:avLst/>
          </a:prstGeom>
          <a:noFill/>
        </p:spPr>
        <p:txBody>
          <a:bodyPr wrap="none" rtlCol="0">
            <a:spAutoFit/>
          </a:bodyPr>
          <a:lstStyle/>
          <a:p>
            <a:pPr defTabSz="1371600"/>
            <a:r>
              <a:rPr lang="nl-BE" sz="3600" dirty="0" err="1">
                <a:solidFill>
                  <a:prstClr val="black"/>
                </a:solidFill>
                <a:highlight>
                  <a:srgbClr val="2ACD57"/>
                </a:highlight>
                <a:latin typeface="Calibri" panose="020F0502020204030204"/>
              </a:rPr>
              <a:t>Propositions</a:t>
            </a:r>
            <a:r>
              <a:rPr lang="nl-BE" sz="3600" dirty="0">
                <a:solidFill>
                  <a:prstClr val="black"/>
                </a:solidFill>
                <a:highlight>
                  <a:srgbClr val="2ACD57"/>
                </a:highlight>
                <a:latin typeface="Calibri" panose="020F0502020204030204"/>
              </a:rPr>
              <a:t> and </a:t>
            </a:r>
            <a:r>
              <a:rPr lang="nl-BE" sz="3600" dirty="0" err="1">
                <a:solidFill>
                  <a:prstClr val="black"/>
                </a:solidFill>
                <a:highlight>
                  <a:srgbClr val="2ACD57"/>
                </a:highlight>
                <a:latin typeface="Calibri" panose="020F0502020204030204"/>
              </a:rPr>
              <a:t>scenarios</a:t>
            </a:r>
            <a:endParaRPr lang="nl-BE" sz="3600" dirty="0">
              <a:solidFill>
                <a:prstClr val="black"/>
              </a:solidFill>
              <a:highlight>
                <a:srgbClr val="2ACD57"/>
              </a:highlight>
              <a:latin typeface="Calibri" panose="020F0502020204030204"/>
            </a:endParaRPr>
          </a:p>
          <a:p>
            <a:pPr defTabSz="1371600"/>
            <a:endParaRPr lang="nl-BE" sz="3600" dirty="0">
              <a:solidFill>
                <a:prstClr val="black"/>
              </a:solidFill>
              <a:latin typeface="Calibri" panose="020F0502020204030204"/>
            </a:endParaRPr>
          </a:p>
          <a:p>
            <a:pPr defTabSz="1371600"/>
            <a:endParaRPr lang="nl-BE" sz="3600" dirty="0">
              <a:solidFill>
                <a:prstClr val="white"/>
              </a:solidFill>
              <a:highlight>
                <a:srgbClr val="6B6363"/>
              </a:highlight>
              <a:latin typeface="Calibri" panose="020F0502020204030204"/>
            </a:endParaRPr>
          </a:p>
          <a:p>
            <a:pPr defTabSz="1371600"/>
            <a:r>
              <a:rPr lang="nl-BE" sz="3600" dirty="0" err="1">
                <a:solidFill>
                  <a:prstClr val="white"/>
                </a:solidFill>
                <a:highlight>
                  <a:srgbClr val="6B6363"/>
                </a:highlight>
                <a:latin typeface="Calibri" panose="020F0502020204030204"/>
              </a:rPr>
              <a:t>Providing</a:t>
            </a:r>
            <a:r>
              <a:rPr lang="nl-BE" sz="3600" dirty="0">
                <a:solidFill>
                  <a:prstClr val="white"/>
                </a:solidFill>
                <a:highlight>
                  <a:srgbClr val="6B6363"/>
                </a:highlight>
                <a:latin typeface="Calibri" panose="020F0502020204030204"/>
              </a:rPr>
              <a:t> financial </a:t>
            </a:r>
            <a:r>
              <a:rPr lang="nl-BE" sz="3600" dirty="0" err="1">
                <a:solidFill>
                  <a:prstClr val="white"/>
                </a:solidFill>
                <a:highlight>
                  <a:srgbClr val="6B6363"/>
                </a:highlight>
                <a:latin typeface="Calibri" panose="020F0502020204030204"/>
              </a:rPr>
              <a:t>insight</a:t>
            </a:r>
            <a:endParaRPr lang="nl-BE" sz="3600" dirty="0">
              <a:solidFill>
                <a:prstClr val="white"/>
              </a:solidFill>
              <a:highlight>
                <a:srgbClr val="6B6363"/>
              </a:highlight>
              <a:latin typeface="Calibri" panose="020F0502020204030204"/>
            </a:endParaRPr>
          </a:p>
          <a:p>
            <a:pPr defTabSz="1371600"/>
            <a:endParaRPr lang="nl-BE" sz="3600" dirty="0">
              <a:solidFill>
                <a:prstClr val="black"/>
              </a:solidFill>
              <a:latin typeface="Calibri" panose="020F0502020204030204"/>
            </a:endParaRPr>
          </a:p>
          <a:p>
            <a:pPr defTabSz="1371600"/>
            <a:r>
              <a:rPr lang="nl-BE" sz="3600" dirty="0" err="1">
                <a:solidFill>
                  <a:prstClr val="black"/>
                </a:solidFill>
                <a:highlight>
                  <a:srgbClr val="ED7D31"/>
                </a:highlight>
                <a:latin typeface="Calibri" panose="020F0502020204030204"/>
              </a:rPr>
              <a:t>Leading</a:t>
            </a:r>
            <a:r>
              <a:rPr lang="nl-BE" sz="3600" dirty="0">
                <a:solidFill>
                  <a:prstClr val="black"/>
                </a:solidFill>
                <a:highlight>
                  <a:srgbClr val="ED7D31"/>
                </a:highlight>
                <a:latin typeface="Calibri" panose="020F0502020204030204"/>
              </a:rPr>
              <a:t> the </a:t>
            </a:r>
            <a:r>
              <a:rPr lang="nl-BE" sz="3600" dirty="0" err="1">
                <a:solidFill>
                  <a:prstClr val="black"/>
                </a:solidFill>
                <a:highlight>
                  <a:srgbClr val="ED7D31"/>
                </a:highlight>
                <a:latin typeface="Calibri" panose="020F0502020204030204"/>
              </a:rPr>
              <a:t>process</a:t>
            </a:r>
            <a:endParaRPr lang="nl-BE" sz="3600" dirty="0">
              <a:solidFill>
                <a:prstClr val="black"/>
              </a:solidFill>
              <a:highlight>
                <a:srgbClr val="ED7D31"/>
              </a:highlight>
              <a:latin typeface="Calibri" panose="020F0502020204030204"/>
            </a:endParaRPr>
          </a:p>
        </p:txBody>
      </p:sp>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a:xfrm>
            <a:off x="620631" y="6022766"/>
            <a:ext cx="16054326" cy="649220"/>
          </a:xfrm>
        </p:spPr>
        <p:txBody>
          <a:bodyPr>
            <a:normAutofit fontScale="90000"/>
          </a:bodyPr>
          <a:lstStyle/>
          <a:p>
            <a:r>
              <a:rPr lang="nl-NL" sz="4800" dirty="0" err="1">
                <a:ea typeface="Open Sans Bold"/>
                <a:cs typeface="Open Sans Bold"/>
              </a:rPr>
              <a:t>integrated</a:t>
            </a:r>
            <a:r>
              <a:rPr lang="nl-NL" sz="4800" dirty="0">
                <a:ea typeface="Open Sans Bold"/>
                <a:cs typeface="Open Sans Bold"/>
              </a:rPr>
              <a:t> home </a:t>
            </a:r>
            <a:r>
              <a:rPr lang="nl-NL" sz="4800" dirty="0" err="1">
                <a:ea typeface="Open Sans Bold"/>
                <a:cs typeface="Open Sans Bold"/>
              </a:rPr>
              <a:t>renovation</a:t>
            </a:r>
            <a:r>
              <a:rPr lang="nl-NL" sz="4800" dirty="0">
                <a:ea typeface="Open Sans Bold"/>
                <a:cs typeface="Open Sans Bold"/>
              </a:rPr>
              <a:t> service providers</a:t>
            </a:r>
            <a:endParaRPr lang="nl-NL" sz="4800" dirty="0">
              <a:solidFill>
                <a:srgbClr val="FF8749"/>
              </a:solidFill>
            </a:endParaRPr>
          </a:p>
        </p:txBody>
      </p:sp>
      <p:sp>
        <p:nvSpPr>
          <p:cNvPr id="2" name="Pijl: rechts 1">
            <a:extLst>
              <a:ext uri="{FF2B5EF4-FFF2-40B4-BE49-F238E27FC236}">
                <a16:creationId xmlns:a16="http://schemas.microsoft.com/office/drawing/2014/main" id="{19F3F8DE-09FF-2DF0-D8BB-1522B820D2E7}"/>
              </a:ext>
            </a:extLst>
          </p:cNvPr>
          <p:cNvSpPr/>
          <p:nvPr/>
        </p:nvSpPr>
        <p:spPr>
          <a:xfrm>
            <a:off x="987794" y="3191403"/>
            <a:ext cx="2928135"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3" name="Ovaal 2">
            <a:extLst>
              <a:ext uri="{FF2B5EF4-FFF2-40B4-BE49-F238E27FC236}">
                <a16:creationId xmlns:a16="http://schemas.microsoft.com/office/drawing/2014/main" id="{72D688DC-8A33-2B97-16FA-1E2FE8C05D3D}"/>
              </a:ext>
            </a:extLst>
          </p:cNvPr>
          <p:cNvSpPr/>
          <p:nvPr/>
        </p:nvSpPr>
        <p:spPr>
          <a:xfrm>
            <a:off x="4005848" y="2338197"/>
            <a:ext cx="2928134"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3000" dirty="0" err="1">
                <a:solidFill>
                  <a:prstClr val="white"/>
                </a:solidFill>
                <a:latin typeface="Calibri" panose="020F0502020204030204"/>
              </a:rPr>
              <a:t>Decision</a:t>
            </a:r>
            <a:r>
              <a:rPr lang="nl-BE" sz="3000" dirty="0">
                <a:solidFill>
                  <a:prstClr val="white"/>
                </a:solidFill>
                <a:latin typeface="Calibri" panose="020F0502020204030204"/>
              </a:rPr>
              <a:t> </a:t>
            </a:r>
            <a:r>
              <a:rPr lang="nl-BE" sz="3000" dirty="0" err="1">
                <a:solidFill>
                  <a:prstClr val="white"/>
                </a:solidFill>
                <a:latin typeface="Calibri" panose="020F0502020204030204"/>
              </a:rPr>
              <a:t>to</a:t>
            </a:r>
            <a:r>
              <a:rPr lang="nl-BE" sz="3000" dirty="0">
                <a:solidFill>
                  <a:prstClr val="white"/>
                </a:solidFill>
                <a:latin typeface="Calibri" panose="020F0502020204030204"/>
              </a:rPr>
              <a:t> </a:t>
            </a:r>
            <a:r>
              <a:rPr lang="nl-BE" sz="3000" dirty="0" err="1">
                <a:solidFill>
                  <a:prstClr val="white"/>
                </a:solidFill>
                <a:latin typeface="Calibri" panose="020F0502020204030204"/>
              </a:rPr>
              <a:t>apply</a:t>
            </a:r>
            <a:r>
              <a:rPr lang="nl-BE" sz="3000" dirty="0">
                <a:solidFill>
                  <a:prstClr val="white"/>
                </a:solidFill>
                <a:latin typeface="Calibri" panose="020F0502020204030204"/>
              </a:rPr>
              <a:t> </a:t>
            </a:r>
            <a:r>
              <a:rPr lang="nl-BE" sz="3000" dirty="0" err="1">
                <a:solidFill>
                  <a:prstClr val="white"/>
                </a:solidFill>
                <a:latin typeface="Calibri" panose="020F0502020204030204"/>
              </a:rPr>
              <a:t>for</a:t>
            </a:r>
            <a:r>
              <a:rPr lang="nl-BE" sz="3000" dirty="0">
                <a:solidFill>
                  <a:prstClr val="white"/>
                </a:solidFill>
                <a:latin typeface="Calibri" panose="020F0502020204030204"/>
              </a:rPr>
              <a:t> a </a:t>
            </a:r>
            <a:r>
              <a:rPr lang="nl-BE" sz="3000" dirty="0" err="1">
                <a:solidFill>
                  <a:prstClr val="white"/>
                </a:solidFill>
                <a:latin typeface="Calibri" panose="020F0502020204030204"/>
              </a:rPr>
              <a:t>feasibility</a:t>
            </a:r>
            <a:r>
              <a:rPr lang="nl-BE" sz="3000" dirty="0">
                <a:solidFill>
                  <a:prstClr val="white"/>
                </a:solidFill>
                <a:latin typeface="Calibri" panose="020F0502020204030204"/>
              </a:rPr>
              <a:t> </a:t>
            </a:r>
            <a:r>
              <a:rPr lang="nl-BE" sz="3000" dirty="0" err="1">
                <a:solidFill>
                  <a:prstClr val="white"/>
                </a:solidFill>
                <a:latin typeface="Calibri" panose="020F0502020204030204"/>
              </a:rPr>
              <a:t>study</a:t>
            </a:r>
            <a:endParaRPr lang="nl-BE" sz="3000" dirty="0">
              <a:solidFill>
                <a:prstClr val="white"/>
              </a:solidFill>
              <a:latin typeface="Calibri" panose="020F0502020204030204"/>
            </a:endParaRPr>
          </a:p>
        </p:txBody>
      </p:sp>
      <p:sp>
        <p:nvSpPr>
          <p:cNvPr id="5" name="Pijl: rechts 4">
            <a:extLst>
              <a:ext uri="{FF2B5EF4-FFF2-40B4-BE49-F238E27FC236}">
                <a16:creationId xmlns:a16="http://schemas.microsoft.com/office/drawing/2014/main" id="{AA311C99-B404-54C0-5C86-1138E8287044}"/>
              </a:ext>
            </a:extLst>
          </p:cNvPr>
          <p:cNvSpPr/>
          <p:nvPr/>
        </p:nvSpPr>
        <p:spPr>
          <a:xfrm>
            <a:off x="6980416" y="3191403"/>
            <a:ext cx="2296274"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6" name="Ovaal 5">
            <a:extLst>
              <a:ext uri="{FF2B5EF4-FFF2-40B4-BE49-F238E27FC236}">
                <a16:creationId xmlns:a16="http://schemas.microsoft.com/office/drawing/2014/main" id="{BA123189-E7AE-6791-1171-3CF184446A38}"/>
              </a:ext>
            </a:extLst>
          </p:cNvPr>
          <p:cNvSpPr/>
          <p:nvPr/>
        </p:nvSpPr>
        <p:spPr>
          <a:xfrm>
            <a:off x="9323123" y="2271260"/>
            <a:ext cx="2928134"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2700" dirty="0" err="1">
                <a:solidFill>
                  <a:prstClr val="white"/>
                </a:solidFill>
                <a:latin typeface="Calibri" panose="020F0502020204030204"/>
              </a:rPr>
              <a:t>Decision</a:t>
            </a:r>
            <a:r>
              <a:rPr lang="nl-BE" sz="2700" dirty="0">
                <a:solidFill>
                  <a:prstClr val="white"/>
                </a:solidFill>
                <a:latin typeface="Calibri" panose="020F0502020204030204"/>
              </a:rPr>
              <a:t> </a:t>
            </a:r>
            <a:r>
              <a:rPr lang="nl-BE" sz="2700" dirty="0" err="1">
                <a:solidFill>
                  <a:prstClr val="white"/>
                </a:solidFill>
                <a:latin typeface="Calibri" panose="020F0502020204030204"/>
              </a:rPr>
              <a:t>to</a:t>
            </a:r>
            <a:r>
              <a:rPr lang="nl-BE" sz="2700" dirty="0">
                <a:solidFill>
                  <a:prstClr val="white"/>
                </a:solidFill>
                <a:latin typeface="Calibri" panose="020F0502020204030204"/>
              </a:rPr>
              <a:t> </a:t>
            </a:r>
            <a:r>
              <a:rPr lang="nl-BE" sz="2700" dirty="0" err="1">
                <a:solidFill>
                  <a:prstClr val="white"/>
                </a:solidFill>
                <a:latin typeface="Calibri" panose="020F0502020204030204"/>
              </a:rPr>
              <a:t>invest</a:t>
            </a:r>
            <a:r>
              <a:rPr lang="nl-BE" sz="2700" dirty="0">
                <a:solidFill>
                  <a:prstClr val="white"/>
                </a:solidFill>
                <a:latin typeface="Calibri" panose="020F0502020204030204"/>
              </a:rPr>
              <a:t> in </a:t>
            </a:r>
            <a:r>
              <a:rPr lang="nl-BE" sz="2700" dirty="0" err="1">
                <a:solidFill>
                  <a:prstClr val="white"/>
                </a:solidFill>
                <a:latin typeface="Calibri" panose="020F0502020204030204"/>
              </a:rPr>
              <a:t>renovation</a:t>
            </a:r>
            <a:endParaRPr lang="nl-BE" sz="2700" dirty="0">
              <a:solidFill>
                <a:prstClr val="white"/>
              </a:solidFill>
              <a:latin typeface="Calibri" panose="020F0502020204030204"/>
            </a:endParaRPr>
          </a:p>
        </p:txBody>
      </p:sp>
      <p:sp>
        <p:nvSpPr>
          <p:cNvPr id="8" name="Pijl: rechts 7">
            <a:extLst>
              <a:ext uri="{FF2B5EF4-FFF2-40B4-BE49-F238E27FC236}">
                <a16:creationId xmlns:a16="http://schemas.microsoft.com/office/drawing/2014/main" id="{EECEBA0F-FC4B-38F7-06AA-DA9FBF9050CE}"/>
              </a:ext>
            </a:extLst>
          </p:cNvPr>
          <p:cNvSpPr/>
          <p:nvPr/>
        </p:nvSpPr>
        <p:spPr>
          <a:xfrm>
            <a:off x="12285047" y="3124466"/>
            <a:ext cx="2296274"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9" name="Ovaal 8">
            <a:extLst>
              <a:ext uri="{FF2B5EF4-FFF2-40B4-BE49-F238E27FC236}">
                <a16:creationId xmlns:a16="http://schemas.microsoft.com/office/drawing/2014/main" id="{C9837462-06BA-70AB-613A-6878E3F4A005}"/>
              </a:ext>
            </a:extLst>
          </p:cNvPr>
          <p:cNvSpPr/>
          <p:nvPr/>
        </p:nvSpPr>
        <p:spPr>
          <a:xfrm>
            <a:off x="14640398" y="2250479"/>
            <a:ext cx="3027878"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2700" dirty="0" err="1">
                <a:solidFill>
                  <a:prstClr val="white"/>
                </a:solidFill>
                <a:latin typeface="Calibri" panose="020F0502020204030204"/>
              </a:rPr>
              <a:t>Decision</a:t>
            </a:r>
            <a:r>
              <a:rPr lang="nl-BE" sz="2700" dirty="0">
                <a:solidFill>
                  <a:prstClr val="white"/>
                </a:solidFill>
                <a:latin typeface="Calibri" panose="020F0502020204030204"/>
              </a:rPr>
              <a:t> </a:t>
            </a:r>
            <a:r>
              <a:rPr lang="nl-BE" sz="2700" dirty="0" err="1">
                <a:solidFill>
                  <a:prstClr val="white"/>
                </a:solidFill>
                <a:latin typeface="Calibri" panose="020F0502020204030204"/>
              </a:rPr>
              <a:t>to</a:t>
            </a:r>
            <a:r>
              <a:rPr lang="nl-BE" sz="2700" dirty="0">
                <a:solidFill>
                  <a:prstClr val="white"/>
                </a:solidFill>
                <a:latin typeface="Calibri" panose="020F0502020204030204"/>
              </a:rPr>
              <a:t> start the </a:t>
            </a:r>
            <a:r>
              <a:rPr lang="nl-BE" sz="2700" dirty="0" err="1">
                <a:solidFill>
                  <a:prstClr val="white"/>
                </a:solidFill>
                <a:latin typeface="Calibri" panose="020F0502020204030204"/>
              </a:rPr>
              <a:t>renovation</a:t>
            </a:r>
            <a:endParaRPr lang="nl-BE" sz="2700" dirty="0">
              <a:solidFill>
                <a:prstClr val="white"/>
              </a:solidFill>
              <a:latin typeface="Calibri" panose="020F0502020204030204"/>
            </a:endParaRPr>
          </a:p>
        </p:txBody>
      </p:sp>
      <p:sp>
        <p:nvSpPr>
          <p:cNvPr id="7" name="Titel 6">
            <a:extLst>
              <a:ext uri="{FF2B5EF4-FFF2-40B4-BE49-F238E27FC236}">
                <a16:creationId xmlns:a16="http://schemas.microsoft.com/office/drawing/2014/main" id="{1AEA904E-F860-946C-E1DD-036375FE6E75}"/>
              </a:ext>
            </a:extLst>
          </p:cNvPr>
          <p:cNvSpPr txBox="1">
            <a:spLocks/>
          </p:cNvSpPr>
          <p:nvPr/>
        </p:nvSpPr>
        <p:spPr>
          <a:xfrm>
            <a:off x="1257300" y="547688"/>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nl-NL" sz="4400" kern="1200" spc="107" dirty="0" smtClean="0">
                <a:solidFill>
                  <a:srgbClr val="2ACD57"/>
                </a:solidFill>
                <a:latin typeface="Open Sans Bold"/>
                <a:ea typeface="+mj-ea"/>
                <a:cs typeface="+mj-cs"/>
              </a:defRPr>
            </a:lvl1pPr>
          </a:lstStyle>
          <a:p>
            <a:pPr defTabSz="1371600"/>
            <a:r>
              <a:rPr lang="en-GB" sz="6600" spc="161" dirty="0"/>
              <a:t>Tools: process</a:t>
            </a:r>
            <a:endParaRPr lang="nl-BE" sz="6600" spc="161" dirty="0"/>
          </a:p>
        </p:txBody>
      </p:sp>
      <p:sp>
        <p:nvSpPr>
          <p:cNvPr id="10" name="Title 3">
            <a:extLst>
              <a:ext uri="{FF2B5EF4-FFF2-40B4-BE49-F238E27FC236}">
                <a16:creationId xmlns:a16="http://schemas.microsoft.com/office/drawing/2014/main" id="{266840EC-D123-4302-DF7A-1D693711D3D0}"/>
              </a:ext>
            </a:extLst>
          </p:cNvPr>
          <p:cNvSpPr txBox="1">
            <a:spLocks/>
          </p:cNvSpPr>
          <p:nvPr/>
        </p:nvSpPr>
        <p:spPr>
          <a:xfrm>
            <a:off x="620632" y="8718082"/>
            <a:ext cx="12932510" cy="649220"/>
          </a:xfrm>
          <a:prstGeom prst="rect">
            <a:avLst/>
          </a:prstGeom>
        </p:spPr>
        <p:txBody>
          <a:bodyPr vert="horz" lIns="137160" tIns="68580" rIns="137160" bIns="68580" rtlCol="0" anchor="ctr">
            <a:normAutofit fontScale="90000" lnSpcReduction="20000"/>
          </a:bodyPr>
          <a:lstStyle>
            <a:lvl1pPr algn="l" defTabSz="914400" rtl="0" eaLnBrk="1" latinLnBrk="0" hangingPunct="1">
              <a:lnSpc>
                <a:spcPct val="90000"/>
              </a:lnSpc>
              <a:spcBef>
                <a:spcPct val="0"/>
              </a:spcBef>
              <a:buNone/>
              <a:defRPr lang="nl-NL" sz="4400" kern="1200" spc="107" dirty="0" smtClean="0">
                <a:solidFill>
                  <a:srgbClr val="2ACD57"/>
                </a:solidFill>
                <a:latin typeface="Open Sans Bold"/>
                <a:ea typeface="+mj-ea"/>
                <a:cs typeface="+mj-cs"/>
              </a:defRPr>
            </a:lvl1pPr>
          </a:lstStyle>
          <a:p>
            <a:pPr defTabSz="1371600"/>
            <a:r>
              <a:rPr lang="en-US" sz="4800" spc="161" dirty="0">
                <a:solidFill>
                  <a:srgbClr val="FF8749"/>
                </a:solidFill>
                <a:ea typeface="Open Sans Bold"/>
                <a:cs typeface="Open Sans Bold"/>
              </a:rPr>
              <a:t>private condominium homeowners</a:t>
            </a:r>
            <a:endParaRPr lang="en-US" sz="4800" spc="161" dirty="0">
              <a:solidFill>
                <a:srgbClr val="FF8749"/>
              </a:solidFill>
            </a:endParaRPr>
          </a:p>
        </p:txBody>
      </p:sp>
    </p:spTree>
    <p:extLst>
      <p:ext uri="{BB962C8B-B14F-4D97-AF65-F5344CB8AC3E}">
        <p14:creationId xmlns:p14="http://schemas.microsoft.com/office/powerpoint/2010/main" val="3953144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82A2-14C6-F569-FA8C-6BE0F0068DD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A6273AC-CE2A-D7B4-272E-2D7055B572E9}"/>
              </a:ext>
            </a:extLst>
          </p:cNvPr>
          <p:cNvSpPr>
            <a:spLocks noGrp="1"/>
          </p:cNvSpPr>
          <p:nvPr>
            <p:ph type="title"/>
          </p:nvPr>
        </p:nvSpPr>
        <p:spPr/>
        <p:txBody>
          <a:bodyPr/>
          <a:lstStyle/>
          <a:p>
            <a:r>
              <a:rPr lang="nl-NL" dirty="0"/>
              <a:t>Tools: policy</a:t>
            </a:r>
          </a:p>
        </p:txBody>
      </p:sp>
      <p:sp>
        <p:nvSpPr>
          <p:cNvPr id="2" name="Text Placeholder 2">
            <a:extLst>
              <a:ext uri="{FF2B5EF4-FFF2-40B4-BE49-F238E27FC236}">
                <a16:creationId xmlns:a16="http://schemas.microsoft.com/office/drawing/2014/main" id="{B277000A-9BDF-90F9-2191-4A1E35EEFD28}"/>
              </a:ext>
            </a:extLst>
          </p:cNvPr>
          <p:cNvSpPr txBox="1">
            <a:spLocks/>
          </p:cNvSpPr>
          <p:nvPr/>
        </p:nvSpPr>
        <p:spPr>
          <a:xfrm>
            <a:off x="1604940" y="2536033"/>
            <a:ext cx="15631710"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SVVE (NL): </a:t>
            </a:r>
            <a:r>
              <a:rPr lang="nl-NL" sz="2700" dirty="0" err="1">
                <a:solidFill>
                  <a:prstClr val="black"/>
                </a:solidFill>
                <a:latin typeface="Calibri" panose="020F0502020204030204"/>
              </a:rPr>
              <a:t>national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carrying</a:t>
            </a:r>
            <a:r>
              <a:rPr lang="nl-NL" sz="2700" dirty="0">
                <a:solidFill>
                  <a:prstClr val="black"/>
                </a:solidFill>
                <a:latin typeface="Calibri" panose="020F0502020204030204"/>
              </a:rPr>
              <a:t> out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measures,sustainable</a:t>
            </a:r>
            <a:r>
              <a:rPr lang="nl-NL" sz="2700" dirty="0">
                <a:solidFill>
                  <a:prstClr val="black"/>
                </a:solidFill>
                <a:latin typeface="Calibri" panose="020F0502020204030204"/>
              </a:rPr>
              <a:t> heat options and a </a:t>
            </a:r>
            <a:r>
              <a:rPr lang="nl-NL" sz="2700" dirty="0" err="1">
                <a:solidFill>
                  <a:prstClr val="black"/>
                </a:solidFill>
                <a:latin typeface="Calibri" panose="020F0502020204030204"/>
              </a:rPr>
              <a:t>Highly</a:t>
            </a:r>
            <a:r>
              <a:rPr lang="nl-NL" sz="2700" dirty="0">
                <a:solidFill>
                  <a:prstClr val="black"/>
                </a:solidFill>
                <a:latin typeface="Calibri" panose="020F0502020204030204"/>
              </a:rPr>
              <a:t> Energy-</a:t>
            </a:r>
            <a:r>
              <a:rPr lang="nl-NL" sz="2700" dirty="0" err="1">
                <a:solidFill>
                  <a:prstClr val="black"/>
                </a:solidFill>
                <a:latin typeface="Calibri" panose="020F0502020204030204"/>
              </a:rPr>
              <a:t>efficient</a:t>
            </a:r>
            <a:r>
              <a:rPr lang="nl-NL" sz="2700" dirty="0">
                <a:solidFill>
                  <a:prstClr val="black"/>
                </a:solidFill>
                <a:latin typeface="Calibri" panose="020F0502020204030204"/>
              </a:rPr>
              <a:t> Package. Extra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additional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a:t>
            </a:r>
            <a:r>
              <a:rPr lang="nl-NL" sz="2700" dirty="0">
                <a:solidFill>
                  <a:prstClr val="black"/>
                </a:solidFill>
                <a:latin typeface="Calibri" panose="020F0502020204030204"/>
              </a:rPr>
              <a:t> and </a:t>
            </a:r>
            <a:r>
              <a:rPr lang="nl-NL" sz="2700" dirty="0" err="1">
                <a:solidFill>
                  <a:prstClr val="black"/>
                </a:solidFill>
                <a:latin typeface="Calibri" panose="020F0502020204030204"/>
              </a:rPr>
              <a:t>renovation</a:t>
            </a:r>
            <a:r>
              <a:rPr lang="nl-NL" sz="2700" dirty="0">
                <a:solidFill>
                  <a:prstClr val="black"/>
                </a:solidFill>
                <a:latin typeface="Calibri" panose="020F0502020204030204"/>
              </a:rPr>
              <a:t> </a:t>
            </a:r>
            <a:r>
              <a:rPr lang="nl-NL" sz="2700" dirty="0" err="1">
                <a:solidFill>
                  <a:prstClr val="black"/>
                </a:solidFill>
                <a:latin typeface="Calibri" panose="020F0502020204030204"/>
              </a:rPr>
              <a:t>guidance</a:t>
            </a:r>
            <a:r>
              <a:rPr lang="nl-NL" sz="2700" dirty="0">
                <a:solidFill>
                  <a:prstClr val="black"/>
                </a:solidFill>
                <a:latin typeface="Calibri" panose="020F0502020204030204"/>
              </a:rPr>
              <a:t>.</a:t>
            </a: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SPOR (NL): </a:t>
            </a:r>
            <a:r>
              <a:rPr lang="nl-NL" sz="2700" dirty="0" err="1">
                <a:solidFill>
                  <a:prstClr val="black"/>
                </a:solidFill>
                <a:latin typeface="Calibri" panose="020F0502020204030204"/>
              </a:rPr>
              <a:t>national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min. 30 </a:t>
            </a:r>
            <a:r>
              <a:rPr lang="nl-NL" sz="2700" dirty="0" err="1">
                <a:solidFill>
                  <a:prstClr val="black"/>
                </a:solidFill>
                <a:latin typeface="Calibri" panose="020F0502020204030204"/>
              </a:rPr>
              <a:t>owners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hiring</a:t>
            </a:r>
            <a:r>
              <a:rPr lang="nl-NL" sz="2700" dirty="0">
                <a:solidFill>
                  <a:prstClr val="black"/>
                </a:solidFill>
                <a:latin typeface="Calibri" panose="020F0502020204030204"/>
              </a:rPr>
              <a:t> a </a:t>
            </a:r>
            <a:r>
              <a:rPr lang="nl-NL" sz="2700" dirty="0" err="1">
                <a:solidFill>
                  <a:prstClr val="black"/>
                </a:solidFill>
                <a:latin typeface="Calibri" panose="020F0502020204030204"/>
              </a:rPr>
              <a:t>process</a:t>
            </a:r>
            <a:r>
              <a:rPr lang="nl-NL" sz="2700" dirty="0">
                <a:solidFill>
                  <a:prstClr val="black"/>
                </a:solidFill>
                <a:latin typeface="Calibri" panose="020F0502020204030204"/>
              </a:rPr>
              <a:t> guide.</a:t>
            </a: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National Heat Fund (NL): </a:t>
            </a:r>
            <a:r>
              <a:rPr lang="nl-NL" sz="2700" dirty="0">
                <a:solidFill>
                  <a:prstClr val="black"/>
                </a:solidFill>
                <a:latin typeface="Calibri" panose="020F0502020204030204"/>
              </a:rPr>
              <a:t>low-interest </a:t>
            </a:r>
            <a:r>
              <a:rPr lang="nl-NL" sz="2700" dirty="0" err="1">
                <a:solidFill>
                  <a:prstClr val="black"/>
                </a:solidFill>
                <a:latin typeface="Calibri" panose="020F0502020204030204"/>
              </a:rPr>
              <a:t>loan</a:t>
            </a:r>
            <a:r>
              <a:rPr lang="nl-NL" sz="2700" dirty="0">
                <a:solidFill>
                  <a:prstClr val="black"/>
                </a:solidFill>
                <a:latin typeface="Calibri" panose="020F0502020204030204"/>
              </a:rPr>
              <a:t> without transaction </a:t>
            </a:r>
            <a:r>
              <a:rPr lang="nl-NL" sz="2700" dirty="0" err="1">
                <a:solidFill>
                  <a:prstClr val="black"/>
                </a:solidFill>
                <a:latin typeface="Calibri" panose="020F0502020204030204"/>
              </a:rPr>
              <a:t>costs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carrying</a:t>
            </a:r>
            <a:r>
              <a:rPr lang="nl-NL" sz="2700" dirty="0">
                <a:solidFill>
                  <a:prstClr val="black"/>
                </a:solidFill>
                <a:latin typeface="Calibri" panose="020F0502020204030204"/>
              </a:rPr>
              <a:t> out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a:t>
            </a:r>
            <a:r>
              <a:rPr lang="nl-NL" sz="2700" dirty="0">
                <a:solidFill>
                  <a:prstClr val="black"/>
                </a:solidFill>
                <a:latin typeface="Calibri" panose="020F0502020204030204"/>
              </a:rPr>
              <a:t>. Max. €35.000 per </a:t>
            </a:r>
            <a:r>
              <a:rPr lang="nl-NL" sz="2700" dirty="0" err="1">
                <a:solidFill>
                  <a:prstClr val="black"/>
                </a:solidFill>
                <a:latin typeface="Calibri" panose="020F0502020204030204"/>
              </a:rPr>
              <a:t>apartment</a:t>
            </a:r>
            <a:r>
              <a:rPr lang="nl-NL" sz="2700" dirty="0">
                <a:solidFill>
                  <a:prstClr val="black"/>
                </a:solidFill>
                <a:latin typeface="Calibri" panose="020F0502020204030204"/>
              </a:rPr>
              <a:t> right. </a:t>
            </a:r>
            <a:r>
              <a:rPr lang="nl-NL" sz="2700" dirty="0" err="1">
                <a:solidFill>
                  <a:prstClr val="black"/>
                </a:solidFill>
                <a:latin typeface="Calibri" panose="020F0502020204030204"/>
              </a:rPr>
              <a:t>Some</a:t>
            </a:r>
            <a:r>
              <a:rPr lang="nl-NL" sz="2700" dirty="0">
                <a:solidFill>
                  <a:prstClr val="black"/>
                </a:solidFill>
                <a:latin typeface="Calibri" panose="020F0502020204030204"/>
              </a:rPr>
              <a:t> </a:t>
            </a:r>
            <a:r>
              <a:rPr lang="nl-NL" sz="2700" dirty="0" err="1">
                <a:solidFill>
                  <a:prstClr val="black"/>
                </a:solidFill>
                <a:latin typeface="Calibri" panose="020F0502020204030204"/>
              </a:rPr>
              <a:t>municipalities</a:t>
            </a:r>
            <a:r>
              <a:rPr lang="nl-NL" sz="2700" dirty="0">
                <a:solidFill>
                  <a:prstClr val="black"/>
                </a:solidFill>
                <a:latin typeface="Calibri" panose="020F0502020204030204"/>
              </a:rPr>
              <a:t> offer extra interest </a:t>
            </a:r>
            <a:r>
              <a:rPr lang="nl-NL" sz="2700" dirty="0" err="1">
                <a:solidFill>
                  <a:prstClr val="black"/>
                </a:solidFill>
                <a:latin typeface="Calibri" panose="020F0502020204030204"/>
              </a:rPr>
              <a:t>rate</a:t>
            </a:r>
            <a:r>
              <a:rPr lang="nl-NL" sz="2700" dirty="0">
                <a:solidFill>
                  <a:prstClr val="black"/>
                </a:solidFill>
                <a:latin typeface="Calibri" panose="020F0502020204030204"/>
              </a:rPr>
              <a:t> </a:t>
            </a:r>
            <a:r>
              <a:rPr lang="nl-NL" sz="2700" dirty="0" err="1">
                <a:solidFill>
                  <a:prstClr val="black"/>
                </a:solidFill>
                <a:latin typeface="Calibri" panose="020F0502020204030204"/>
              </a:rPr>
              <a:t>reduction</a:t>
            </a:r>
            <a:r>
              <a:rPr lang="nl-NL" sz="2700" dirty="0">
                <a:solidFill>
                  <a:prstClr val="black"/>
                </a:solidFill>
                <a:latin typeface="Calibri" panose="020F0502020204030204"/>
              </a:rPr>
              <a:t>.</a:t>
            </a:r>
          </a:p>
          <a:p>
            <a:pPr marL="2400300" lvl="2" indent="-685800" defTabSz="1371600">
              <a:spcBef>
                <a:spcPts val="750"/>
              </a:spcBef>
              <a:buFont typeface="Wingdings" panose="05000000000000000000" pitchFamily="2" charset="2"/>
              <a:buChar char="Ø"/>
            </a:pPr>
            <a:r>
              <a:rPr lang="nl-NL" sz="2700" b="1" dirty="0" err="1">
                <a:solidFill>
                  <a:srgbClr val="FF8749"/>
                </a:solidFill>
                <a:latin typeface="Calibri" panose="020F0502020204030204"/>
              </a:rPr>
              <a:t>SvN</a:t>
            </a:r>
            <a:r>
              <a:rPr lang="nl-NL" sz="2700" b="1" dirty="0">
                <a:solidFill>
                  <a:srgbClr val="FF8749"/>
                </a:solidFill>
                <a:latin typeface="Calibri" panose="020F0502020204030204"/>
              </a:rPr>
              <a:t> (NL): </a:t>
            </a:r>
            <a:r>
              <a:rPr lang="nl-NL" sz="2700" dirty="0" err="1">
                <a:solidFill>
                  <a:prstClr val="black"/>
                </a:solidFill>
                <a:latin typeface="Calibri" panose="020F0502020204030204"/>
              </a:rPr>
              <a:t>loan</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dealing</a:t>
            </a:r>
            <a:r>
              <a:rPr lang="nl-NL" sz="2700" dirty="0">
                <a:solidFill>
                  <a:prstClr val="black"/>
                </a:solidFill>
                <a:latin typeface="Calibri" panose="020F0502020204030204"/>
              </a:rPr>
              <a:t> </a:t>
            </a:r>
            <a:r>
              <a:rPr lang="nl-NL" sz="2700" dirty="0" err="1">
                <a:solidFill>
                  <a:prstClr val="black"/>
                </a:solidFill>
                <a:latin typeface="Calibri" panose="020F0502020204030204"/>
              </a:rPr>
              <a:t>with</a:t>
            </a:r>
            <a:r>
              <a:rPr lang="nl-NL" sz="2700" dirty="0">
                <a:solidFill>
                  <a:prstClr val="black"/>
                </a:solidFill>
                <a:latin typeface="Calibri" panose="020F0502020204030204"/>
              </a:rPr>
              <a:t> a back log in maintenance of </a:t>
            </a:r>
            <a:r>
              <a:rPr lang="nl-NL" sz="2700" dirty="0" err="1">
                <a:solidFill>
                  <a:prstClr val="black"/>
                </a:solidFill>
                <a:latin typeface="Calibri" panose="020F0502020204030204"/>
              </a:rPr>
              <a:t>apartment</a:t>
            </a:r>
            <a:r>
              <a:rPr lang="nl-NL" sz="2700" dirty="0">
                <a:solidFill>
                  <a:prstClr val="black"/>
                </a:solidFill>
                <a:latin typeface="Calibri" panose="020F0502020204030204"/>
              </a:rPr>
              <a:t> buildings, </a:t>
            </a:r>
            <a:r>
              <a:rPr lang="nl-NL" sz="2700" dirty="0" err="1">
                <a:solidFill>
                  <a:prstClr val="black"/>
                </a:solidFill>
                <a:latin typeface="Calibri" panose="020F0502020204030204"/>
              </a:rPr>
              <a:t>offered</a:t>
            </a:r>
            <a:r>
              <a:rPr lang="nl-NL" sz="2700" dirty="0">
                <a:solidFill>
                  <a:prstClr val="black"/>
                </a:solidFill>
                <a:latin typeface="Calibri" panose="020F0502020204030204"/>
              </a:rPr>
              <a:t> </a:t>
            </a:r>
            <a:r>
              <a:rPr lang="nl-NL" sz="2700" dirty="0" err="1">
                <a:solidFill>
                  <a:prstClr val="black"/>
                </a:solidFill>
                <a:latin typeface="Calibri" panose="020F0502020204030204"/>
              </a:rPr>
              <a:t>by</a:t>
            </a:r>
            <a:r>
              <a:rPr lang="nl-NL" sz="2700" dirty="0">
                <a:solidFill>
                  <a:prstClr val="black"/>
                </a:solidFill>
                <a:latin typeface="Calibri" panose="020F0502020204030204"/>
              </a:rPr>
              <a:t> </a:t>
            </a:r>
            <a:r>
              <a:rPr lang="nl-NL" sz="2700" dirty="0" err="1">
                <a:solidFill>
                  <a:prstClr val="black"/>
                </a:solidFill>
                <a:latin typeface="Calibri" panose="020F0502020204030204"/>
              </a:rPr>
              <a:t>participating</a:t>
            </a:r>
            <a:r>
              <a:rPr lang="nl-NL" sz="2700" dirty="0">
                <a:solidFill>
                  <a:prstClr val="black"/>
                </a:solidFill>
                <a:latin typeface="Calibri" panose="020F0502020204030204"/>
              </a:rPr>
              <a:t> </a:t>
            </a:r>
            <a:r>
              <a:rPr lang="nl-NL" sz="2700" dirty="0" err="1">
                <a:solidFill>
                  <a:prstClr val="black"/>
                </a:solidFill>
                <a:latin typeface="Calibri" panose="020F0502020204030204"/>
              </a:rPr>
              <a:t>municipalities</a:t>
            </a:r>
            <a:r>
              <a:rPr lang="nl-NL" sz="2700" dirty="0">
                <a:solidFill>
                  <a:prstClr val="black"/>
                </a:solidFill>
                <a:latin typeface="Calibri" panose="020F0502020204030204"/>
              </a:rPr>
              <a:t> and </a:t>
            </a:r>
            <a:r>
              <a:rPr lang="nl-NL" sz="2700" dirty="0" err="1">
                <a:solidFill>
                  <a:prstClr val="black"/>
                </a:solidFill>
                <a:latin typeface="Calibri" panose="020F0502020204030204"/>
              </a:rPr>
              <a:t>provinces</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District-</a:t>
            </a:r>
            <a:r>
              <a:rPr lang="nl-NL" sz="2700" b="1" dirty="0" err="1">
                <a:solidFill>
                  <a:srgbClr val="FF8749"/>
                </a:solidFill>
                <a:latin typeface="Calibri" panose="020F0502020204030204"/>
              </a:rPr>
              <a:t>related</a:t>
            </a:r>
            <a:r>
              <a:rPr lang="nl-NL" sz="2700" b="1" dirty="0">
                <a:solidFill>
                  <a:srgbClr val="FF8749"/>
                </a:solidFill>
                <a:latin typeface="Calibri" panose="020F0502020204030204"/>
              </a:rPr>
              <a:t> subsidies (NL): </a:t>
            </a:r>
            <a:r>
              <a:rPr lang="nl-NL" sz="2700" dirty="0">
                <a:solidFill>
                  <a:prstClr val="black"/>
                </a:solidFill>
                <a:latin typeface="Calibri" panose="020F0502020204030204"/>
              </a:rPr>
              <a:t>e.g. Amsterdam </a:t>
            </a:r>
            <a:r>
              <a:rPr lang="nl-NL" sz="2700" dirty="0" err="1">
                <a:solidFill>
                  <a:prstClr val="black"/>
                </a:solidFill>
                <a:latin typeface="Calibri" panose="020F0502020204030204"/>
              </a:rPr>
              <a:t>SouthEast</a:t>
            </a:r>
            <a:r>
              <a:rPr lang="nl-NL" sz="2700" dirty="0">
                <a:solidFill>
                  <a:prstClr val="black"/>
                </a:solidFill>
                <a:latin typeface="Calibri" panose="020F0502020204030204"/>
              </a:rPr>
              <a:t>: 70%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under</a:t>
            </a:r>
            <a:r>
              <a:rPr lang="nl-NL" sz="2700" dirty="0">
                <a:solidFill>
                  <a:prstClr val="black"/>
                </a:solidFill>
                <a:latin typeface="Calibri" panose="020F0502020204030204"/>
              </a:rPr>
              <a:t> </a:t>
            </a:r>
            <a:r>
              <a:rPr lang="nl-NL" sz="2700" dirty="0" err="1">
                <a:solidFill>
                  <a:prstClr val="black"/>
                </a:solidFill>
                <a:latin typeface="Calibri" panose="020F0502020204030204"/>
              </a:rPr>
              <a:t>conditions</a:t>
            </a:r>
            <a:r>
              <a:rPr lang="nl-NL" sz="2700" dirty="0">
                <a:solidFill>
                  <a:prstClr val="black"/>
                </a:solidFill>
                <a:latin typeface="Calibri" panose="020F0502020204030204"/>
              </a:rPr>
              <a:t>: no </a:t>
            </a:r>
            <a:r>
              <a:rPr lang="nl-NL" sz="2700" dirty="0" err="1">
                <a:solidFill>
                  <a:prstClr val="black"/>
                </a:solidFill>
                <a:latin typeface="Calibri" panose="020F0502020204030204"/>
              </a:rPr>
              <a:t>backlog</a:t>
            </a:r>
            <a:r>
              <a:rPr lang="nl-NL" sz="2700" dirty="0">
                <a:solidFill>
                  <a:prstClr val="black"/>
                </a:solidFill>
                <a:latin typeface="Calibri" panose="020F0502020204030204"/>
              </a:rPr>
              <a:t> in maintenance, min 3 energy label steps </a:t>
            </a:r>
            <a:r>
              <a:rPr lang="nl-NL" sz="2700" dirty="0" err="1">
                <a:solidFill>
                  <a:prstClr val="black"/>
                </a:solidFill>
                <a:latin typeface="Calibri" panose="020F0502020204030204"/>
              </a:rPr>
              <a:t>improvement</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SAH (NL):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connecting</a:t>
            </a:r>
            <a:r>
              <a:rPr lang="nl-NL" sz="2700" dirty="0">
                <a:solidFill>
                  <a:prstClr val="black"/>
                </a:solidFill>
                <a:latin typeface="Calibri" panose="020F0502020204030204"/>
              </a:rPr>
              <a:t> </a:t>
            </a:r>
            <a:r>
              <a:rPr lang="nl-NL" sz="2700" dirty="0" err="1">
                <a:solidFill>
                  <a:prstClr val="black"/>
                </a:solidFill>
                <a:latin typeface="Calibri" panose="020F0502020204030204"/>
              </a:rPr>
              <a:t>to</a:t>
            </a:r>
            <a:r>
              <a:rPr lang="nl-NL" sz="2700" dirty="0">
                <a:solidFill>
                  <a:prstClr val="black"/>
                </a:solidFill>
                <a:latin typeface="Calibri" panose="020F0502020204030204"/>
              </a:rPr>
              <a:t> a heat </a:t>
            </a:r>
            <a:r>
              <a:rPr lang="nl-NL" sz="2700" dirty="0" err="1">
                <a:solidFill>
                  <a:prstClr val="black"/>
                </a:solidFill>
                <a:latin typeface="Calibri" panose="020F0502020204030204"/>
              </a:rPr>
              <a:t>grid</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mixed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and </a:t>
            </a:r>
            <a:r>
              <a:rPr lang="nl-NL" sz="2700" dirty="0" err="1">
                <a:solidFill>
                  <a:prstClr val="black"/>
                </a:solidFill>
                <a:latin typeface="Calibri" panose="020F0502020204030204"/>
              </a:rPr>
              <a:t>housing</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a:t>
            </a:r>
            <a:r>
              <a:rPr lang="nl-NL" sz="2700" b="1" dirty="0" err="1">
                <a:solidFill>
                  <a:srgbClr val="FF8749"/>
                </a:solidFill>
                <a:latin typeface="Calibri" panose="020F0502020204030204"/>
              </a:rPr>
              <a:t>Emergency</a:t>
            </a:r>
            <a:r>
              <a:rPr lang="nl-NL" sz="2700" b="1" dirty="0">
                <a:solidFill>
                  <a:srgbClr val="FF8749"/>
                </a:solidFill>
                <a:latin typeface="Calibri" panose="020F0502020204030204"/>
              </a:rPr>
              <a:t> </a:t>
            </a:r>
            <a:r>
              <a:rPr lang="nl-NL" sz="2700" b="1" dirty="0" err="1">
                <a:solidFill>
                  <a:srgbClr val="FF8749"/>
                </a:solidFill>
                <a:latin typeface="Calibri" panose="020F0502020204030204"/>
              </a:rPr>
              <a:t>buyer</a:t>
            </a:r>
            <a:r>
              <a:rPr lang="nl-NL" sz="2700" b="1" dirty="0">
                <a:solidFill>
                  <a:srgbClr val="FF8749"/>
                </a:solidFill>
                <a:latin typeface="Calibri" panose="020F0502020204030204"/>
              </a:rPr>
              <a:t>” fund (BE):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vulnerable</a:t>
            </a:r>
            <a:r>
              <a:rPr lang="nl-NL" sz="2700" dirty="0">
                <a:solidFill>
                  <a:prstClr val="black"/>
                </a:solidFill>
                <a:latin typeface="Calibri" panose="020F0502020204030204"/>
              </a:rPr>
              <a:t> </a:t>
            </a:r>
            <a:r>
              <a:rPr lang="nl-NL" sz="2700" dirty="0" err="1">
                <a:solidFill>
                  <a:prstClr val="black"/>
                </a:solidFill>
                <a:latin typeface="Calibri" panose="020F0502020204030204"/>
              </a:rPr>
              <a:t>households</a:t>
            </a:r>
            <a:r>
              <a:rPr lang="nl-NL" sz="2700" dirty="0">
                <a:solidFill>
                  <a:prstClr val="black"/>
                </a:solidFill>
                <a:latin typeface="Calibri" panose="020F0502020204030204"/>
              </a:rPr>
              <a:t> </a:t>
            </a:r>
            <a:r>
              <a:rPr lang="nl-NL" sz="2700" dirty="0" err="1">
                <a:solidFill>
                  <a:prstClr val="black"/>
                </a:solidFill>
                <a:latin typeface="Calibri" panose="020F0502020204030204"/>
              </a:rPr>
              <a:t>to</a:t>
            </a:r>
            <a:r>
              <a:rPr lang="nl-NL" sz="2700" dirty="0">
                <a:solidFill>
                  <a:prstClr val="black"/>
                </a:solidFill>
                <a:latin typeface="Calibri" panose="020F0502020204030204"/>
              </a:rPr>
              <a:t> </a:t>
            </a:r>
            <a:r>
              <a:rPr lang="nl-NL" sz="2700" dirty="0" err="1">
                <a:solidFill>
                  <a:prstClr val="black"/>
                </a:solidFill>
                <a:latin typeface="Calibri" panose="020F0502020204030204"/>
              </a:rPr>
              <a:t>improve</a:t>
            </a:r>
            <a:r>
              <a:rPr lang="nl-NL" sz="2700" dirty="0">
                <a:solidFill>
                  <a:prstClr val="black"/>
                </a:solidFill>
                <a:latin typeface="Calibri" panose="020F0502020204030204"/>
              </a:rPr>
              <a:t> living </a:t>
            </a:r>
            <a:r>
              <a:rPr lang="nl-NL" sz="2700" dirty="0" err="1">
                <a:solidFill>
                  <a:prstClr val="black"/>
                </a:solidFill>
                <a:latin typeface="Calibri" panose="020F0502020204030204"/>
              </a:rPr>
              <a:t>conditions</a:t>
            </a:r>
            <a:r>
              <a:rPr lang="nl-NL" sz="2700" dirty="0">
                <a:solidFill>
                  <a:prstClr val="black"/>
                </a:solidFill>
                <a:latin typeface="Calibri" panose="020F0502020204030204"/>
              </a:rPr>
              <a:t> and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(interest-free </a:t>
            </a:r>
            <a:r>
              <a:rPr lang="nl-NL" sz="2700" dirty="0" err="1">
                <a:solidFill>
                  <a:prstClr val="black"/>
                </a:solidFill>
                <a:latin typeface="Calibri" panose="020F0502020204030204"/>
              </a:rPr>
              <a:t>loan</a:t>
            </a:r>
            <a:r>
              <a:rPr lang="nl-NL" sz="2700" dirty="0">
                <a:solidFill>
                  <a:prstClr val="black"/>
                </a:solidFill>
                <a:latin typeface="Calibri" panose="020F0502020204030204"/>
              </a:rPr>
              <a:t> </a:t>
            </a:r>
            <a:r>
              <a:rPr lang="nl-NL" sz="2700" dirty="0" err="1">
                <a:solidFill>
                  <a:prstClr val="black"/>
                </a:solidFill>
                <a:latin typeface="Calibri" panose="020F0502020204030204"/>
              </a:rPr>
              <a:t>that</a:t>
            </a:r>
            <a:r>
              <a:rPr lang="nl-NL" sz="2700" dirty="0">
                <a:solidFill>
                  <a:prstClr val="black"/>
                </a:solidFill>
                <a:latin typeface="Calibri" panose="020F0502020204030204"/>
              </a:rPr>
              <a:t> is </a:t>
            </a:r>
            <a:r>
              <a:rPr lang="nl-NL" sz="2700" dirty="0" err="1">
                <a:solidFill>
                  <a:prstClr val="black"/>
                </a:solidFill>
                <a:latin typeface="Calibri" panose="020F0502020204030204"/>
              </a:rPr>
              <a:t>only</a:t>
            </a:r>
            <a:r>
              <a:rPr lang="nl-NL" sz="2700" dirty="0">
                <a:solidFill>
                  <a:prstClr val="black"/>
                </a:solidFill>
                <a:latin typeface="Calibri" panose="020F0502020204030204"/>
              </a:rPr>
              <a:t> </a:t>
            </a:r>
            <a:r>
              <a:rPr lang="nl-NL" sz="2700" dirty="0" err="1">
                <a:solidFill>
                  <a:prstClr val="black"/>
                </a:solidFill>
                <a:latin typeface="Calibri" panose="020F0502020204030204"/>
              </a:rPr>
              <a:t>being</a:t>
            </a:r>
            <a:r>
              <a:rPr lang="nl-NL" sz="2700" dirty="0">
                <a:solidFill>
                  <a:prstClr val="black"/>
                </a:solidFill>
                <a:latin typeface="Calibri" panose="020F0502020204030204"/>
              </a:rPr>
              <a:t> </a:t>
            </a:r>
            <a:r>
              <a:rPr lang="nl-NL" sz="2700" dirty="0" err="1">
                <a:solidFill>
                  <a:prstClr val="black"/>
                </a:solidFill>
                <a:latin typeface="Calibri" panose="020F0502020204030204"/>
              </a:rPr>
              <a:t>paid</a:t>
            </a:r>
            <a:r>
              <a:rPr lang="nl-NL" sz="2700" dirty="0">
                <a:solidFill>
                  <a:prstClr val="black"/>
                </a:solidFill>
                <a:latin typeface="Calibri" panose="020F0502020204030204"/>
              </a:rPr>
              <a:t> back </a:t>
            </a:r>
            <a:r>
              <a:rPr lang="nl-NL" sz="2700" dirty="0" err="1">
                <a:solidFill>
                  <a:prstClr val="black"/>
                </a:solidFill>
                <a:latin typeface="Calibri" panose="020F0502020204030204"/>
              </a:rPr>
              <a:t>after</a:t>
            </a:r>
            <a:r>
              <a:rPr lang="nl-NL" sz="2700" dirty="0">
                <a:solidFill>
                  <a:prstClr val="black"/>
                </a:solidFill>
                <a:latin typeface="Calibri" panose="020F0502020204030204"/>
              </a:rPr>
              <a:t> 20 </a:t>
            </a:r>
            <a:r>
              <a:rPr lang="nl-NL" sz="2700" dirty="0" err="1">
                <a:solidFill>
                  <a:prstClr val="black"/>
                </a:solidFill>
                <a:latin typeface="Calibri" panose="020F0502020204030204"/>
              </a:rPr>
              <a:t>years</a:t>
            </a:r>
            <a:r>
              <a:rPr lang="nl-NL" sz="2700" dirty="0">
                <a:solidFill>
                  <a:prstClr val="black"/>
                </a:solidFill>
                <a:latin typeface="Calibri" panose="020F0502020204030204"/>
              </a:rPr>
              <a:t>)</a:t>
            </a:r>
            <a:endParaRPr lang="nl-NL" sz="27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714500" lvl="1" indent="-685800" defTabSz="1371600">
              <a:spcBef>
                <a:spcPts val="750"/>
              </a:spcBef>
              <a:buFont typeface="Wingdings" panose="05000000000000000000" pitchFamily="2" charset="2"/>
              <a:buChar char="Ø"/>
            </a:pPr>
            <a:endParaRPr lang="nl-NL" sz="27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307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9BC6A-A36D-49A2-BB76-94FC39AE7D2E}"/>
              </a:ext>
            </a:extLst>
          </p:cNvPr>
          <p:cNvSpPr>
            <a:spLocks noGrp="1"/>
          </p:cNvSpPr>
          <p:nvPr>
            <p:ph type="title"/>
          </p:nvPr>
        </p:nvSpPr>
        <p:spPr/>
        <p:txBody>
          <a:bodyPr/>
          <a:lstStyle/>
          <a:p>
            <a:r>
              <a:rPr lang="nl-NL" dirty="0"/>
              <a:t>Tools: policy</a:t>
            </a:r>
          </a:p>
        </p:txBody>
      </p:sp>
      <p:sp>
        <p:nvSpPr>
          <p:cNvPr id="2" name="Text Placeholder 2">
            <a:extLst>
              <a:ext uri="{FF2B5EF4-FFF2-40B4-BE49-F238E27FC236}">
                <a16:creationId xmlns:a16="http://schemas.microsoft.com/office/drawing/2014/main" id="{1FF0965C-B484-EAA3-373B-78E1966A2258}"/>
              </a:ext>
            </a:extLst>
          </p:cNvPr>
          <p:cNvSpPr txBox="1">
            <a:spLocks/>
          </p:cNvSpPr>
          <p:nvPr/>
        </p:nvSpPr>
        <p:spPr>
          <a:xfrm>
            <a:off x="1257300" y="2536031"/>
            <a:ext cx="9617529"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0" lvl="1" indent="-685800" defTabSz="1371600">
              <a:spcBef>
                <a:spcPts val="750"/>
              </a:spcBef>
              <a:buFont typeface="Wingdings" panose="05000000000000000000" pitchFamily="2" charset="2"/>
              <a:buChar char="Ø"/>
            </a:pPr>
            <a:r>
              <a:rPr lang="nl-NL" sz="3600" dirty="0" err="1">
                <a:solidFill>
                  <a:srgbClr val="ED7D31"/>
                </a:solidFill>
                <a:latin typeface="Calibri" panose="020F0502020204030204"/>
              </a:rPr>
              <a:t>Flanders</a:t>
            </a:r>
            <a:r>
              <a:rPr lang="nl-NL" sz="3600" dirty="0">
                <a:solidFill>
                  <a:srgbClr val="ED7D31"/>
                </a:solidFill>
                <a:latin typeface="Calibri" panose="020F0502020204030204"/>
              </a:rPr>
              <a:t>, Belgium:</a:t>
            </a: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Mandatory</a:t>
            </a:r>
            <a:r>
              <a:rPr lang="nl-NL" sz="3000" dirty="0">
                <a:solidFill>
                  <a:prstClr val="black"/>
                </a:solidFill>
                <a:latin typeface="Calibri" panose="020F0502020204030204"/>
              </a:rPr>
              <a:t> Energy Performance </a:t>
            </a:r>
            <a:r>
              <a:rPr lang="nl-NL" sz="3000" dirty="0" err="1">
                <a:solidFill>
                  <a:prstClr val="black"/>
                </a:solidFill>
                <a:latin typeface="Calibri" panose="020F0502020204030204"/>
              </a:rPr>
              <a:t>Certificate</a:t>
            </a:r>
            <a:r>
              <a:rPr lang="nl-NL" sz="3000" dirty="0">
                <a:solidFill>
                  <a:prstClr val="black"/>
                </a:solidFill>
                <a:latin typeface="Calibri" panose="020F0502020204030204"/>
              </a:rPr>
              <a:t> </a:t>
            </a:r>
            <a:r>
              <a:rPr lang="nl-NL" sz="3000" dirty="0" err="1">
                <a:solidFill>
                  <a:prstClr val="black"/>
                </a:solidFill>
                <a:latin typeface="Calibri" panose="020F0502020204030204"/>
              </a:rPr>
              <a:t>for</a:t>
            </a:r>
            <a:r>
              <a:rPr lang="nl-NL" sz="3000" dirty="0">
                <a:solidFill>
                  <a:prstClr val="black"/>
                </a:solidFill>
                <a:latin typeface="Calibri" panose="020F0502020204030204"/>
              </a:rPr>
              <a:t> common building </a:t>
            </a:r>
            <a:r>
              <a:rPr lang="nl-NL" sz="3000" dirty="0" err="1">
                <a:solidFill>
                  <a:prstClr val="black"/>
                </a:solidFill>
                <a:latin typeface="Calibri" panose="020F0502020204030204"/>
              </a:rPr>
              <a:t>parts</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Local</a:t>
            </a:r>
            <a:r>
              <a:rPr lang="nl-NL" sz="3000" dirty="0">
                <a:solidFill>
                  <a:prstClr val="black"/>
                </a:solidFill>
                <a:latin typeface="Calibri" panose="020F0502020204030204"/>
              </a:rPr>
              <a:t>: no rent of roof </a:t>
            </a:r>
            <a:r>
              <a:rPr lang="nl-NL" sz="3000" dirty="0" err="1">
                <a:solidFill>
                  <a:prstClr val="black"/>
                </a:solidFill>
                <a:latin typeface="Calibri" panose="020F0502020204030204"/>
              </a:rPr>
              <a:t>apartments</a:t>
            </a:r>
            <a:r>
              <a:rPr lang="nl-NL" sz="3000" dirty="0">
                <a:solidFill>
                  <a:prstClr val="black"/>
                </a:solidFill>
                <a:latin typeface="Calibri" panose="020F0502020204030204"/>
              </a:rPr>
              <a:t> </a:t>
            </a:r>
            <a:r>
              <a:rPr lang="nl-NL" sz="3000" dirty="0" err="1">
                <a:solidFill>
                  <a:prstClr val="black"/>
                </a:solidFill>
                <a:latin typeface="Calibri" panose="020F0502020204030204"/>
              </a:rPr>
              <a:t>when</a:t>
            </a:r>
            <a:r>
              <a:rPr lang="nl-NL" sz="3000" dirty="0">
                <a:solidFill>
                  <a:prstClr val="black"/>
                </a:solidFill>
                <a:latin typeface="Calibri" panose="020F0502020204030204"/>
              </a:rPr>
              <a:t> roof </a:t>
            </a:r>
            <a:r>
              <a:rPr lang="nl-NL" sz="3000" dirty="0" err="1">
                <a:solidFill>
                  <a:prstClr val="black"/>
                </a:solidFill>
                <a:latin typeface="Calibri" panose="020F0502020204030204"/>
              </a:rPr>
              <a:t>insulation</a:t>
            </a:r>
            <a:r>
              <a:rPr lang="nl-NL" sz="3000" dirty="0">
                <a:solidFill>
                  <a:prstClr val="black"/>
                </a:solidFill>
                <a:latin typeface="Calibri" panose="020F0502020204030204"/>
              </a:rPr>
              <a:t> is </a:t>
            </a:r>
            <a:r>
              <a:rPr lang="nl-NL" sz="3000" dirty="0" err="1">
                <a:solidFill>
                  <a:prstClr val="black"/>
                </a:solidFill>
                <a:latin typeface="Calibri" panose="020F0502020204030204"/>
              </a:rPr>
              <a:t>lacking</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3000" dirty="0">
                <a:solidFill>
                  <a:prstClr val="black"/>
                </a:solidFill>
                <a:latin typeface="Calibri" panose="020F0502020204030204"/>
              </a:rPr>
              <a:t>Pool of </a:t>
            </a:r>
            <a:r>
              <a:rPr lang="nl-NL" sz="3000" dirty="0" err="1">
                <a:solidFill>
                  <a:prstClr val="black"/>
                </a:solidFill>
                <a:latin typeface="Calibri" panose="020F0502020204030204"/>
              </a:rPr>
              <a:t>renovation</a:t>
            </a:r>
            <a:r>
              <a:rPr lang="nl-NL" sz="3000" dirty="0">
                <a:solidFill>
                  <a:prstClr val="black"/>
                </a:solidFill>
                <a:latin typeface="Calibri" panose="020F0502020204030204"/>
              </a:rPr>
              <a:t> master planners</a:t>
            </a:r>
          </a:p>
          <a:p>
            <a:pPr marL="1714500" lvl="1" indent="-685800" defTabSz="1371600">
              <a:spcBef>
                <a:spcPts val="750"/>
              </a:spcBef>
              <a:buFont typeface="Wingdings" panose="05000000000000000000" pitchFamily="2" charset="2"/>
              <a:buChar char="Ø"/>
            </a:pPr>
            <a:r>
              <a:rPr lang="nl-NL" sz="3600" dirty="0">
                <a:solidFill>
                  <a:srgbClr val="ED7D31"/>
                </a:solidFill>
                <a:latin typeface="Calibri" panose="020F0502020204030204"/>
              </a:rPr>
              <a:t>The Netherlands:</a:t>
            </a: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Mandatory</a:t>
            </a:r>
            <a:r>
              <a:rPr lang="nl-NL" sz="3000" dirty="0">
                <a:solidFill>
                  <a:prstClr val="black"/>
                </a:solidFill>
                <a:latin typeface="Calibri" panose="020F0502020204030204"/>
              </a:rPr>
              <a:t> minimum </a:t>
            </a:r>
            <a:r>
              <a:rPr lang="nl-NL" sz="3000" dirty="0" err="1">
                <a:solidFill>
                  <a:prstClr val="black"/>
                </a:solidFill>
                <a:latin typeface="Calibri" panose="020F0502020204030204"/>
              </a:rPr>
              <a:t>deposit</a:t>
            </a:r>
            <a:r>
              <a:rPr lang="nl-NL" sz="3000" dirty="0">
                <a:solidFill>
                  <a:prstClr val="black"/>
                </a:solidFill>
                <a:latin typeface="Calibri" panose="020F0502020204030204"/>
              </a:rPr>
              <a:t> of </a:t>
            </a:r>
            <a:r>
              <a:rPr lang="nl-NL" sz="3000" dirty="0" err="1">
                <a:solidFill>
                  <a:prstClr val="black"/>
                </a:solidFill>
                <a:latin typeface="Calibri" panose="020F0502020204030204"/>
              </a:rPr>
              <a:t>homeowners</a:t>
            </a:r>
            <a:r>
              <a:rPr lang="nl-NL" sz="3000" dirty="0">
                <a:solidFill>
                  <a:prstClr val="black"/>
                </a:solidFill>
                <a:latin typeface="Calibri" panose="020F0502020204030204"/>
              </a:rPr>
              <a:t> </a:t>
            </a:r>
            <a:r>
              <a:rPr lang="nl-NL" sz="3000" dirty="0" err="1">
                <a:solidFill>
                  <a:prstClr val="black"/>
                </a:solidFill>
                <a:latin typeface="Calibri" panose="020F0502020204030204"/>
              </a:rPr>
              <a:t>for</a:t>
            </a:r>
            <a:r>
              <a:rPr lang="nl-NL" sz="3000" dirty="0">
                <a:solidFill>
                  <a:prstClr val="black"/>
                </a:solidFill>
                <a:latin typeface="Calibri" panose="020F0502020204030204"/>
              </a:rPr>
              <a:t> the reserve fund </a:t>
            </a:r>
            <a:r>
              <a:rPr lang="nl-NL" sz="3000" dirty="0" err="1">
                <a:solidFill>
                  <a:prstClr val="black"/>
                </a:solidFill>
                <a:latin typeface="Calibri" panose="020F0502020204030204"/>
              </a:rPr>
              <a:t>for</a:t>
            </a:r>
            <a:r>
              <a:rPr lang="nl-NL" sz="3000" dirty="0">
                <a:solidFill>
                  <a:prstClr val="black"/>
                </a:solidFill>
                <a:latin typeface="Calibri" panose="020F0502020204030204"/>
              </a:rPr>
              <a:t> </a:t>
            </a:r>
            <a:r>
              <a:rPr lang="nl-NL" sz="3000" dirty="0" err="1">
                <a:solidFill>
                  <a:prstClr val="black"/>
                </a:solidFill>
                <a:latin typeface="Calibri" panose="020F0502020204030204"/>
              </a:rPr>
              <a:t>homeowner</a:t>
            </a:r>
            <a:r>
              <a:rPr lang="nl-NL" sz="3000" dirty="0">
                <a:solidFill>
                  <a:prstClr val="black"/>
                </a:solidFill>
                <a:latin typeface="Calibri" panose="020F0502020204030204"/>
              </a:rPr>
              <a:t> </a:t>
            </a:r>
            <a:r>
              <a:rPr lang="nl-NL" sz="3000" dirty="0" err="1">
                <a:solidFill>
                  <a:prstClr val="black"/>
                </a:solidFill>
                <a:latin typeface="Calibri" panose="020F0502020204030204"/>
              </a:rPr>
              <a:t>associations</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en-US" sz="3000" dirty="0">
                <a:solidFill>
                  <a:prstClr val="black"/>
                </a:solidFill>
                <a:latin typeface="Calibri" panose="020F0502020204030204"/>
              </a:rPr>
              <a:t>Collective development demand-offer to go to gas-free districts</a:t>
            </a:r>
          </a:p>
          <a:p>
            <a:pPr marL="2400300" lvl="2" indent="-685800" defTabSz="1371600">
              <a:spcBef>
                <a:spcPts val="750"/>
              </a:spcBef>
              <a:buFont typeface="Wingdings" panose="05000000000000000000" pitchFamily="2" charset="2"/>
              <a:buChar char="Ø"/>
            </a:pP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endParaRPr lang="nl-NL" sz="3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Afbeelding 4">
            <a:extLst>
              <a:ext uri="{FF2B5EF4-FFF2-40B4-BE49-F238E27FC236}">
                <a16:creationId xmlns:a16="http://schemas.microsoft.com/office/drawing/2014/main" id="{EACA66E6-845A-C264-45C5-E86963EE205F}"/>
              </a:ext>
            </a:extLst>
          </p:cNvPr>
          <p:cNvPicPr>
            <a:picLocks noChangeAspect="1"/>
          </p:cNvPicPr>
          <p:nvPr/>
        </p:nvPicPr>
        <p:blipFill>
          <a:blip r:embed="rId3"/>
          <a:stretch>
            <a:fillRect/>
          </a:stretch>
        </p:blipFill>
        <p:spPr>
          <a:xfrm>
            <a:off x="11184075" y="2726872"/>
            <a:ext cx="7103925" cy="3722915"/>
          </a:xfrm>
          <a:prstGeom prst="rect">
            <a:avLst/>
          </a:prstGeom>
        </p:spPr>
      </p:pic>
    </p:spTree>
    <p:extLst>
      <p:ext uri="{BB962C8B-B14F-4D97-AF65-F5344CB8AC3E}">
        <p14:creationId xmlns:p14="http://schemas.microsoft.com/office/powerpoint/2010/main" val="350239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9BC6A-A36D-49A2-BB76-94FC39AE7D2E}"/>
              </a:ext>
            </a:extLst>
          </p:cNvPr>
          <p:cNvSpPr>
            <a:spLocks noGrp="1"/>
          </p:cNvSpPr>
          <p:nvPr>
            <p:ph type="title"/>
          </p:nvPr>
        </p:nvSpPr>
        <p:spPr/>
        <p:txBody>
          <a:bodyPr/>
          <a:lstStyle/>
          <a:p>
            <a:r>
              <a:rPr lang="nl-NL" dirty="0" err="1"/>
              <a:t>Conclusion</a:t>
            </a:r>
            <a:endParaRPr lang="nl-NL" dirty="0"/>
          </a:p>
        </p:txBody>
      </p:sp>
      <p:sp>
        <p:nvSpPr>
          <p:cNvPr id="2" name="Text Placeholder 2">
            <a:extLst>
              <a:ext uri="{FF2B5EF4-FFF2-40B4-BE49-F238E27FC236}">
                <a16:creationId xmlns:a16="http://schemas.microsoft.com/office/drawing/2014/main" id="{1FF0965C-B484-EAA3-373B-78E1966A2258}"/>
              </a:ext>
            </a:extLst>
          </p:cNvPr>
          <p:cNvSpPr txBox="1">
            <a:spLocks/>
          </p:cNvSpPr>
          <p:nvPr/>
        </p:nvSpPr>
        <p:spPr>
          <a:xfrm>
            <a:off x="1676400" y="2536031"/>
            <a:ext cx="15354300"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defTabSz="1371600">
              <a:spcBef>
                <a:spcPts val="1500"/>
              </a:spcBef>
              <a:buFont typeface="Wingdings" panose="05000000000000000000" pitchFamily="2" charset="2"/>
              <a:buChar char="Ø"/>
            </a:pPr>
            <a:r>
              <a:rPr lang="nl-NL" sz="4200" spc="68" dirty="0" err="1">
                <a:solidFill>
                  <a:prstClr val="black"/>
                </a:solidFill>
              </a:rPr>
              <a:t>Integrated</a:t>
            </a:r>
            <a:r>
              <a:rPr lang="nl-NL" sz="4200" spc="68" dirty="0">
                <a:solidFill>
                  <a:prstClr val="black"/>
                </a:solidFill>
              </a:rPr>
              <a:t> home </a:t>
            </a:r>
            <a:r>
              <a:rPr lang="nl-NL" sz="4200" spc="68" dirty="0" err="1">
                <a:solidFill>
                  <a:prstClr val="black"/>
                </a:solidFill>
              </a:rPr>
              <a:t>renovation</a:t>
            </a:r>
            <a:r>
              <a:rPr lang="nl-NL" sz="4200" spc="68" dirty="0">
                <a:solidFill>
                  <a:prstClr val="black"/>
                </a:solidFill>
              </a:rPr>
              <a:t> services are </a:t>
            </a:r>
            <a:r>
              <a:rPr lang="nl-NL" sz="4200" spc="68" dirty="0" err="1">
                <a:solidFill>
                  <a:prstClr val="black"/>
                </a:solidFill>
              </a:rPr>
              <a:t>needed</a:t>
            </a:r>
            <a:r>
              <a:rPr lang="nl-NL" sz="4200" spc="68" dirty="0">
                <a:solidFill>
                  <a:prstClr val="black"/>
                </a:solidFill>
              </a:rPr>
              <a:t> and </a:t>
            </a:r>
            <a:r>
              <a:rPr lang="nl-NL" sz="4200" spc="68" dirty="0" err="1">
                <a:solidFill>
                  <a:prstClr val="black"/>
                </a:solidFill>
              </a:rPr>
              <a:t>can</a:t>
            </a:r>
            <a:r>
              <a:rPr lang="nl-NL" sz="4200" spc="68" dirty="0">
                <a:solidFill>
                  <a:prstClr val="black"/>
                </a:solidFill>
              </a:rPr>
              <a:t> </a:t>
            </a:r>
            <a:r>
              <a:rPr lang="nl-NL" sz="4200" spc="68" dirty="0" err="1">
                <a:solidFill>
                  <a:prstClr val="black"/>
                </a:solidFill>
              </a:rPr>
              <a:t>be</a:t>
            </a:r>
            <a:r>
              <a:rPr lang="nl-NL" sz="4200" spc="68" dirty="0">
                <a:solidFill>
                  <a:prstClr val="black"/>
                </a:solidFill>
              </a:rPr>
              <a:t> </a:t>
            </a:r>
            <a:r>
              <a:rPr lang="nl-NL" sz="4200" spc="68" dirty="0" err="1">
                <a:solidFill>
                  <a:prstClr val="black"/>
                </a:solidFill>
              </a:rPr>
              <a:t>succesfully</a:t>
            </a:r>
            <a:r>
              <a:rPr lang="nl-NL" sz="4200" spc="68" dirty="0">
                <a:solidFill>
                  <a:prstClr val="black"/>
                </a:solidFill>
              </a:rPr>
              <a:t> </a:t>
            </a:r>
            <a:r>
              <a:rPr lang="nl-NL" sz="4200" spc="68" dirty="0" err="1">
                <a:solidFill>
                  <a:prstClr val="black"/>
                </a:solidFill>
              </a:rPr>
              <a:t>developed</a:t>
            </a:r>
            <a:r>
              <a:rPr lang="nl-NL" sz="4200" spc="68" dirty="0">
                <a:solidFill>
                  <a:prstClr val="black"/>
                </a:solidFill>
              </a:rPr>
              <a:t> </a:t>
            </a:r>
            <a:r>
              <a:rPr lang="nl-NL" sz="4200" spc="68" dirty="0" err="1">
                <a:solidFill>
                  <a:prstClr val="black"/>
                </a:solidFill>
              </a:rPr>
              <a:t>for</a:t>
            </a:r>
            <a:r>
              <a:rPr lang="nl-NL" sz="4200" spc="68" dirty="0">
                <a:solidFill>
                  <a:prstClr val="black"/>
                </a:solidFill>
              </a:rPr>
              <a:t> </a:t>
            </a:r>
            <a:r>
              <a:rPr lang="nl-NL" sz="4200" spc="68" dirty="0" err="1">
                <a:solidFill>
                  <a:prstClr val="black"/>
                </a:solidFill>
              </a:rPr>
              <a:t>homeowner</a:t>
            </a:r>
            <a:r>
              <a:rPr lang="nl-NL" sz="4200" spc="68" dirty="0">
                <a:solidFill>
                  <a:prstClr val="black"/>
                </a:solidFill>
              </a:rPr>
              <a:t> </a:t>
            </a:r>
            <a:r>
              <a:rPr lang="nl-NL" sz="4200" spc="68" dirty="0" err="1">
                <a:solidFill>
                  <a:prstClr val="black"/>
                </a:solidFill>
              </a:rPr>
              <a:t>associations</a:t>
            </a:r>
            <a:r>
              <a:rPr lang="nl-NL" sz="4200" spc="68" dirty="0">
                <a:solidFill>
                  <a:prstClr val="black"/>
                </a:solidFill>
              </a:rPr>
              <a:t> </a:t>
            </a:r>
            <a:r>
              <a:rPr lang="nl-NL" sz="4200" spc="68" dirty="0" err="1">
                <a:solidFill>
                  <a:prstClr val="black"/>
                </a:solidFill>
              </a:rPr>
              <a:t>targeting</a:t>
            </a:r>
            <a:r>
              <a:rPr lang="nl-NL" sz="4200" spc="68" dirty="0">
                <a:solidFill>
                  <a:prstClr val="black"/>
                </a:solidFill>
              </a:rPr>
              <a:t> </a:t>
            </a:r>
            <a:r>
              <a:rPr lang="nl-NL" sz="4200" spc="68" dirty="0" err="1">
                <a:solidFill>
                  <a:prstClr val="black"/>
                </a:solidFill>
              </a:rPr>
              <a:t>deep</a:t>
            </a:r>
            <a:r>
              <a:rPr lang="nl-NL" sz="4200" spc="68" dirty="0">
                <a:solidFill>
                  <a:prstClr val="black"/>
                </a:solidFill>
              </a:rPr>
              <a:t> </a:t>
            </a:r>
            <a:r>
              <a:rPr lang="nl-NL" sz="4200" spc="68" dirty="0" err="1">
                <a:solidFill>
                  <a:prstClr val="black"/>
                </a:solidFill>
              </a:rPr>
              <a:t>renovation</a:t>
            </a:r>
            <a:r>
              <a:rPr lang="nl-NL" sz="4200" spc="68" dirty="0">
                <a:solidFill>
                  <a:prstClr val="black"/>
                </a:solidFill>
              </a:rPr>
              <a:t> of </a:t>
            </a:r>
            <a:r>
              <a:rPr lang="nl-NL" sz="4200" spc="68" dirty="0" err="1">
                <a:solidFill>
                  <a:prstClr val="black"/>
                </a:solidFill>
              </a:rPr>
              <a:t>condominiums</a:t>
            </a:r>
            <a:endParaRPr lang="nl-NL" sz="4200" spc="68" dirty="0">
              <a:solidFill>
                <a:prstClr val="black"/>
              </a:solidFill>
            </a:endParaRPr>
          </a:p>
          <a:p>
            <a:pPr marL="685800" indent="-685800" defTabSz="1371600">
              <a:spcBef>
                <a:spcPts val="1500"/>
              </a:spcBef>
              <a:buFont typeface="Wingdings" panose="05000000000000000000" pitchFamily="2" charset="2"/>
              <a:buChar char="Ø"/>
            </a:pPr>
            <a:r>
              <a:rPr lang="nl-NL" sz="2700" spc="68" dirty="0">
                <a:solidFill>
                  <a:prstClr val="black"/>
                </a:solidFill>
              </a:rPr>
              <a:t>Attention!</a:t>
            </a: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Compared</a:t>
            </a:r>
            <a:r>
              <a:rPr lang="nl-NL" sz="3400" dirty="0">
                <a:solidFill>
                  <a:prstClr val="black"/>
                </a:solidFill>
                <a:latin typeface="Calibri" panose="020F0502020204030204"/>
              </a:rPr>
              <a:t> </a:t>
            </a:r>
            <a:r>
              <a:rPr lang="nl-NL" sz="3400" dirty="0" err="1">
                <a:solidFill>
                  <a:prstClr val="black"/>
                </a:solidFill>
                <a:latin typeface="Calibri" panose="020F0502020204030204"/>
              </a:rPr>
              <a:t>to</a:t>
            </a:r>
            <a:r>
              <a:rPr lang="nl-NL" sz="3400" dirty="0">
                <a:solidFill>
                  <a:prstClr val="black"/>
                </a:solidFill>
                <a:latin typeface="Calibri" panose="020F0502020204030204"/>
              </a:rPr>
              <a:t> </a:t>
            </a:r>
            <a:r>
              <a:rPr lang="nl-NL" sz="3400" dirty="0" err="1">
                <a:solidFill>
                  <a:prstClr val="black"/>
                </a:solidFill>
                <a:latin typeface="Calibri" panose="020F0502020204030204"/>
              </a:rPr>
              <a:t>individual</a:t>
            </a:r>
            <a:r>
              <a:rPr lang="nl-NL" sz="3400" dirty="0">
                <a:solidFill>
                  <a:prstClr val="black"/>
                </a:solidFill>
                <a:latin typeface="Calibri" panose="020F0502020204030204"/>
              </a:rPr>
              <a:t> </a:t>
            </a:r>
            <a:r>
              <a:rPr lang="nl-NL" sz="3400" dirty="0" err="1">
                <a:solidFill>
                  <a:prstClr val="black"/>
                </a:solidFill>
                <a:latin typeface="Calibri" panose="020F0502020204030204"/>
              </a:rPr>
              <a:t>homeowners</a:t>
            </a:r>
            <a:r>
              <a:rPr lang="nl-NL" sz="3400" dirty="0">
                <a:solidFill>
                  <a:prstClr val="black"/>
                </a:solidFill>
                <a:latin typeface="Calibri" panose="020F0502020204030204"/>
              </a:rPr>
              <a:t>, </a:t>
            </a:r>
            <a:r>
              <a:rPr lang="nl-NL" sz="3400" dirty="0" err="1">
                <a:solidFill>
                  <a:prstClr val="black"/>
                </a:solidFill>
                <a:latin typeface="Calibri" panose="020F0502020204030204"/>
              </a:rPr>
              <a:t>homeowner</a:t>
            </a:r>
            <a:r>
              <a:rPr lang="nl-NL" sz="3400" dirty="0">
                <a:solidFill>
                  <a:prstClr val="black"/>
                </a:solidFill>
                <a:latin typeface="Calibri" panose="020F0502020204030204"/>
              </a:rPr>
              <a:t> </a:t>
            </a:r>
            <a:r>
              <a:rPr lang="nl-NL" sz="3400" dirty="0" err="1">
                <a:solidFill>
                  <a:prstClr val="black"/>
                </a:solidFill>
                <a:latin typeface="Calibri" panose="020F0502020204030204"/>
              </a:rPr>
              <a:t>associations</a:t>
            </a:r>
            <a:r>
              <a:rPr lang="nl-NL" sz="3400" dirty="0">
                <a:solidFill>
                  <a:prstClr val="black"/>
                </a:solidFill>
                <a:latin typeface="Calibri" panose="020F0502020204030204"/>
              </a:rPr>
              <a:t> </a:t>
            </a:r>
            <a:r>
              <a:rPr lang="nl-NL" sz="3400" dirty="0" err="1">
                <a:solidFill>
                  <a:prstClr val="black"/>
                </a:solidFill>
                <a:latin typeface="Calibri" panose="020F0502020204030204"/>
              </a:rPr>
              <a:t>need</a:t>
            </a:r>
            <a:r>
              <a:rPr lang="nl-NL" sz="3400" dirty="0">
                <a:solidFill>
                  <a:prstClr val="black"/>
                </a:solidFill>
                <a:latin typeface="Calibri" panose="020F0502020204030204"/>
              </a:rPr>
              <a:t> </a:t>
            </a:r>
            <a:r>
              <a:rPr lang="nl-NL" sz="3400" dirty="0" err="1">
                <a:solidFill>
                  <a:prstClr val="black"/>
                </a:solidFill>
                <a:latin typeface="Calibri" panose="020F0502020204030204"/>
              </a:rPr>
              <a:t>adapted</a:t>
            </a:r>
            <a:r>
              <a:rPr lang="nl-NL" sz="3400" dirty="0">
                <a:solidFill>
                  <a:prstClr val="black"/>
                </a:solidFill>
                <a:latin typeface="Calibri" panose="020F0502020204030204"/>
              </a:rPr>
              <a:t> </a:t>
            </a:r>
            <a:r>
              <a:rPr lang="nl-NL" sz="3400" dirty="0" err="1">
                <a:solidFill>
                  <a:prstClr val="black"/>
                </a:solidFill>
                <a:latin typeface="Calibri" panose="020F0502020204030204"/>
              </a:rPr>
              <a:t>guidance</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Various</a:t>
            </a:r>
            <a:r>
              <a:rPr lang="nl-NL" sz="3400" dirty="0">
                <a:solidFill>
                  <a:prstClr val="black"/>
                </a:solidFill>
                <a:latin typeface="Calibri" panose="020F0502020204030204"/>
              </a:rPr>
              <a:t> business </a:t>
            </a:r>
            <a:r>
              <a:rPr lang="nl-NL" sz="3400" dirty="0" err="1">
                <a:solidFill>
                  <a:prstClr val="black"/>
                </a:solidFill>
                <a:latin typeface="Calibri" panose="020F0502020204030204"/>
              </a:rPr>
              <a:t>models</a:t>
            </a:r>
            <a:r>
              <a:rPr lang="nl-NL" sz="3400" dirty="0">
                <a:solidFill>
                  <a:prstClr val="black"/>
                </a:solidFill>
                <a:latin typeface="Calibri" panose="020F0502020204030204"/>
              </a:rPr>
              <a:t> are </a:t>
            </a:r>
            <a:r>
              <a:rPr lang="nl-NL" sz="3400" dirty="0" err="1">
                <a:solidFill>
                  <a:prstClr val="black"/>
                </a:solidFill>
                <a:latin typeface="Calibri" panose="020F0502020204030204"/>
              </a:rPr>
              <a:t>possible</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Integrated</a:t>
            </a:r>
            <a:r>
              <a:rPr lang="nl-NL" sz="3400" dirty="0">
                <a:solidFill>
                  <a:prstClr val="black"/>
                </a:solidFill>
                <a:latin typeface="Calibri" panose="020F0502020204030204"/>
              </a:rPr>
              <a:t> services </a:t>
            </a:r>
            <a:r>
              <a:rPr lang="nl-NL" sz="3400" dirty="0" err="1">
                <a:solidFill>
                  <a:prstClr val="black"/>
                </a:solidFill>
                <a:latin typeface="Calibri" panose="020F0502020204030204"/>
              </a:rPr>
              <a:t>preferably</a:t>
            </a:r>
            <a:r>
              <a:rPr lang="nl-NL" sz="3400" dirty="0">
                <a:solidFill>
                  <a:prstClr val="black"/>
                </a:solidFill>
                <a:latin typeface="Calibri" panose="020F0502020204030204"/>
              </a:rPr>
              <a:t> </a:t>
            </a:r>
            <a:r>
              <a:rPr lang="nl-NL" sz="3400" dirty="0" err="1">
                <a:solidFill>
                  <a:prstClr val="black"/>
                </a:solidFill>
                <a:latin typeface="Calibri" panose="020F0502020204030204"/>
              </a:rPr>
              <a:t>engage</a:t>
            </a:r>
            <a:r>
              <a:rPr lang="nl-NL" sz="3400" dirty="0">
                <a:solidFill>
                  <a:prstClr val="black"/>
                </a:solidFill>
                <a:latin typeface="Calibri" panose="020F0502020204030204"/>
              </a:rPr>
              <a:t> in the </a:t>
            </a:r>
            <a:r>
              <a:rPr lang="nl-NL" sz="3400" dirty="0" err="1">
                <a:solidFill>
                  <a:prstClr val="black"/>
                </a:solidFill>
                <a:latin typeface="Calibri" panose="020F0502020204030204"/>
              </a:rPr>
              <a:t>whole</a:t>
            </a:r>
            <a:r>
              <a:rPr lang="nl-NL" sz="3400" dirty="0">
                <a:solidFill>
                  <a:prstClr val="black"/>
                </a:solidFill>
                <a:latin typeface="Calibri" panose="020F0502020204030204"/>
              </a:rPr>
              <a:t> </a:t>
            </a:r>
            <a:r>
              <a:rPr lang="nl-NL" sz="3400" dirty="0" err="1">
                <a:solidFill>
                  <a:prstClr val="black"/>
                </a:solidFill>
                <a:latin typeface="Calibri" panose="020F0502020204030204"/>
              </a:rPr>
              <a:t>process</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Monthly</a:t>
            </a:r>
            <a:r>
              <a:rPr lang="nl-NL" sz="3400" dirty="0">
                <a:solidFill>
                  <a:prstClr val="black"/>
                </a:solidFill>
                <a:latin typeface="Calibri" panose="020F0502020204030204"/>
              </a:rPr>
              <a:t> financial and </a:t>
            </a:r>
            <a:r>
              <a:rPr lang="nl-NL" sz="3400" dirty="0" err="1">
                <a:solidFill>
                  <a:prstClr val="black"/>
                </a:solidFill>
                <a:latin typeface="Calibri" panose="020F0502020204030204"/>
              </a:rPr>
              <a:t>energy-saving</a:t>
            </a:r>
            <a:r>
              <a:rPr lang="nl-NL" sz="3400" dirty="0">
                <a:solidFill>
                  <a:prstClr val="black"/>
                </a:solidFill>
                <a:latin typeface="Calibri" panose="020F0502020204030204"/>
              </a:rPr>
              <a:t> </a:t>
            </a:r>
            <a:r>
              <a:rPr lang="nl-NL" sz="3400" dirty="0" err="1">
                <a:solidFill>
                  <a:prstClr val="black"/>
                </a:solidFill>
                <a:latin typeface="Calibri" panose="020F0502020204030204"/>
              </a:rPr>
              <a:t>should</a:t>
            </a:r>
            <a:r>
              <a:rPr lang="nl-NL" sz="3400" dirty="0">
                <a:solidFill>
                  <a:prstClr val="black"/>
                </a:solidFill>
                <a:latin typeface="Calibri" panose="020F0502020204030204"/>
              </a:rPr>
              <a:t> </a:t>
            </a:r>
            <a:r>
              <a:rPr lang="nl-NL" sz="3400" dirty="0" err="1">
                <a:solidFill>
                  <a:prstClr val="black"/>
                </a:solidFill>
                <a:latin typeface="Calibri" panose="020F0502020204030204"/>
              </a:rPr>
              <a:t>be</a:t>
            </a:r>
            <a:r>
              <a:rPr lang="nl-NL" sz="3400" dirty="0">
                <a:solidFill>
                  <a:prstClr val="black"/>
                </a:solidFill>
                <a:latin typeface="Calibri" panose="020F0502020204030204"/>
              </a:rPr>
              <a:t> </a:t>
            </a:r>
            <a:r>
              <a:rPr lang="nl-NL" sz="3400" dirty="0" err="1">
                <a:solidFill>
                  <a:prstClr val="black"/>
                </a:solidFill>
                <a:latin typeface="Calibri" panose="020F0502020204030204"/>
              </a:rPr>
              <a:t>provided</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a:solidFill>
                  <a:prstClr val="black"/>
                </a:solidFill>
                <a:latin typeface="Calibri" panose="020F0502020204030204"/>
              </a:rPr>
              <a:t>Policy is </a:t>
            </a:r>
            <a:r>
              <a:rPr lang="nl-NL" sz="3400" dirty="0" err="1">
                <a:solidFill>
                  <a:prstClr val="black"/>
                </a:solidFill>
                <a:latin typeface="Calibri" panose="020F0502020204030204"/>
              </a:rPr>
              <a:t>rapidly</a:t>
            </a:r>
            <a:r>
              <a:rPr lang="nl-NL" sz="3400" dirty="0">
                <a:solidFill>
                  <a:prstClr val="black"/>
                </a:solidFill>
                <a:latin typeface="Calibri" panose="020F0502020204030204"/>
              </a:rPr>
              <a:t> </a:t>
            </a:r>
            <a:r>
              <a:rPr lang="nl-NL" sz="3400" dirty="0" err="1">
                <a:solidFill>
                  <a:prstClr val="black"/>
                </a:solidFill>
                <a:latin typeface="Calibri" panose="020F0502020204030204"/>
              </a:rPr>
              <a:t>changing</a:t>
            </a:r>
            <a:endParaRPr lang="nl-NL" sz="3400" dirty="0">
              <a:solidFill>
                <a:prstClr val="black"/>
              </a:solidFill>
              <a:latin typeface="Calibri" panose="020F0502020204030204"/>
            </a:endParaRPr>
          </a:p>
          <a:p>
            <a:pPr marL="1028700" lvl="1" indent="0" defTabSz="1371600">
              <a:spcBef>
                <a:spcPts val="750"/>
              </a:spcBef>
              <a:buNone/>
            </a:pPr>
            <a:endParaRPr lang="nl-NL" sz="3600" dirty="0">
              <a:solidFill>
                <a:prstClr val="black"/>
              </a:solidFill>
              <a:latin typeface="Calibri" panose="020F0502020204030204"/>
            </a:endParaRPr>
          </a:p>
          <a:p>
            <a:pPr marL="1714500" lvl="1" indent="-685800" defTabSz="1371600">
              <a:spcBef>
                <a:spcPts val="750"/>
              </a:spcBef>
              <a:buFont typeface="Wingdings" panose="05000000000000000000" pitchFamily="2" charset="2"/>
              <a:buChar char="Ø"/>
            </a:pPr>
            <a:endParaRPr lang="nl-NL" sz="3600" dirty="0">
              <a:solidFill>
                <a:prstClr val="black"/>
              </a:solidFill>
              <a:latin typeface="Calibri" panose="020F0502020204030204"/>
            </a:endParaRPr>
          </a:p>
        </p:txBody>
      </p:sp>
    </p:spTree>
    <p:extLst>
      <p:ext uri="{BB962C8B-B14F-4D97-AF65-F5344CB8AC3E}">
        <p14:creationId xmlns:p14="http://schemas.microsoft.com/office/powerpoint/2010/main" val="844169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014F116-C95F-3629-6F88-14778AAC6B53}"/>
              </a:ext>
            </a:extLst>
          </p:cNvPr>
          <p:cNvSpPr>
            <a:spLocks noGrp="1"/>
          </p:cNvSpPr>
          <p:nvPr>
            <p:ph sz="half" idx="2"/>
          </p:nvPr>
        </p:nvSpPr>
        <p:spPr/>
        <p:txBody>
          <a:bodyPr/>
          <a:lstStyle/>
          <a:p>
            <a:pPr algn="ctr"/>
            <a:r>
              <a:rPr lang="en-GB" b="1" dirty="0">
                <a:solidFill>
                  <a:srgbClr val="2ACD57"/>
                </a:solidFill>
              </a:rPr>
              <a:t>How to find us</a:t>
            </a:r>
            <a:endParaRPr lang="nl-NL" b="1" dirty="0">
              <a:solidFill>
                <a:srgbClr val="2ACD57"/>
              </a:solidFill>
            </a:endParaRPr>
          </a:p>
        </p:txBody>
      </p:sp>
      <p:sp>
        <p:nvSpPr>
          <p:cNvPr id="7" name="Rectangle 6">
            <a:extLst>
              <a:ext uri="{FF2B5EF4-FFF2-40B4-BE49-F238E27FC236}">
                <a16:creationId xmlns:a16="http://schemas.microsoft.com/office/drawing/2014/main" id="{6095C049-8B40-2EA5-DE26-5705ABD051B2}"/>
              </a:ext>
            </a:extLst>
          </p:cNvPr>
          <p:cNvSpPr/>
          <p:nvPr/>
        </p:nvSpPr>
        <p:spPr>
          <a:xfrm>
            <a:off x="-304800" y="1"/>
            <a:ext cx="9483410" cy="9154274"/>
          </a:xfrm>
          <a:prstGeom prst="rect">
            <a:avLst/>
          </a:prstGeom>
          <a:solidFill>
            <a:srgbClr val="2ACD57"/>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NL" sz="2700" dirty="0">
              <a:solidFill>
                <a:prstClr val="white"/>
              </a:solidFill>
              <a:latin typeface="Calibri" panose="020F0502020204030204"/>
            </a:endParaRPr>
          </a:p>
        </p:txBody>
      </p:sp>
      <p:pic>
        <p:nvPicPr>
          <p:cNvPr id="8" name="Picture 5">
            <a:extLst>
              <a:ext uri="{FF2B5EF4-FFF2-40B4-BE49-F238E27FC236}">
                <a16:creationId xmlns:a16="http://schemas.microsoft.com/office/drawing/2014/main" id="{C22799C0-61A0-9F12-F925-3F2ACBF7C0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86755" y="3628721"/>
            <a:ext cx="829212" cy="869165"/>
          </a:xfrm>
          <a:prstGeom prst="rect">
            <a:avLst/>
          </a:prstGeom>
        </p:spPr>
      </p:pic>
      <p:pic>
        <p:nvPicPr>
          <p:cNvPr id="10" name="Picture 9">
            <a:extLst>
              <a:ext uri="{FF2B5EF4-FFF2-40B4-BE49-F238E27FC236}">
                <a16:creationId xmlns:a16="http://schemas.microsoft.com/office/drawing/2014/main" id="{A8821A40-DEC4-6A4D-785E-4CC31D51B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86755" y="4832556"/>
            <a:ext cx="829212" cy="829212"/>
          </a:xfrm>
          <a:prstGeom prst="rect">
            <a:avLst/>
          </a:prstGeom>
        </p:spPr>
      </p:pic>
      <p:sp>
        <p:nvSpPr>
          <p:cNvPr id="11" name="TextBox 12">
            <a:extLst>
              <a:ext uri="{FF2B5EF4-FFF2-40B4-BE49-F238E27FC236}">
                <a16:creationId xmlns:a16="http://schemas.microsoft.com/office/drawing/2014/main" id="{8960D2D0-690D-749B-28A0-C7DDE0BE7AD7}"/>
              </a:ext>
            </a:extLst>
          </p:cNvPr>
          <p:cNvSpPr txBox="1"/>
          <p:nvPr/>
        </p:nvSpPr>
        <p:spPr>
          <a:xfrm>
            <a:off x="10775900" y="3761152"/>
            <a:ext cx="3363665" cy="599459"/>
          </a:xfrm>
          <a:prstGeom prst="rect">
            <a:avLst/>
          </a:prstGeom>
        </p:spPr>
        <p:txBody>
          <a:bodyPr lIns="0" tIns="0" rIns="0" bIns="0" rtlCol="0" anchor="t">
            <a:spAutoFit/>
          </a:bodyPr>
          <a:lstStyle/>
          <a:p>
            <a:pPr algn="ctr" defTabSz="1371600">
              <a:lnSpc>
                <a:spcPts val="5249"/>
              </a:lnSpc>
            </a:pPr>
            <a:r>
              <a:rPr lang="en-US" sz="3000" dirty="0" err="1">
                <a:solidFill>
                  <a:srgbClr val="6B6363"/>
                </a:solidFill>
                <a:latin typeface="Open Sans"/>
              </a:rPr>
              <a:t>CondorenoLife</a:t>
            </a:r>
            <a:endParaRPr lang="en-US" sz="3000" dirty="0">
              <a:solidFill>
                <a:srgbClr val="6B6363"/>
              </a:solidFill>
              <a:latin typeface="Open Sans"/>
            </a:endParaRPr>
          </a:p>
        </p:txBody>
      </p:sp>
      <p:sp>
        <p:nvSpPr>
          <p:cNvPr id="12" name="TextBox 13">
            <a:extLst>
              <a:ext uri="{FF2B5EF4-FFF2-40B4-BE49-F238E27FC236}">
                <a16:creationId xmlns:a16="http://schemas.microsoft.com/office/drawing/2014/main" id="{CEB276A9-1DCA-DC08-9CE9-BC90E1E096DE}"/>
              </a:ext>
            </a:extLst>
          </p:cNvPr>
          <p:cNvSpPr txBox="1"/>
          <p:nvPr/>
        </p:nvSpPr>
        <p:spPr>
          <a:xfrm>
            <a:off x="10775900" y="4913579"/>
            <a:ext cx="3683496" cy="599459"/>
          </a:xfrm>
          <a:prstGeom prst="rect">
            <a:avLst/>
          </a:prstGeom>
        </p:spPr>
        <p:txBody>
          <a:bodyPr lIns="0" tIns="0" rIns="0" bIns="0" rtlCol="0" anchor="t">
            <a:spAutoFit/>
          </a:bodyPr>
          <a:lstStyle/>
          <a:p>
            <a:pPr algn="ctr" defTabSz="1371600">
              <a:lnSpc>
                <a:spcPts val="5249"/>
              </a:lnSpc>
            </a:pPr>
            <a:r>
              <a:rPr lang="en-US" sz="3000" dirty="0" err="1">
                <a:solidFill>
                  <a:srgbClr val="545454"/>
                </a:solidFill>
                <a:latin typeface="Open Sans"/>
              </a:rPr>
              <a:t>Life_</a:t>
            </a:r>
            <a:r>
              <a:rPr lang="en-US" sz="3000" dirty="0" err="1">
                <a:solidFill>
                  <a:srgbClr val="6B6363"/>
                </a:solidFill>
                <a:latin typeface="Open Sans"/>
              </a:rPr>
              <a:t>CondoReno</a:t>
            </a:r>
            <a:endParaRPr lang="en-US" sz="3000" dirty="0">
              <a:solidFill>
                <a:srgbClr val="6B6363"/>
              </a:solidFill>
              <a:latin typeface="Open Sans"/>
            </a:endParaRPr>
          </a:p>
        </p:txBody>
      </p:sp>
      <p:sp>
        <p:nvSpPr>
          <p:cNvPr id="13" name="TextBox 14">
            <a:extLst>
              <a:ext uri="{FF2B5EF4-FFF2-40B4-BE49-F238E27FC236}">
                <a16:creationId xmlns:a16="http://schemas.microsoft.com/office/drawing/2014/main" id="{45F22F3D-9D05-653F-7D5C-6D235BB86847}"/>
              </a:ext>
            </a:extLst>
          </p:cNvPr>
          <p:cNvSpPr txBox="1"/>
          <p:nvPr/>
        </p:nvSpPr>
        <p:spPr>
          <a:xfrm>
            <a:off x="11219264" y="6089953"/>
            <a:ext cx="3353463" cy="601190"/>
          </a:xfrm>
          <a:prstGeom prst="rect">
            <a:avLst/>
          </a:prstGeom>
        </p:spPr>
        <p:txBody>
          <a:bodyPr lIns="0" tIns="0" rIns="0" bIns="0" rtlCol="0" anchor="t">
            <a:spAutoFit/>
          </a:bodyPr>
          <a:lstStyle/>
          <a:p>
            <a:pPr defTabSz="1371600">
              <a:lnSpc>
                <a:spcPts val="5249"/>
              </a:lnSpc>
            </a:pPr>
            <a:r>
              <a:rPr lang="en-US" sz="3000" dirty="0">
                <a:solidFill>
                  <a:srgbClr val="545454"/>
                </a:solidFill>
                <a:latin typeface="Open Sans"/>
                <a:ea typeface="Open Sans"/>
                <a:cs typeface="Open Sans"/>
              </a:rPr>
              <a:t>condoreno.org</a:t>
            </a:r>
            <a:endParaRPr lang="en-US" sz="3000" dirty="0">
              <a:solidFill>
                <a:srgbClr val="000000"/>
              </a:solidFill>
              <a:latin typeface="Calibri"/>
              <a:ea typeface="Calibri"/>
              <a:cs typeface="Calibri"/>
            </a:endParaRPr>
          </a:p>
        </p:txBody>
      </p:sp>
      <p:sp>
        <p:nvSpPr>
          <p:cNvPr id="14" name="TextBox 15">
            <a:extLst>
              <a:ext uri="{FF2B5EF4-FFF2-40B4-BE49-F238E27FC236}">
                <a16:creationId xmlns:a16="http://schemas.microsoft.com/office/drawing/2014/main" id="{C9539CCE-200F-97BE-D602-37B7EA197AAE}"/>
              </a:ext>
            </a:extLst>
          </p:cNvPr>
          <p:cNvSpPr txBox="1"/>
          <p:nvPr/>
        </p:nvSpPr>
        <p:spPr>
          <a:xfrm>
            <a:off x="11219264" y="7375549"/>
            <a:ext cx="8192244" cy="599459"/>
          </a:xfrm>
          <a:prstGeom prst="rect">
            <a:avLst/>
          </a:prstGeom>
        </p:spPr>
        <p:txBody>
          <a:bodyPr lIns="0" tIns="0" rIns="0" bIns="0" rtlCol="0" anchor="t">
            <a:spAutoFit/>
          </a:bodyPr>
          <a:lstStyle/>
          <a:p>
            <a:pPr defTabSz="1371600">
              <a:lnSpc>
                <a:spcPts val="5249"/>
              </a:lnSpc>
            </a:pPr>
            <a:r>
              <a:rPr lang="en-US" sz="3000" dirty="0">
                <a:solidFill>
                  <a:srgbClr val="545454"/>
                </a:solidFill>
                <a:latin typeface="Open Sans"/>
              </a:rPr>
              <a:t>LIFE21-CET-HOMERENO-CondoReno</a:t>
            </a:r>
          </a:p>
        </p:txBody>
      </p:sp>
      <p:pic>
        <p:nvPicPr>
          <p:cNvPr id="15" name="Picture 6">
            <a:extLst>
              <a:ext uri="{FF2B5EF4-FFF2-40B4-BE49-F238E27FC236}">
                <a16:creationId xmlns:a16="http://schemas.microsoft.com/office/drawing/2014/main" id="{59B16CB4-7427-CF96-7993-A9B4D707D8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6688" y="6093740"/>
            <a:ext cx="829212" cy="829212"/>
          </a:xfrm>
          <a:prstGeom prst="rect">
            <a:avLst/>
          </a:prstGeom>
        </p:spPr>
      </p:pic>
      <p:pic>
        <p:nvPicPr>
          <p:cNvPr id="16" name="Picture 7">
            <a:extLst>
              <a:ext uri="{FF2B5EF4-FFF2-40B4-BE49-F238E27FC236}">
                <a16:creationId xmlns:a16="http://schemas.microsoft.com/office/drawing/2014/main" id="{F63E3B2D-8376-E41F-185D-AE28BD6081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6688" y="7354923"/>
            <a:ext cx="829212" cy="829212"/>
          </a:xfrm>
          <a:prstGeom prst="rect">
            <a:avLst/>
          </a:prstGeom>
        </p:spPr>
      </p:pic>
      <p:sp>
        <p:nvSpPr>
          <p:cNvPr id="17" name="TextBox 16">
            <a:extLst>
              <a:ext uri="{FF2B5EF4-FFF2-40B4-BE49-F238E27FC236}">
                <a16:creationId xmlns:a16="http://schemas.microsoft.com/office/drawing/2014/main" id="{0E21171A-7C14-F13A-3D8F-6895964677F2}"/>
              </a:ext>
            </a:extLst>
          </p:cNvPr>
          <p:cNvSpPr txBox="1"/>
          <p:nvPr/>
        </p:nvSpPr>
        <p:spPr>
          <a:xfrm>
            <a:off x="1952564" y="3861275"/>
            <a:ext cx="5308092" cy="1754326"/>
          </a:xfrm>
          <a:prstGeom prst="rect">
            <a:avLst/>
          </a:prstGeom>
          <a:noFill/>
        </p:spPr>
        <p:txBody>
          <a:bodyPr wrap="square" rtlCol="0">
            <a:spAutoFit/>
          </a:bodyPr>
          <a:lstStyle/>
          <a:p>
            <a:pPr algn="ctr" defTabSz="1371600"/>
            <a:r>
              <a:rPr lang="en-GB" sz="5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THANK </a:t>
            </a:r>
          </a:p>
          <a:p>
            <a:pPr algn="ctr" defTabSz="1371600"/>
            <a:r>
              <a:rPr lang="en-GB" sz="5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YOU</a:t>
            </a:r>
            <a:endParaRPr lang="nl-NL" sz="5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60858F0-2323-8AF7-29E5-C7532AB8B9F4}"/>
              </a:ext>
            </a:extLst>
          </p:cNvPr>
          <p:cNvSpPr txBox="1"/>
          <p:nvPr/>
        </p:nvSpPr>
        <p:spPr>
          <a:xfrm>
            <a:off x="152400" y="9265445"/>
            <a:ext cx="14837230" cy="830997"/>
          </a:xfrm>
          <a:prstGeom prst="rect">
            <a:avLst/>
          </a:prstGeom>
          <a:noFill/>
        </p:spPr>
        <p:txBody>
          <a:bodyPr wrap="square" rtlCol="0">
            <a:spAutoFit/>
          </a:bodyPr>
          <a:lstStyle/>
          <a:p>
            <a:pPr defTabSz="1371600"/>
            <a:r>
              <a:rPr lang="en-US" sz="1600" i="1" dirty="0">
                <a:solidFill>
                  <a:prstClr val="black"/>
                </a:solidFill>
                <a:latin typeface="Open Sans" panose="020B0606030504020204" pitchFamily="34" charset="0"/>
                <a:ea typeface="Open Sans" panose="020B0606030504020204" pitchFamily="34" charset="0"/>
                <a:cs typeface="Open Sans" panose="020B0606030504020204" pitchFamily="34" charset="0"/>
              </a:rPr>
              <a:t>This project has received funding from the European Union’s Programme for Environment and Climate Action (LIFE) MGA — Multi &amp; Mono, under grant agreement No. 101076316. Views and opinions expressed are however those of the author(s) only and do not necessarily reflect those of the European Union or CINEA. Neither the European Union nor the granting authority can be held responsible for them.</a:t>
            </a:r>
          </a:p>
        </p:txBody>
      </p:sp>
    </p:spTree>
    <p:extLst>
      <p:ext uri="{BB962C8B-B14F-4D97-AF65-F5344CB8AC3E}">
        <p14:creationId xmlns:p14="http://schemas.microsoft.com/office/powerpoint/2010/main" val="232917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lnSpc>
                  <a:spcPts val="7200"/>
                </a:lnSpc>
              </a:pPr>
              <a:r>
                <a:rPr lang="en-US" sz="6000" b="1" dirty="0">
                  <a:solidFill>
                    <a:srgbClr val="0152A1"/>
                  </a:solidFill>
                  <a:latin typeface="Roboto Heavy"/>
                  <a:ea typeface="Roboto Heavy"/>
                  <a:cs typeface="Roboto Heavy"/>
                  <a:sym typeface="Roboto Heavy"/>
                </a:rPr>
                <a:t>SEKCE STRATEGIE A POLITIKA:</a:t>
              </a:r>
            </a:p>
            <a:p>
              <a:pPr algn="ctr">
                <a:lnSpc>
                  <a:spcPts val="7200"/>
                </a:lnSpc>
              </a:pPr>
              <a:r>
                <a:rPr lang="en-US" sz="6000" b="1" dirty="0" err="1">
                  <a:solidFill>
                    <a:srgbClr val="0152A1"/>
                  </a:solidFill>
                  <a:latin typeface="Roboto Heavy"/>
                  <a:ea typeface="Roboto Heavy"/>
                  <a:cs typeface="Roboto Heavy"/>
                  <a:sym typeface="Roboto Heavy"/>
                </a:rPr>
                <a:t>kulatý</a:t>
              </a:r>
              <a:r>
                <a:rPr lang="en-US" sz="6000" b="1" dirty="0">
                  <a:solidFill>
                    <a:srgbClr val="0152A1"/>
                  </a:solidFill>
                  <a:latin typeface="Roboto Heavy"/>
                  <a:ea typeface="Roboto Heavy"/>
                  <a:cs typeface="Roboto Heavy"/>
                  <a:sym typeface="Roboto Heavy"/>
                </a:rPr>
                <a:t> </a:t>
              </a:r>
              <a:r>
                <a:rPr lang="en-US" sz="6000" b="1" dirty="0" err="1">
                  <a:solidFill>
                    <a:srgbClr val="0152A1"/>
                  </a:solidFill>
                  <a:latin typeface="Roboto Heavy"/>
                  <a:ea typeface="Roboto Heavy"/>
                  <a:cs typeface="Roboto Heavy"/>
                  <a:sym typeface="Roboto Heavy"/>
                </a:rPr>
                <a:t>stůl</a:t>
              </a:r>
              <a:endParaRPr lang="en-US" sz="6000" b="1" dirty="0">
                <a:solidFill>
                  <a:srgbClr val="0152A1"/>
                </a:solidFill>
                <a:latin typeface="Roboto Heavy"/>
                <a:ea typeface="Roboto Heavy"/>
                <a:cs typeface="Roboto Heavy"/>
                <a:sym typeface="Roboto Heavy"/>
              </a:endParaRPr>
            </a:p>
          </p:txBody>
        </p:sp>
      </p:grpSp>
      <p:grpSp>
        <p:nvGrpSpPr>
          <p:cNvPr id="6" name="Group 6"/>
          <p:cNvGrpSpPr/>
          <p:nvPr/>
        </p:nvGrpSpPr>
        <p:grpSpPr>
          <a:xfrm>
            <a:off x="1425602" y="3939532"/>
            <a:ext cx="4923877" cy="1747794"/>
            <a:chOff x="0" y="0"/>
            <a:chExt cx="6565170" cy="2330392"/>
          </a:xfrm>
        </p:grpSpPr>
        <p:grpSp>
          <p:nvGrpSpPr>
            <p:cNvPr id="7" name="Group 7"/>
            <p:cNvGrpSpPr/>
            <p:nvPr/>
          </p:nvGrpSpPr>
          <p:grpSpPr>
            <a:xfrm>
              <a:off x="0" y="0"/>
              <a:ext cx="2330392" cy="233039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757" r="-25757"/>
                </a:stretch>
              </a:blipFill>
            </p:spPr>
            <p:txBody>
              <a:bodyPr/>
              <a:lstStyle/>
              <a:p>
                <a:endParaRPr lang="en-BE"/>
              </a:p>
            </p:txBody>
          </p:sp>
        </p:grpSp>
        <p:sp>
          <p:nvSpPr>
            <p:cNvPr id="9" name="TextBox 9"/>
            <p:cNvSpPr txBox="1"/>
            <p:nvPr/>
          </p:nvSpPr>
          <p:spPr>
            <a:xfrm>
              <a:off x="2638167" y="823891"/>
              <a:ext cx="3927003" cy="1497724"/>
            </a:xfrm>
            <a:prstGeom prst="rect">
              <a:avLst/>
            </a:prstGeom>
          </p:spPr>
          <p:txBody>
            <a:bodyPr lIns="0" tIns="0" rIns="0" bIns="0" rtlCol="0" anchor="t">
              <a:spAutoFit/>
            </a:bodyPr>
            <a:lstStyle/>
            <a:p>
              <a:pPr algn="l">
                <a:lnSpc>
                  <a:spcPts val="2209"/>
                </a:lnSpc>
                <a:spcBef>
                  <a:spcPct val="0"/>
                </a:spcBef>
              </a:pPr>
              <a:r>
                <a:rPr lang="en-US" sz="1841" b="1">
                  <a:solidFill>
                    <a:srgbClr val="000000"/>
                  </a:solidFill>
                  <a:latin typeface="Roboto Heavy"/>
                  <a:ea typeface="Roboto Heavy"/>
                  <a:cs typeface="Roboto Heavy"/>
                  <a:sym typeface="Roboto Heavy"/>
                </a:rPr>
                <a:t>Emmanuelle Causse, </a:t>
              </a:r>
              <a:r>
                <a:rPr lang="en-US" sz="1841">
                  <a:solidFill>
                    <a:srgbClr val="000000"/>
                  </a:solidFill>
                  <a:latin typeface="Roboto"/>
                  <a:ea typeface="Roboto"/>
                  <a:cs typeface="Roboto"/>
                  <a:sym typeface="Roboto"/>
                </a:rPr>
                <a:t>MSc., generální tajemnice</a:t>
              </a:r>
            </a:p>
            <a:p>
              <a:pPr algn="l">
                <a:lnSpc>
                  <a:spcPts val="2209"/>
                </a:lnSpc>
                <a:spcBef>
                  <a:spcPct val="0"/>
                </a:spcBef>
              </a:pPr>
              <a:r>
                <a:rPr lang="en-US" sz="1841">
                  <a:solidFill>
                    <a:srgbClr val="000000"/>
                  </a:solidFill>
                  <a:latin typeface="Roboto"/>
                  <a:ea typeface="Roboto"/>
                  <a:cs typeface="Roboto"/>
                  <a:sym typeface="Roboto"/>
                </a:rPr>
                <a:t>Mezinárodní unie vlastníků nemovitostí (UIPI)</a:t>
              </a:r>
            </a:p>
          </p:txBody>
        </p:sp>
      </p:grpSp>
      <p:grpSp>
        <p:nvGrpSpPr>
          <p:cNvPr id="10" name="Group 10"/>
          <p:cNvGrpSpPr/>
          <p:nvPr/>
        </p:nvGrpSpPr>
        <p:grpSpPr>
          <a:xfrm>
            <a:off x="6683097" y="3946114"/>
            <a:ext cx="4923877" cy="1747794"/>
            <a:chOff x="0" y="0"/>
            <a:chExt cx="6565170" cy="2330392"/>
          </a:xfrm>
        </p:grpSpPr>
        <p:grpSp>
          <p:nvGrpSpPr>
            <p:cNvPr id="11" name="Group 11"/>
            <p:cNvGrpSpPr/>
            <p:nvPr/>
          </p:nvGrpSpPr>
          <p:grpSpPr>
            <a:xfrm>
              <a:off x="0" y="0"/>
              <a:ext cx="2330392" cy="2330392"/>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45633" t="-38238" r="-50584" b="-157431"/>
                </a:stretch>
              </a:blipFill>
            </p:spPr>
            <p:txBody>
              <a:bodyPr/>
              <a:lstStyle/>
              <a:p>
                <a:endParaRPr lang="en-BE"/>
              </a:p>
            </p:txBody>
          </p:sp>
        </p:grpSp>
        <p:sp>
          <p:nvSpPr>
            <p:cNvPr id="13" name="TextBox 13"/>
            <p:cNvSpPr txBox="1"/>
            <p:nvPr/>
          </p:nvSpPr>
          <p:spPr>
            <a:xfrm>
              <a:off x="2638167" y="823891"/>
              <a:ext cx="3927003" cy="1497724"/>
            </a:xfrm>
            <a:prstGeom prst="rect">
              <a:avLst/>
            </a:prstGeom>
          </p:spPr>
          <p:txBody>
            <a:bodyPr lIns="0" tIns="0" rIns="0" bIns="0" rtlCol="0" anchor="t">
              <a:spAutoFit/>
            </a:bodyPr>
            <a:lstStyle/>
            <a:p>
              <a:pPr algn="l">
                <a:lnSpc>
                  <a:spcPts val="2209"/>
                </a:lnSpc>
              </a:pPr>
              <a:r>
                <a:rPr lang="en-US" sz="1841" b="1">
                  <a:solidFill>
                    <a:srgbClr val="000000"/>
                  </a:solidFill>
                  <a:latin typeface="Roboto Heavy"/>
                  <a:ea typeface="Roboto Heavy"/>
                  <a:cs typeface="Roboto Heavy"/>
                  <a:sym typeface="Roboto Heavy"/>
                </a:rPr>
                <a:t>Ing. Milan Krček,</a:t>
              </a:r>
            </a:p>
            <a:p>
              <a:pPr algn="l">
                <a:lnSpc>
                  <a:spcPts val="2209"/>
                </a:lnSpc>
                <a:spcBef>
                  <a:spcPct val="0"/>
                </a:spcBef>
              </a:pPr>
              <a:r>
                <a:rPr lang="en-US" sz="1841">
                  <a:solidFill>
                    <a:srgbClr val="000000"/>
                  </a:solidFill>
                  <a:latin typeface="Roboto"/>
                  <a:ea typeface="Roboto"/>
                  <a:cs typeface="Roboto"/>
                  <a:sym typeface="Roboto"/>
                </a:rPr>
                <a:t>předseda, Občanské sdružení majitelů domů (OSMD)</a:t>
              </a:r>
            </a:p>
          </p:txBody>
        </p:sp>
      </p:grpSp>
      <p:grpSp>
        <p:nvGrpSpPr>
          <p:cNvPr id="14" name="Group 14"/>
          <p:cNvGrpSpPr/>
          <p:nvPr/>
        </p:nvGrpSpPr>
        <p:grpSpPr>
          <a:xfrm>
            <a:off x="11938520" y="3939532"/>
            <a:ext cx="4923877" cy="1747794"/>
            <a:chOff x="0" y="0"/>
            <a:chExt cx="6565170" cy="2330392"/>
          </a:xfrm>
        </p:grpSpPr>
        <p:grpSp>
          <p:nvGrpSpPr>
            <p:cNvPr id="15" name="Group 15"/>
            <p:cNvGrpSpPr/>
            <p:nvPr/>
          </p:nvGrpSpPr>
          <p:grpSpPr>
            <a:xfrm>
              <a:off x="0" y="0"/>
              <a:ext cx="2330392" cy="2330392"/>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42157" t="-1984" r="-37557" b="-57590"/>
                </a:stretch>
              </a:blipFill>
            </p:spPr>
            <p:txBody>
              <a:bodyPr/>
              <a:lstStyle/>
              <a:p>
                <a:endParaRPr lang="en-BE"/>
              </a:p>
            </p:txBody>
          </p:sp>
        </p:grpSp>
        <p:sp>
          <p:nvSpPr>
            <p:cNvPr id="17" name="TextBox 17"/>
            <p:cNvSpPr txBox="1"/>
            <p:nvPr/>
          </p:nvSpPr>
          <p:spPr>
            <a:xfrm>
              <a:off x="2638167" y="823891"/>
              <a:ext cx="3927003" cy="1482372"/>
            </a:xfrm>
            <a:prstGeom prst="rect">
              <a:avLst/>
            </a:prstGeom>
          </p:spPr>
          <p:txBody>
            <a:bodyPr lIns="0" tIns="0" rIns="0" bIns="0" rtlCol="0" anchor="t">
              <a:spAutoFit/>
            </a:bodyPr>
            <a:lstStyle/>
            <a:p>
              <a:pPr algn="l">
                <a:lnSpc>
                  <a:spcPts val="2209"/>
                </a:lnSpc>
              </a:pPr>
              <a:endParaRPr/>
            </a:p>
            <a:p>
              <a:pPr algn="l">
                <a:lnSpc>
                  <a:spcPts val="2209"/>
                </a:lnSpc>
                <a:spcBef>
                  <a:spcPct val="0"/>
                </a:spcBef>
              </a:pPr>
              <a:r>
                <a:rPr lang="en-US" sz="1841" b="1">
                  <a:solidFill>
                    <a:srgbClr val="000000"/>
                  </a:solidFill>
                  <a:latin typeface="Roboto Heavy"/>
                  <a:ea typeface="Roboto Heavy"/>
                  <a:cs typeface="Roboto Heavy"/>
                  <a:sym typeface="Roboto Heavy"/>
                </a:rPr>
                <a:t>Ing. arch. Josef Smola,</a:t>
              </a:r>
              <a:r>
                <a:rPr lang="en-US" sz="1841">
                  <a:solidFill>
                    <a:srgbClr val="000000"/>
                  </a:solidFill>
                  <a:latin typeface="Roboto"/>
                  <a:ea typeface="Roboto"/>
                  <a:cs typeface="Roboto"/>
                  <a:sym typeface="Roboto"/>
                </a:rPr>
                <a:t> architekt, publicista a pedagog</a:t>
              </a:r>
            </a:p>
          </p:txBody>
        </p:sp>
      </p:grpSp>
      <p:grpSp>
        <p:nvGrpSpPr>
          <p:cNvPr id="18" name="Group 18"/>
          <p:cNvGrpSpPr/>
          <p:nvPr/>
        </p:nvGrpSpPr>
        <p:grpSpPr>
          <a:xfrm>
            <a:off x="1425724" y="6208258"/>
            <a:ext cx="4923877" cy="1747794"/>
            <a:chOff x="0" y="0"/>
            <a:chExt cx="6565170" cy="2330392"/>
          </a:xfrm>
        </p:grpSpPr>
        <p:grpSp>
          <p:nvGrpSpPr>
            <p:cNvPr id="19" name="Group 19"/>
            <p:cNvGrpSpPr/>
            <p:nvPr/>
          </p:nvGrpSpPr>
          <p:grpSpPr>
            <a:xfrm>
              <a:off x="0" y="0"/>
              <a:ext cx="2330392" cy="2330392"/>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43648" r="-7936" b="-51585"/>
                </a:stretch>
              </a:blipFill>
            </p:spPr>
            <p:txBody>
              <a:bodyPr/>
              <a:lstStyle/>
              <a:p>
                <a:endParaRPr lang="en-BE"/>
              </a:p>
            </p:txBody>
          </p:sp>
        </p:grpSp>
        <p:sp>
          <p:nvSpPr>
            <p:cNvPr id="21" name="TextBox 21"/>
            <p:cNvSpPr txBox="1"/>
            <p:nvPr/>
          </p:nvSpPr>
          <p:spPr>
            <a:xfrm>
              <a:off x="2638167" y="823891"/>
              <a:ext cx="3927003" cy="1482372"/>
            </a:xfrm>
            <a:prstGeom prst="rect">
              <a:avLst/>
            </a:prstGeom>
          </p:spPr>
          <p:txBody>
            <a:bodyPr lIns="0" tIns="0" rIns="0" bIns="0" rtlCol="0" anchor="t">
              <a:spAutoFit/>
            </a:bodyPr>
            <a:lstStyle/>
            <a:p>
              <a:pPr algn="l">
                <a:lnSpc>
                  <a:spcPts val="2209"/>
                </a:lnSpc>
                <a:spcBef>
                  <a:spcPct val="0"/>
                </a:spcBef>
              </a:pPr>
              <a:r>
                <a:rPr lang="en-US" sz="1841" b="1">
                  <a:solidFill>
                    <a:srgbClr val="000000"/>
                  </a:solidFill>
                  <a:latin typeface="Roboto Heavy"/>
                  <a:ea typeface="Roboto Heavy"/>
                  <a:cs typeface="Roboto Heavy"/>
                  <a:sym typeface="Roboto Heavy"/>
                </a:rPr>
                <a:t>Mgr. Nathalie Marková</a:t>
              </a:r>
              <a:r>
                <a:rPr lang="en-US" sz="1841">
                  <a:solidFill>
                    <a:srgbClr val="000000"/>
                  </a:solidFill>
                  <a:latin typeface="Roboto"/>
                  <a:ea typeface="Roboto"/>
                  <a:cs typeface="Roboto"/>
                  <a:sym typeface="Roboto"/>
                </a:rPr>
                <a:t>, ředitelka odboru energetické účinnosti a úspor, MPO </a:t>
              </a:r>
            </a:p>
          </p:txBody>
        </p:sp>
      </p:grpSp>
      <p:grpSp>
        <p:nvGrpSpPr>
          <p:cNvPr id="22" name="Group 22"/>
          <p:cNvGrpSpPr/>
          <p:nvPr/>
        </p:nvGrpSpPr>
        <p:grpSpPr>
          <a:xfrm>
            <a:off x="6683218" y="6214840"/>
            <a:ext cx="4923877" cy="1747794"/>
            <a:chOff x="0" y="0"/>
            <a:chExt cx="6565170" cy="2330392"/>
          </a:xfrm>
        </p:grpSpPr>
        <p:grpSp>
          <p:nvGrpSpPr>
            <p:cNvPr id="23" name="Group 23"/>
            <p:cNvGrpSpPr/>
            <p:nvPr/>
          </p:nvGrpSpPr>
          <p:grpSpPr>
            <a:xfrm>
              <a:off x="0" y="0"/>
              <a:ext cx="2330392" cy="2330392"/>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t="-12731" b="-12731"/>
                </a:stretch>
              </a:blipFill>
            </p:spPr>
            <p:txBody>
              <a:bodyPr/>
              <a:lstStyle/>
              <a:p>
                <a:endParaRPr lang="en-BE"/>
              </a:p>
            </p:txBody>
          </p:sp>
        </p:grpSp>
        <p:sp>
          <p:nvSpPr>
            <p:cNvPr id="25" name="TextBox 25"/>
            <p:cNvSpPr txBox="1"/>
            <p:nvPr/>
          </p:nvSpPr>
          <p:spPr>
            <a:xfrm>
              <a:off x="2638167" y="479808"/>
              <a:ext cx="3927003" cy="1850584"/>
            </a:xfrm>
            <a:prstGeom prst="rect">
              <a:avLst/>
            </a:prstGeom>
          </p:spPr>
          <p:txBody>
            <a:bodyPr lIns="0" tIns="0" rIns="0" bIns="0" rtlCol="0" anchor="t">
              <a:spAutoFit/>
            </a:bodyPr>
            <a:lstStyle/>
            <a:p>
              <a:pPr algn="l">
                <a:lnSpc>
                  <a:spcPts val="2209"/>
                </a:lnSpc>
                <a:spcBef>
                  <a:spcPct val="0"/>
                </a:spcBef>
              </a:pPr>
              <a:r>
                <a:rPr lang="en-US" sz="1841" b="1">
                  <a:solidFill>
                    <a:srgbClr val="000000"/>
                  </a:solidFill>
                  <a:latin typeface="Roboto Heavy"/>
                  <a:ea typeface="Roboto Heavy"/>
                  <a:cs typeface="Roboto Heavy"/>
                  <a:sym typeface="Roboto Heavy"/>
                </a:rPr>
                <a:t>Ing. arch. Pavel Lejsek,</a:t>
              </a:r>
              <a:r>
                <a:rPr lang="en-US" sz="1841">
                  <a:solidFill>
                    <a:srgbClr val="000000"/>
                  </a:solidFill>
                  <a:latin typeface="Roboto"/>
                  <a:ea typeface="Roboto"/>
                  <a:cs typeface="Roboto"/>
                  <a:sym typeface="Roboto"/>
                </a:rPr>
                <a:t> architekt, Šumavaplan, představitel Asociace majitelů hradů a zámků (AMHZ)</a:t>
              </a:r>
            </a:p>
          </p:txBody>
        </p:sp>
      </p:grpSp>
      <p:grpSp>
        <p:nvGrpSpPr>
          <p:cNvPr id="26" name="Group 26"/>
          <p:cNvGrpSpPr/>
          <p:nvPr/>
        </p:nvGrpSpPr>
        <p:grpSpPr>
          <a:xfrm>
            <a:off x="11940471" y="6214840"/>
            <a:ext cx="4923877" cy="1747794"/>
            <a:chOff x="0" y="0"/>
            <a:chExt cx="6565170" cy="2330392"/>
          </a:xfrm>
        </p:grpSpPr>
        <p:grpSp>
          <p:nvGrpSpPr>
            <p:cNvPr id="27" name="Group 27"/>
            <p:cNvGrpSpPr/>
            <p:nvPr/>
          </p:nvGrpSpPr>
          <p:grpSpPr>
            <a:xfrm>
              <a:off x="0" y="0"/>
              <a:ext cx="2330392" cy="2330392"/>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l="-11904" t="-11904" r="-37200" b="-37200"/>
                </a:stretch>
              </a:blipFill>
            </p:spPr>
            <p:txBody>
              <a:bodyPr/>
              <a:lstStyle/>
              <a:p>
                <a:endParaRPr lang="en-BE"/>
              </a:p>
            </p:txBody>
          </p:sp>
        </p:grpSp>
        <p:sp>
          <p:nvSpPr>
            <p:cNvPr id="29" name="TextBox 29"/>
            <p:cNvSpPr txBox="1"/>
            <p:nvPr/>
          </p:nvSpPr>
          <p:spPr>
            <a:xfrm>
              <a:off x="2638167" y="823891"/>
              <a:ext cx="3927003" cy="1482372"/>
            </a:xfrm>
            <a:prstGeom prst="rect">
              <a:avLst/>
            </a:prstGeom>
          </p:spPr>
          <p:txBody>
            <a:bodyPr lIns="0" tIns="0" rIns="0" bIns="0" rtlCol="0" anchor="t">
              <a:spAutoFit/>
            </a:bodyPr>
            <a:lstStyle/>
            <a:p>
              <a:pPr algn="l">
                <a:lnSpc>
                  <a:spcPts val="2209"/>
                </a:lnSpc>
                <a:spcBef>
                  <a:spcPct val="0"/>
                </a:spcBef>
              </a:pPr>
              <a:r>
                <a:rPr lang="en-US" sz="1841" b="1">
                  <a:solidFill>
                    <a:srgbClr val="000000"/>
                  </a:solidFill>
                  <a:latin typeface="Roboto Heavy"/>
                  <a:ea typeface="Roboto Heavy"/>
                  <a:cs typeface="Roboto Heavy"/>
                  <a:sym typeface="Roboto Heavy"/>
                </a:rPr>
                <a:t>Spyros Mathioudakis,</a:t>
              </a:r>
              <a:r>
                <a:rPr lang="en-US" sz="1841">
                  <a:solidFill>
                    <a:srgbClr val="000000"/>
                  </a:solidFill>
                  <a:latin typeface="Roboto"/>
                  <a:ea typeface="Roboto"/>
                  <a:cs typeface="Roboto"/>
                  <a:sym typeface="Roboto"/>
                </a:rPr>
                <a:t> MSc., řídící pracovník pro strategii a politiku, Evropská konfederace stavařů (EBC)</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E66A18"/>
                  </a:solidFill>
                  <a:latin typeface="Roboto Heavy"/>
                  <a:ea typeface="Roboto Heavy"/>
                  <a:cs typeface="Roboto Heavy"/>
                  <a:sym typeface="Roboto Heavy"/>
                </a:rPr>
                <a:t>WORKSHOP 1:</a:t>
              </a:r>
            </a:p>
            <a:p>
              <a:pPr algn="ctr">
                <a:lnSpc>
                  <a:spcPts val="7200"/>
                </a:lnSpc>
              </a:pPr>
              <a:r>
                <a:rPr lang="en-US" sz="6000" b="1">
                  <a:solidFill>
                    <a:srgbClr val="0152A1"/>
                  </a:solidFill>
                  <a:latin typeface="Roboto Heavy"/>
                  <a:ea typeface="Roboto Heavy"/>
                  <a:cs typeface="Roboto Heavy"/>
                  <a:sym typeface="Roboto Heavy"/>
                </a:rPr>
                <a:t>NÁSTROJE NA PODPORU MAJITELŮ</a:t>
              </a:r>
            </a:p>
            <a:p>
              <a:pPr algn="ctr">
                <a:lnSpc>
                  <a:spcPts val="7200"/>
                </a:lnSpc>
              </a:pPr>
              <a:endParaRPr lang="en-US" sz="6000" b="1">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12700">
                <a:solidFill>
                  <a:srgbClr val="000000"/>
                </a:solidFill>
              </a:ln>
            </p:spPr>
            <p:txBody>
              <a:bodyPr/>
              <a:lstStyle/>
              <a:p>
                <a:endParaRPr lang="en-BE"/>
              </a:p>
            </p:txBody>
          </p:sp>
        </p:grpSp>
        <p:sp>
          <p:nvSpPr>
            <p:cNvPr id="9" name="TextBox 9"/>
            <p:cNvSpPr txBox="1"/>
            <p:nvPr/>
          </p:nvSpPr>
          <p:spPr>
            <a:xfrm>
              <a:off x="6452134" y="2019227"/>
              <a:ext cx="12652847" cy="3676650"/>
            </a:xfrm>
            <a:prstGeom prst="rect">
              <a:avLst/>
            </a:prstGeom>
          </p:spPr>
          <p:txBody>
            <a:bodyPr lIns="0" tIns="0" rIns="0" bIns="0" rtlCol="0" anchor="t">
              <a:spAutoFit/>
            </a:bodyPr>
            <a:lstStyle/>
            <a:p>
              <a:pPr algn="l">
                <a:lnSpc>
                  <a:spcPts val="5404"/>
                </a:lnSpc>
              </a:pPr>
              <a:endParaRPr dirty="0"/>
            </a:p>
            <a:p>
              <a:pPr algn="l">
                <a:lnSpc>
                  <a:spcPts val="5404"/>
                </a:lnSpc>
                <a:spcBef>
                  <a:spcPct val="0"/>
                </a:spcBef>
              </a:pPr>
              <a:r>
                <a:rPr lang="en-US" sz="4504" b="1" dirty="0">
                  <a:solidFill>
                    <a:srgbClr val="000000"/>
                  </a:solidFill>
                  <a:latin typeface="Roboto Bold"/>
                  <a:ea typeface="Roboto Bold"/>
                  <a:cs typeface="Roboto Bold"/>
                  <a:sym typeface="Roboto Bold"/>
                </a:rPr>
                <a:t>Ing. Zbyněk </a:t>
              </a:r>
              <a:r>
                <a:rPr lang="en-US" sz="4504" b="1" dirty="0" err="1">
                  <a:solidFill>
                    <a:srgbClr val="000000"/>
                  </a:solidFill>
                  <a:latin typeface="Roboto Bold"/>
                  <a:ea typeface="Roboto Bold"/>
                  <a:cs typeface="Roboto Bold"/>
                  <a:sym typeface="Roboto Bold"/>
                </a:rPr>
                <a:t>Drbal</a:t>
              </a:r>
              <a:r>
                <a:rPr lang="en-US" sz="4504" b="1" dirty="0">
                  <a:solidFill>
                    <a:srgbClr val="000000"/>
                  </a:solidFill>
                  <a:latin typeface="Roboto Bold"/>
                  <a:ea typeface="Roboto Bold"/>
                  <a:cs typeface="Roboto Bold"/>
                  <a:sym typeface="Roboto Bold"/>
                </a:rPr>
                <a:t>,</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ředitel</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Odboru</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řízení</a:t>
              </a:r>
              <a:r>
                <a:rPr lang="en-US" sz="4504" dirty="0">
                  <a:solidFill>
                    <a:srgbClr val="000000"/>
                  </a:solidFill>
                  <a:latin typeface="Roboto"/>
                  <a:ea typeface="Roboto"/>
                  <a:cs typeface="Roboto"/>
                  <a:sym typeface="Roboto"/>
                </a:rPr>
                <a:t> a </a:t>
              </a:r>
              <a:r>
                <a:rPr lang="en-US" sz="4504" dirty="0" err="1">
                  <a:solidFill>
                    <a:srgbClr val="000000"/>
                  </a:solidFill>
                  <a:latin typeface="Roboto"/>
                  <a:ea typeface="Roboto"/>
                  <a:cs typeface="Roboto"/>
                  <a:sym typeface="Roboto"/>
                </a:rPr>
                <a:t>podpory</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programů</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Státní</a:t>
              </a:r>
              <a:r>
                <a:rPr lang="en-US" sz="4504" dirty="0">
                  <a:solidFill>
                    <a:srgbClr val="000000"/>
                  </a:solidFill>
                  <a:latin typeface="Roboto"/>
                  <a:ea typeface="Roboto"/>
                  <a:cs typeface="Roboto"/>
                  <a:sym typeface="Roboto"/>
                </a:rPr>
                <a:t> fond </a:t>
              </a:r>
              <a:r>
                <a:rPr lang="en-US" sz="4504" dirty="0" err="1">
                  <a:solidFill>
                    <a:srgbClr val="000000"/>
                  </a:solidFill>
                  <a:latin typeface="Roboto"/>
                  <a:ea typeface="Roboto"/>
                  <a:cs typeface="Roboto"/>
                  <a:sym typeface="Roboto"/>
                </a:rPr>
                <a:t>životního</a:t>
              </a:r>
              <a:r>
                <a:rPr lang="en-US" sz="4504" dirty="0">
                  <a:solidFill>
                    <a:srgbClr val="000000"/>
                  </a:solidFill>
                  <a:latin typeface="Roboto"/>
                  <a:ea typeface="Roboto"/>
                  <a:cs typeface="Roboto"/>
                  <a:sym typeface="Roboto"/>
                </a:rPr>
                <a:t> </a:t>
              </a:r>
              <a:r>
                <a:rPr lang="en-US" sz="4504" dirty="0" err="1">
                  <a:solidFill>
                    <a:srgbClr val="000000"/>
                  </a:solidFill>
                  <a:latin typeface="Roboto"/>
                  <a:ea typeface="Roboto"/>
                  <a:cs typeface="Roboto"/>
                  <a:sym typeface="Roboto"/>
                </a:rPr>
                <a:t>prostředí</a:t>
              </a:r>
              <a:endParaRPr lang="en-US" sz="4504" dirty="0">
                <a:solidFill>
                  <a:srgbClr val="000000"/>
                </a:solidFill>
                <a:latin typeface="Roboto"/>
                <a:ea typeface="Roboto"/>
                <a:cs typeface="Roboto"/>
                <a:sym typeface="Roboto"/>
              </a:endParaRPr>
            </a:p>
          </p:txBody>
        </p:sp>
      </p:grpSp>
      <p:pic>
        <p:nvPicPr>
          <p:cNvPr id="10" name="Obrázek 1">
            <a:extLst>
              <a:ext uri="{FF2B5EF4-FFF2-40B4-BE49-F238E27FC236}">
                <a16:creationId xmlns:a16="http://schemas.microsoft.com/office/drawing/2014/main" id="{BC17AA87-369F-9597-0D88-3D96DA9EA843}"/>
              </a:ext>
            </a:extLst>
          </p:cNvPr>
          <p:cNvPicPr>
            <a:picLocks noChangeAspect="1"/>
          </p:cNvPicPr>
          <p:nvPr/>
        </p:nvPicPr>
        <p:blipFill>
          <a:blip r:embed="rId3" cstate="print">
            <a:extLst>
              <a:ext uri="{28A0092B-C50C-407E-A947-70E740481C1C}">
                <a14:useLocalDpi xmlns:a14="http://schemas.microsoft.com/office/drawing/2010/main" val="0"/>
              </a:ext>
            </a:extLst>
          </a:blip>
          <a:srcRect t="2460" b="18262"/>
          <a:stretch/>
        </p:blipFill>
        <p:spPr>
          <a:xfrm>
            <a:off x="1918762" y="4071378"/>
            <a:ext cx="4274560" cy="427455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53C8-4609-804A-C42E-6A7D2E65CE96}"/>
            </a:ext>
          </a:extLst>
        </p:cNvPr>
        <p:cNvGrpSpPr/>
        <p:nvPr/>
      </p:nvGrpSpPr>
      <p:grpSpPr>
        <a:xfrm>
          <a:off x="0" y="0"/>
          <a:ext cx="0" cy="0"/>
          <a:chOff x="0" y="0"/>
          <a:chExt cx="0" cy="0"/>
        </a:xfrm>
      </p:grpSpPr>
      <p:sp>
        <p:nvSpPr>
          <p:cNvPr id="3" name="Zástupný text 2">
            <a:extLst>
              <a:ext uri="{FF2B5EF4-FFF2-40B4-BE49-F238E27FC236}">
                <a16:creationId xmlns:a16="http://schemas.microsoft.com/office/drawing/2014/main" id="{95EC0E1D-A705-8C6E-948C-4C6EB0DE86BB}"/>
              </a:ext>
            </a:extLst>
          </p:cNvPr>
          <p:cNvSpPr>
            <a:spLocks noGrp="1"/>
          </p:cNvSpPr>
          <p:nvPr>
            <p:ph type="body" sz="quarter" idx="10"/>
          </p:nvPr>
        </p:nvSpPr>
        <p:spPr>
          <a:xfrm>
            <a:off x="400315" y="2417234"/>
            <a:ext cx="9556259" cy="4154999"/>
          </a:xfrm>
        </p:spPr>
        <p:txBody>
          <a:bodyPr>
            <a:noAutofit/>
          </a:bodyPr>
          <a:lstStyle/>
          <a:p>
            <a:pPr>
              <a:lnSpc>
                <a:spcPct val="110000"/>
              </a:lnSpc>
              <a:spcBef>
                <a:spcPts val="0"/>
              </a:spcBef>
            </a:pPr>
            <a:r>
              <a:rPr lang="cs-CZ" sz="7200" dirty="0">
                <a:solidFill>
                  <a:srgbClr val="C2D84F"/>
                </a:solidFill>
              </a:rPr>
              <a:t>Program podpory</a:t>
            </a:r>
            <a:br>
              <a:rPr lang="cs-CZ" sz="7200" dirty="0"/>
            </a:br>
            <a:r>
              <a:rPr lang="cs-CZ" sz="7200" dirty="0">
                <a:solidFill>
                  <a:srgbClr val="C2D84F"/>
                </a:solidFill>
              </a:rPr>
              <a:t>energetických úspor</a:t>
            </a:r>
          </a:p>
          <a:p>
            <a:pPr>
              <a:lnSpc>
                <a:spcPct val="110000"/>
              </a:lnSpc>
              <a:spcBef>
                <a:spcPts val="3600"/>
              </a:spcBef>
            </a:pPr>
            <a:r>
              <a:rPr lang="cs-CZ" sz="7200" dirty="0"/>
              <a:t>NZÚ 2025+</a:t>
            </a:r>
          </a:p>
        </p:txBody>
      </p:sp>
      <p:pic>
        <p:nvPicPr>
          <p:cNvPr id="12" name="Zástupný symbol pro obrázek 20">
            <a:extLst>
              <a:ext uri="{FF2B5EF4-FFF2-40B4-BE49-F238E27FC236}">
                <a16:creationId xmlns:a16="http://schemas.microsoft.com/office/drawing/2014/main" id="{587E7204-984F-C8C3-0458-36CDAEC9B8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919" b="5919"/>
          <a:stretch>
            <a:fillRect/>
          </a:stretch>
        </p:blipFill>
        <p:spPr/>
      </p:pic>
      <p:pic>
        <p:nvPicPr>
          <p:cNvPr id="9" name="Obrázek 8">
            <a:extLst>
              <a:ext uri="{FF2B5EF4-FFF2-40B4-BE49-F238E27FC236}">
                <a16:creationId xmlns:a16="http://schemas.microsoft.com/office/drawing/2014/main" id="{817B9E9F-0D00-B799-D5B4-9CC9E5EF9DA4}"/>
              </a:ext>
            </a:extLst>
          </p:cNvPr>
          <p:cNvPicPr>
            <a:picLocks noChangeAspect="1"/>
          </p:cNvPicPr>
          <p:nvPr/>
        </p:nvPicPr>
        <p:blipFill rotWithShape="1">
          <a:blip r:embed="rId3">
            <a:extLst>
              <a:ext uri="{28A0092B-C50C-407E-A947-70E740481C1C}">
                <a14:useLocalDpi xmlns:a14="http://schemas.microsoft.com/office/drawing/2010/main" val="0"/>
              </a:ext>
            </a:extLst>
          </a:blip>
          <a:srcRect r="75690"/>
          <a:stretch/>
        </p:blipFill>
        <p:spPr>
          <a:xfrm>
            <a:off x="557684" y="7370465"/>
            <a:ext cx="2425326" cy="2095082"/>
          </a:xfrm>
          <a:prstGeom prst="rect">
            <a:avLst/>
          </a:prstGeom>
        </p:spPr>
      </p:pic>
    </p:spTree>
    <p:extLst>
      <p:ext uri="{BB962C8B-B14F-4D97-AF65-F5344CB8AC3E}">
        <p14:creationId xmlns:p14="http://schemas.microsoft.com/office/powerpoint/2010/main" val="1146975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DADFC7-FF02-4228-B708-95274A790C28}"/>
              </a:ext>
            </a:extLst>
          </p:cNvPr>
          <p:cNvSpPr>
            <a:spLocks noGrp="1"/>
          </p:cNvSpPr>
          <p:nvPr>
            <p:ph type="title"/>
          </p:nvPr>
        </p:nvSpPr>
        <p:spPr>
          <a:xfrm>
            <a:off x="1167747" y="1687116"/>
            <a:ext cx="15776076" cy="864096"/>
          </a:xfrm>
        </p:spPr>
        <p:txBody>
          <a:bodyPr>
            <a:noAutofit/>
          </a:bodyPr>
          <a:lstStyle/>
          <a:p>
            <a:r>
              <a:rPr lang="cs-CZ" sz="4800" dirty="0">
                <a:latin typeface="Segoe UI" panose="020B0502040204020203" pitchFamily="34" charset="0"/>
                <a:ea typeface="Segoe UI" panose="020B0502040204020203" pitchFamily="34" charset="0"/>
                <a:cs typeface="Segoe UI" panose="020B0502040204020203" pitchFamily="34" charset="0"/>
              </a:rPr>
              <a:t>Výzvy programu NZÚ od 2025</a:t>
            </a:r>
            <a:endParaRPr lang="cs-CZ" sz="4800" dirty="0"/>
          </a:p>
        </p:txBody>
      </p:sp>
      <p:sp>
        <p:nvSpPr>
          <p:cNvPr id="3" name="Zástupný text 2">
            <a:extLst>
              <a:ext uri="{FF2B5EF4-FFF2-40B4-BE49-F238E27FC236}">
                <a16:creationId xmlns:a16="http://schemas.microsoft.com/office/drawing/2014/main" id="{48EF04E3-D26A-4BF5-B981-C787FC1CCFB8}"/>
              </a:ext>
            </a:extLst>
          </p:cNvPr>
          <p:cNvSpPr>
            <a:spLocks noGrp="1"/>
          </p:cNvSpPr>
          <p:nvPr>
            <p:ph type="body" sz="quarter" idx="13"/>
          </p:nvPr>
        </p:nvSpPr>
        <p:spPr>
          <a:xfrm>
            <a:off x="1167747" y="2866743"/>
            <a:ext cx="15537093" cy="7137297"/>
          </a:xfrm>
        </p:spPr>
        <p:txBody>
          <a:bodyPr>
            <a:normAutofit/>
          </a:bodyPr>
          <a:lstStyle/>
          <a:p>
            <a:pPr marL="0" indent="0">
              <a:lnSpc>
                <a:spcPct val="110000"/>
              </a:lnSpc>
              <a:spcBef>
                <a:spcPts val="0"/>
              </a:spcBef>
              <a:buNone/>
            </a:pPr>
            <a:r>
              <a:rPr lang="cs-CZ" sz="3600" b="1" dirty="0">
                <a:solidFill>
                  <a:srgbClr val="3CA000"/>
                </a:solidFill>
                <a:latin typeface="Segoe UI" panose="020B0502040204020203" pitchFamily="34" charset="0"/>
                <a:ea typeface="Segoe UI" panose="020B0502040204020203" pitchFamily="34" charset="0"/>
                <a:cs typeface="Segoe UI" panose="020B0502040204020203" pitchFamily="34" charset="0"/>
              </a:rPr>
              <a:t>Rodinné domy – Modernizační fond</a:t>
            </a:r>
          </a:p>
          <a:p>
            <a:pPr marL="648000" indent="-648000">
              <a:lnSpc>
                <a:spcPct val="110000"/>
              </a:lnSpc>
              <a:spcBef>
                <a:spcPts val="0"/>
              </a:spcBef>
            </a:pPr>
            <a:r>
              <a:rPr lang="cs-CZ" sz="3000" b="1" dirty="0">
                <a:latin typeface="Segoe UI" panose="020B0502040204020203" pitchFamily="34" charset="0"/>
                <a:ea typeface="Segoe UI" panose="020B0502040204020203" pitchFamily="34" charset="0"/>
                <a:cs typeface="Segoe UI" panose="020B0502040204020203" pitchFamily="34" charset="0"/>
              </a:rPr>
              <a:t>NZU Light – základní program </a:t>
            </a:r>
            <a:r>
              <a:rPr lang="cs-CZ" sz="3000" i="1" dirty="0">
                <a:latin typeface="Segoe UI" panose="020B0502040204020203" pitchFamily="34" charset="0"/>
                <a:ea typeface="Segoe UI" panose="020B0502040204020203" pitchFamily="34" charset="0"/>
                <a:cs typeface="Segoe UI" panose="020B0502040204020203" pitchFamily="34" charset="0"/>
              </a:rPr>
              <a:t>– dílčí opatření</a:t>
            </a:r>
          </a:p>
          <a:p>
            <a:pPr marL="648000" indent="-648000">
              <a:lnSpc>
                <a:spcPct val="110000"/>
              </a:lnSpc>
              <a:spcBef>
                <a:spcPts val="0"/>
              </a:spcBef>
            </a:pPr>
            <a:r>
              <a:rPr lang="cs-CZ" sz="3000" b="1" dirty="0">
                <a:latin typeface="Segoe UI" panose="020B0502040204020203" pitchFamily="34" charset="0"/>
                <a:ea typeface="Segoe UI" panose="020B0502040204020203" pitchFamily="34" charset="0"/>
                <a:cs typeface="Segoe UI" panose="020B0502040204020203" pitchFamily="34" charset="0"/>
              </a:rPr>
              <a:t>NZU Oprav dům po babičce </a:t>
            </a:r>
            <a:r>
              <a:rPr lang="cs-CZ" sz="3000" i="1" dirty="0">
                <a:latin typeface="Segoe UI" panose="020B0502040204020203" pitchFamily="34" charset="0"/>
                <a:ea typeface="Segoe UI" panose="020B0502040204020203" pitchFamily="34" charset="0"/>
                <a:cs typeface="Segoe UI" panose="020B0502040204020203" pitchFamily="34" charset="0"/>
              </a:rPr>
              <a:t>– celkové zateplení</a:t>
            </a:r>
          </a:p>
          <a:p>
            <a:pPr marL="0" indent="0">
              <a:lnSpc>
                <a:spcPct val="110000"/>
              </a:lnSpc>
              <a:spcBef>
                <a:spcPts val="3600"/>
              </a:spcBef>
              <a:buNone/>
            </a:pPr>
            <a:r>
              <a:rPr lang="cs-CZ" sz="3600" b="1" dirty="0">
                <a:solidFill>
                  <a:srgbClr val="3CA000"/>
                </a:solidFill>
                <a:latin typeface="Segoe UI" panose="020B0502040204020203" pitchFamily="34" charset="0"/>
                <a:ea typeface="Segoe UI" panose="020B0502040204020203" pitchFamily="34" charset="0"/>
                <a:cs typeface="Segoe UI" panose="020B0502040204020203" pitchFamily="34" charset="0"/>
              </a:rPr>
              <a:t>Bytové domy – Modernizační fond </a:t>
            </a:r>
          </a:p>
          <a:p>
            <a:pPr marL="648000" indent="-648000">
              <a:lnSpc>
                <a:spcPct val="110000"/>
              </a:lnSpc>
              <a:spcBef>
                <a:spcPts val="0"/>
              </a:spcBef>
            </a:pPr>
            <a:r>
              <a:rPr lang="cs-CZ" sz="3000" b="1" dirty="0">
                <a:latin typeface="Segoe UI" panose="020B0502040204020203" pitchFamily="34" charset="0"/>
                <a:ea typeface="Segoe UI" panose="020B0502040204020203" pitchFamily="34" charset="0"/>
                <a:cs typeface="Segoe UI" panose="020B0502040204020203" pitchFamily="34" charset="0"/>
              </a:rPr>
              <a:t>NZU pro BD – základní program </a:t>
            </a:r>
            <a:r>
              <a:rPr lang="cs-CZ" sz="3000" i="1" dirty="0">
                <a:latin typeface="Segoe UI" panose="020B0502040204020203" pitchFamily="34" charset="0"/>
                <a:ea typeface="Segoe UI" panose="020B0502040204020203" pitchFamily="34" charset="0"/>
                <a:cs typeface="Segoe UI" panose="020B0502040204020203" pitchFamily="34" charset="0"/>
              </a:rPr>
              <a:t>(pro fyzické a právnické osoby, zahrnuje podporu novostaveb)</a:t>
            </a:r>
          </a:p>
          <a:p>
            <a:pPr marL="648000" indent="-648000">
              <a:lnSpc>
                <a:spcPct val="110000"/>
              </a:lnSpc>
              <a:spcBef>
                <a:spcPts val="0"/>
              </a:spcBef>
            </a:pPr>
            <a:r>
              <a:rPr lang="cs-CZ" sz="3000" b="1" dirty="0">
                <a:latin typeface="Segoe UI" panose="020B0502040204020203" pitchFamily="34" charset="0"/>
                <a:ea typeface="Segoe UI" panose="020B0502040204020203" pitchFamily="34" charset="0"/>
                <a:cs typeface="Segoe UI" panose="020B0502040204020203" pitchFamily="34" charset="0"/>
              </a:rPr>
              <a:t>NZU pro BD – SVJ a bytová družstva </a:t>
            </a:r>
            <a:r>
              <a:rPr lang="cs-CZ" sz="3000" i="1" dirty="0">
                <a:latin typeface="Segoe UI" panose="020B0502040204020203" pitchFamily="34" charset="0"/>
                <a:ea typeface="Segoe UI" panose="020B0502040204020203" pitchFamily="34" charset="0"/>
                <a:cs typeface="Segoe UI" panose="020B0502040204020203" pitchFamily="34" charset="0"/>
              </a:rPr>
              <a:t>(pouze pro uvedené žadatele, možnost čerpání 100% zálohy, nízkopříjmové domácnosti a sociální byty)</a:t>
            </a:r>
          </a:p>
          <a:p>
            <a:pPr marL="648000" indent="-648000">
              <a:lnSpc>
                <a:spcPct val="110000"/>
              </a:lnSpc>
              <a:spcBef>
                <a:spcPts val="0"/>
              </a:spcBef>
            </a:pPr>
            <a:r>
              <a:rPr lang="cs-CZ" sz="3000" b="1" dirty="0">
                <a:latin typeface="Segoe UI" panose="020B0502040204020203" pitchFamily="34" charset="0"/>
                <a:ea typeface="Segoe UI" panose="020B0502040204020203" pitchFamily="34" charset="0"/>
                <a:cs typeface="Segoe UI" panose="020B0502040204020203" pitchFamily="34" charset="0"/>
              </a:rPr>
              <a:t>NZU pro BD – veřejná správa, obce, příspěvkové organizace </a:t>
            </a:r>
            <a:r>
              <a:rPr lang="cs-CZ" sz="3000" i="1" dirty="0">
                <a:latin typeface="Segoe UI" panose="020B0502040204020203" pitchFamily="34" charset="0"/>
                <a:ea typeface="Segoe UI" panose="020B0502040204020203" pitchFamily="34" charset="0"/>
                <a:cs typeface="Segoe UI" panose="020B0502040204020203" pitchFamily="34" charset="0"/>
              </a:rPr>
              <a:t>(pouze pro uvedené žadatele, vyšší míra podpory, sociální byty)</a:t>
            </a:r>
          </a:p>
          <a:p>
            <a:pPr marL="0" indent="0">
              <a:lnSpc>
                <a:spcPct val="110000"/>
              </a:lnSpc>
              <a:spcBef>
                <a:spcPts val="0"/>
              </a:spcBef>
              <a:buNone/>
            </a:pPr>
            <a:endParaRPr lang="cs-CZ" sz="3000" i="1" dirty="0">
              <a:latin typeface="Segoe UI" panose="020B0502040204020203" pitchFamily="34" charset="0"/>
              <a:ea typeface="Segoe UI" panose="020B0502040204020203" pitchFamily="34" charset="0"/>
              <a:cs typeface="Segoe UI" panose="020B0502040204020203" pitchFamily="34" charset="0"/>
            </a:endParaRPr>
          </a:p>
          <a:p>
            <a:pPr marL="0" indent="0">
              <a:lnSpc>
                <a:spcPct val="110000"/>
              </a:lnSpc>
              <a:spcBef>
                <a:spcPts val="0"/>
              </a:spcBef>
              <a:buNone/>
            </a:pPr>
            <a:r>
              <a:rPr lang="cs-CZ" sz="3600" b="1" dirty="0">
                <a:solidFill>
                  <a:srgbClr val="3CA000"/>
                </a:solidFill>
                <a:latin typeface="Segoe UI" panose="020B0502040204020203" pitchFamily="34" charset="0"/>
                <a:ea typeface="Segoe UI" panose="020B0502040204020203" pitchFamily="34" charset="0"/>
                <a:cs typeface="Segoe UI" panose="020B0502040204020203" pitchFamily="34" charset="0"/>
              </a:rPr>
              <a:t>NZÚ Light – výměna zdrojů pro nízkopříjmové domácnosti</a:t>
            </a:r>
          </a:p>
          <a:p>
            <a:pPr marL="0" indent="0">
              <a:lnSpc>
                <a:spcPct val="110000"/>
              </a:lnSpc>
              <a:spcBef>
                <a:spcPts val="0"/>
              </a:spcBef>
              <a:buNone/>
            </a:pPr>
            <a:endParaRPr lang="cs-CZ" sz="3000" i="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58853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AE47A-EE85-68FE-AC80-E87DFF00025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10B6B9A-4069-A231-6A1A-2A5AA818D31B}"/>
              </a:ext>
            </a:extLst>
          </p:cNvPr>
          <p:cNvSpPr>
            <a:spLocks noGrp="1"/>
          </p:cNvSpPr>
          <p:nvPr>
            <p:ph type="title"/>
          </p:nvPr>
        </p:nvSpPr>
        <p:spPr/>
        <p:txBody>
          <a:bodyPr>
            <a:normAutofit fontScale="90000"/>
          </a:bodyPr>
          <a:lstStyle/>
          <a:p>
            <a:r>
              <a:rPr lang="cs-CZ" sz="5400" dirty="0"/>
              <a:t>Vývoj počtu přijatých žádostí celkem</a:t>
            </a:r>
            <a:br>
              <a:rPr lang="en-US" dirty="0"/>
            </a:br>
            <a:endParaRPr lang="cs-CZ" dirty="0"/>
          </a:p>
        </p:txBody>
      </p:sp>
      <p:graphicFrame>
        <p:nvGraphicFramePr>
          <p:cNvPr id="3" name="Graf 2">
            <a:extLst>
              <a:ext uri="{FF2B5EF4-FFF2-40B4-BE49-F238E27FC236}">
                <a16:creationId xmlns:a16="http://schemas.microsoft.com/office/drawing/2014/main" id="{8FD807F0-F121-0ABA-AA43-6271B511B035}"/>
              </a:ext>
            </a:extLst>
          </p:cNvPr>
          <p:cNvGraphicFramePr>
            <a:graphicFrameLocks/>
          </p:cNvGraphicFramePr>
          <p:nvPr/>
        </p:nvGraphicFramePr>
        <p:xfrm>
          <a:off x="-145032" y="3091273"/>
          <a:ext cx="18433032" cy="71973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8346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7FBF3B50-C9B8-8452-A102-720D1419E7F6}"/>
              </a:ext>
            </a:extLst>
          </p:cNvPr>
          <p:cNvSpPr>
            <a:spLocks noGrp="1"/>
          </p:cNvSpPr>
          <p:nvPr>
            <p:ph type="title"/>
          </p:nvPr>
        </p:nvSpPr>
        <p:spPr>
          <a:xfrm>
            <a:off x="1150145" y="1912145"/>
            <a:ext cx="15778163" cy="1178718"/>
          </a:xfrm>
        </p:spPr>
        <p:txBody>
          <a:bodyPr/>
          <a:lstStyle/>
          <a:p>
            <a:r>
              <a:rPr lang="cs-CZ" altLang="cs-CZ" dirty="0"/>
              <a:t>Přijaté žádosti – rozdělení podle aktivit</a:t>
            </a:r>
          </a:p>
        </p:txBody>
      </p:sp>
      <p:graphicFrame>
        <p:nvGraphicFramePr>
          <p:cNvPr id="2" name="Graf 1">
            <a:extLst>
              <a:ext uri="{FF2B5EF4-FFF2-40B4-BE49-F238E27FC236}">
                <a16:creationId xmlns:a16="http://schemas.microsoft.com/office/drawing/2014/main" id="{CEF015EF-6DDF-5F27-29B2-0D7C2F2D2E60}"/>
              </a:ext>
            </a:extLst>
          </p:cNvPr>
          <p:cNvGraphicFramePr>
            <a:graphicFrameLocks/>
          </p:cNvGraphicFramePr>
          <p:nvPr/>
        </p:nvGraphicFramePr>
        <p:xfrm>
          <a:off x="-7707" y="2227177"/>
          <a:ext cx="18295707" cy="80361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5123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F96FF5-BEB5-46EF-A14C-3AA97AE2D28F}"/>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FD578808-1652-4CD4-B402-852A82796692}"/>
              </a:ext>
            </a:extLst>
          </p:cNvPr>
          <p:cNvSpPr>
            <a:spLocks noGrp="1"/>
          </p:cNvSpPr>
          <p:nvPr>
            <p:ph type="body" sz="quarter" idx="13"/>
          </p:nvPr>
        </p:nvSpPr>
        <p:spPr/>
        <p:txBody>
          <a:bodyPr/>
          <a:lstStyle/>
          <a:p>
            <a:endParaRPr lang="cs-CZ" dirty="0"/>
          </a:p>
        </p:txBody>
      </p:sp>
      <p:pic>
        <p:nvPicPr>
          <p:cNvPr id="6" name="Obrázek 5" descr="Obsah obrázku obloha, exteriér, tráva, budova&#10;&#10;Popis byl vytvořen automaticky">
            <a:extLst>
              <a:ext uri="{FF2B5EF4-FFF2-40B4-BE49-F238E27FC236}">
                <a16:creationId xmlns:a16="http://schemas.microsoft.com/office/drawing/2014/main" id="{83130E2F-F593-4DA4-B5D5-4A0D9D0C43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7021" y="-41075"/>
            <a:ext cx="18362039" cy="10369152"/>
          </a:xfrm>
          <a:prstGeom prst="rect">
            <a:avLst/>
          </a:prstGeom>
        </p:spPr>
      </p:pic>
      <p:sp>
        <p:nvSpPr>
          <p:cNvPr id="10" name="Obdélník: se zakulacenými rohy 4">
            <a:extLst>
              <a:ext uri="{FF2B5EF4-FFF2-40B4-BE49-F238E27FC236}">
                <a16:creationId xmlns:a16="http://schemas.microsoft.com/office/drawing/2014/main" id="{A0559F06-183F-4725-A267-194B70DA6090}"/>
              </a:ext>
            </a:extLst>
          </p:cNvPr>
          <p:cNvSpPr/>
          <p:nvPr/>
        </p:nvSpPr>
        <p:spPr>
          <a:xfrm>
            <a:off x="3851413" y="7097219"/>
            <a:ext cx="10830323" cy="2042019"/>
          </a:xfrm>
          <a:prstGeom prst="roundRect">
            <a:avLst>
              <a:gd name="adj" fmla="val 11503"/>
            </a:avLst>
          </a:prstGeom>
          <a:solidFill>
            <a:schemeClr val="accent1">
              <a:alpha val="58000"/>
            </a:schemeClr>
          </a:solidFill>
          <a:ln>
            <a:noFill/>
          </a:ln>
          <a:effectLst>
            <a:softEdge rad="0"/>
          </a:effectLst>
        </p:spPr>
        <p:style>
          <a:lnRef idx="2">
            <a:schemeClr val="accent1"/>
          </a:lnRef>
          <a:fillRef idx="1">
            <a:schemeClr val="lt1"/>
          </a:fillRef>
          <a:effectRef idx="0">
            <a:schemeClr val="accent1"/>
          </a:effectRef>
          <a:fontRef idx="minor">
            <a:schemeClr val="dk1"/>
          </a:fontRef>
        </p:style>
        <p:txBody>
          <a:bodyPr lIns="270000" tIns="270000" rIns="270000" bIns="270000" anchor="ctr" anchorCtr="0">
            <a:noAutofit/>
          </a:bodyPr>
          <a:lstStyle/>
          <a:p>
            <a:pPr algn="ctr" defTabSz="3200400" fontAlgn="base">
              <a:lnSpc>
                <a:spcPct val="90000"/>
              </a:lnSpc>
              <a:spcBef>
                <a:spcPct val="0"/>
              </a:spcBef>
              <a:spcAft>
                <a:spcPct val="35000"/>
              </a:spcAft>
            </a:pPr>
            <a:r>
              <a:rPr lang="cs-CZ" sz="9000" b="1" dirty="0">
                <a:solidFill>
                  <a:prstClr val="white"/>
                </a:solidFill>
                <a:latin typeface="Segoe UI" panose="020B0502040204020203" pitchFamily="34" charset="0"/>
                <a:ea typeface="Segoe UI" panose="020B0502040204020203" pitchFamily="34" charset="0"/>
                <a:cs typeface="Segoe UI" panose="020B0502040204020203" pitchFamily="34" charset="0"/>
              </a:rPr>
              <a:t>BYTOVÉ DOMY</a:t>
            </a:r>
          </a:p>
        </p:txBody>
      </p:sp>
    </p:spTree>
    <p:extLst>
      <p:ext uri="{BB962C8B-B14F-4D97-AF65-F5344CB8AC3E}">
        <p14:creationId xmlns:p14="http://schemas.microsoft.com/office/powerpoint/2010/main" val="1850781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68DD-E5C0-CA04-20BD-43C50CB23A74}"/>
            </a:ext>
          </a:extLst>
        </p:cNvPr>
        <p:cNvGrpSpPr/>
        <p:nvPr/>
      </p:nvGrpSpPr>
      <p:grpSpPr>
        <a:xfrm>
          <a:off x="0" y="0"/>
          <a:ext cx="0" cy="0"/>
          <a:chOff x="0" y="0"/>
          <a:chExt cx="0" cy="0"/>
        </a:xfrm>
      </p:grpSpPr>
      <p:graphicFrame>
        <p:nvGraphicFramePr>
          <p:cNvPr id="2" name="Graf 1">
            <a:extLst>
              <a:ext uri="{FF2B5EF4-FFF2-40B4-BE49-F238E27FC236}">
                <a16:creationId xmlns:a16="http://schemas.microsoft.com/office/drawing/2014/main" id="{5690995C-5D33-5F93-3C77-099A719F3F88}"/>
              </a:ext>
            </a:extLst>
          </p:cNvPr>
          <p:cNvGraphicFramePr>
            <a:graphicFrameLocks/>
          </p:cNvGraphicFramePr>
          <p:nvPr/>
        </p:nvGraphicFramePr>
        <p:xfrm>
          <a:off x="395028" y="1657052"/>
          <a:ext cx="17281920" cy="83469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638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9164-F401-D956-E957-A1BCCE515ED0}"/>
            </a:ext>
          </a:extLst>
        </p:cNvPr>
        <p:cNvGrpSpPr/>
        <p:nvPr/>
      </p:nvGrpSpPr>
      <p:grpSpPr>
        <a:xfrm>
          <a:off x="0" y="0"/>
          <a:ext cx="0" cy="0"/>
          <a:chOff x="0" y="0"/>
          <a:chExt cx="0" cy="0"/>
        </a:xfrm>
      </p:grpSpPr>
      <p:graphicFrame>
        <p:nvGraphicFramePr>
          <p:cNvPr id="6" name="Graf 5">
            <a:extLst>
              <a:ext uri="{FF2B5EF4-FFF2-40B4-BE49-F238E27FC236}">
                <a16:creationId xmlns:a16="http://schemas.microsoft.com/office/drawing/2014/main" id="{6F2E1038-5317-F7EB-57DD-D8B22F27088F}"/>
              </a:ext>
            </a:extLst>
          </p:cNvPr>
          <p:cNvGraphicFramePr>
            <a:graphicFrameLocks/>
          </p:cNvGraphicFramePr>
          <p:nvPr/>
        </p:nvGraphicFramePr>
        <p:xfrm>
          <a:off x="179004" y="1687116"/>
          <a:ext cx="17929992" cy="8208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0378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 1">
            <a:extLst>
              <a:ext uri="{FF2B5EF4-FFF2-40B4-BE49-F238E27FC236}">
                <a16:creationId xmlns:a16="http://schemas.microsoft.com/office/drawing/2014/main" id="{632005E4-AFC9-A81D-7612-2F4F28AB7318}"/>
              </a:ext>
            </a:extLst>
          </p:cNvPr>
          <p:cNvGraphicFramePr>
            <a:graphicFrameLocks/>
          </p:cNvGraphicFramePr>
          <p:nvPr/>
        </p:nvGraphicFramePr>
        <p:xfrm>
          <a:off x="1151113" y="2011151"/>
          <a:ext cx="15985775" cy="76688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604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F15F861F-AFC0-B878-34D1-3E7AE23F3AED}"/>
              </a:ext>
            </a:extLst>
          </p:cNvPr>
          <p:cNvSpPr>
            <a:spLocks noGrp="1"/>
          </p:cNvSpPr>
          <p:nvPr>
            <p:ph type="body" sz="quarter" idx="10"/>
          </p:nvPr>
        </p:nvSpPr>
        <p:spPr>
          <a:xfrm>
            <a:off x="389384" y="606996"/>
            <a:ext cx="4805420" cy="7668852"/>
          </a:xfrm>
        </p:spPr>
        <p:txBody>
          <a:bodyPr>
            <a:normAutofit fontScale="25000" lnSpcReduction="20000"/>
          </a:bodyPr>
          <a:lstStyle/>
          <a:p>
            <a:pPr>
              <a:defRPr/>
            </a:pPr>
            <a:r>
              <a:rPr lang="cs-CZ" sz="19200" kern="100" dirty="0">
                <a:ea typeface="Aptos" panose="020B0004020202020204" pitchFamily="34" charset="0"/>
                <a:cs typeface="Times New Roman" panose="02020603050405020304" pitchFamily="18" charset="0"/>
              </a:rPr>
              <a:t>Bytové domy</a:t>
            </a:r>
          </a:p>
          <a:p>
            <a:pPr>
              <a:lnSpc>
                <a:spcPct val="110000"/>
              </a:lnSpc>
              <a:spcBef>
                <a:spcPts val="900"/>
              </a:spcBef>
              <a:buClr>
                <a:schemeClr val="bg1"/>
              </a:buClr>
              <a:defRPr/>
            </a:pPr>
            <a:r>
              <a:rPr lang="cs-CZ" sz="13200" dirty="0">
                <a:latin typeface="Segoe UI"/>
                <a:ea typeface="+mn-ea"/>
                <a:cs typeface="+mn-cs"/>
              </a:rPr>
              <a:t>                                 </a:t>
            </a:r>
          </a:p>
          <a:p>
            <a:pPr>
              <a:lnSpc>
                <a:spcPct val="110000"/>
              </a:lnSpc>
              <a:spcBef>
                <a:spcPts val="900"/>
              </a:spcBef>
              <a:buClr>
                <a:schemeClr val="bg1"/>
              </a:buClr>
              <a:defRPr/>
            </a:pPr>
            <a:r>
              <a:rPr lang="cs-CZ" sz="13200" dirty="0">
                <a:latin typeface="Segoe UI"/>
                <a:ea typeface="+mn-ea"/>
                <a:cs typeface="+mn-cs"/>
              </a:rPr>
              <a:t>NZÚ pro SVJ a bytová družstva</a:t>
            </a:r>
          </a:p>
          <a:p>
            <a:pPr>
              <a:lnSpc>
                <a:spcPct val="110000"/>
              </a:lnSpc>
              <a:spcBef>
                <a:spcPts val="900"/>
              </a:spcBef>
              <a:buClr>
                <a:schemeClr val="bg1"/>
              </a:buClr>
              <a:defRPr/>
            </a:pPr>
            <a:endParaRPr lang="cs-CZ" sz="13200" dirty="0">
              <a:latin typeface="Segoe UI"/>
              <a:ea typeface="+mn-ea"/>
              <a:cs typeface="+mn-cs"/>
            </a:endParaRPr>
          </a:p>
          <a:p>
            <a:pPr>
              <a:lnSpc>
                <a:spcPct val="110000"/>
              </a:lnSpc>
              <a:spcBef>
                <a:spcPts val="900"/>
              </a:spcBef>
              <a:buClr>
                <a:schemeClr val="bg1"/>
              </a:buClr>
              <a:defRPr/>
            </a:pPr>
            <a:r>
              <a:rPr lang="cs-CZ" sz="13200" dirty="0">
                <a:latin typeface="Segoe UI"/>
                <a:ea typeface="+mn-ea"/>
                <a:cs typeface="+mn-cs"/>
              </a:rPr>
              <a:t>NZÚ pro fyzické          a právnické osoby</a:t>
            </a:r>
          </a:p>
          <a:p>
            <a:pPr>
              <a:lnSpc>
                <a:spcPct val="110000"/>
              </a:lnSpc>
              <a:spcBef>
                <a:spcPts val="900"/>
              </a:spcBef>
              <a:buClr>
                <a:schemeClr val="bg1"/>
              </a:buClr>
              <a:defRPr/>
            </a:pPr>
            <a:endParaRPr lang="cs-CZ" sz="13200" dirty="0">
              <a:latin typeface="Segoe UI"/>
              <a:ea typeface="+mn-ea"/>
              <a:cs typeface="+mn-cs"/>
            </a:endParaRPr>
          </a:p>
          <a:p>
            <a:pPr>
              <a:lnSpc>
                <a:spcPct val="110000"/>
              </a:lnSpc>
              <a:spcBef>
                <a:spcPts val="900"/>
              </a:spcBef>
              <a:buClr>
                <a:schemeClr val="bg1"/>
              </a:buClr>
              <a:defRPr/>
            </a:pPr>
            <a:r>
              <a:rPr lang="cs-CZ" sz="13200" dirty="0">
                <a:latin typeface="Segoe UI"/>
                <a:ea typeface="+mn-ea"/>
                <a:cs typeface="+mn-cs"/>
              </a:rPr>
              <a:t>NZÚ pro veřejnou správu</a:t>
            </a:r>
          </a:p>
          <a:p>
            <a:pPr>
              <a:lnSpc>
                <a:spcPct val="110000"/>
              </a:lnSpc>
              <a:spcBef>
                <a:spcPts val="900"/>
              </a:spcBef>
              <a:buClr>
                <a:schemeClr val="bg1"/>
              </a:buClr>
              <a:defRPr/>
            </a:pPr>
            <a:br>
              <a:rPr lang="cs-CZ" sz="13200" dirty="0">
                <a:latin typeface="Segoe UI"/>
                <a:ea typeface="+mn-ea"/>
                <a:cs typeface="+mn-cs"/>
              </a:rPr>
            </a:br>
            <a:endParaRPr lang="cs-CZ" sz="13200" dirty="0">
              <a:latin typeface="Segoe UI"/>
              <a:ea typeface="+mn-ea"/>
              <a:cs typeface="+mn-cs"/>
            </a:endParaRPr>
          </a:p>
          <a:p>
            <a:pPr>
              <a:defRPr/>
            </a:pPr>
            <a:endParaRPr lang="cs-CZ" sz="16800" dirty="0"/>
          </a:p>
        </p:txBody>
      </p:sp>
      <p:pic>
        <p:nvPicPr>
          <p:cNvPr id="5" name="Obrázek 4">
            <a:extLst>
              <a:ext uri="{FF2B5EF4-FFF2-40B4-BE49-F238E27FC236}">
                <a16:creationId xmlns:a16="http://schemas.microsoft.com/office/drawing/2014/main" id="{4CE30B79-A770-4BD3-AA39-3175D9C4A1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3580" y="2228606"/>
            <a:ext cx="12853428" cy="7729578"/>
          </a:xfrm>
          <a:prstGeom prst="rect">
            <a:avLst/>
          </a:prstGeom>
        </p:spPr>
      </p:pic>
      <p:sp>
        <p:nvSpPr>
          <p:cNvPr id="6" name="Zástupný symbol pro text 2">
            <a:extLst>
              <a:ext uri="{FF2B5EF4-FFF2-40B4-BE49-F238E27FC236}">
                <a16:creationId xmlns:a16="http://schemas.microsoft.com/office/drawing/2014/main" id="{D72F3734-BDCE-38A3-77D5-00C058DB7A05}"/>
              </a:ext>
            </a:extLst>
          </p:cNvPr>
          <p:cNvSpPr>
            <a:spLocks noGrp="1"/>
          </p:cNvSpPr>
          <p:nvPr>
            <p:ph type="body" sz="quarter" idx="11"/>
          </p:nvPr>
        </p:nvSpPr>
        <p:spPr>
          <a:xfrm>
            <a:off x="6057398" y="186272"/>
            <a:ext cx="11841219" cy="1788483"/>
          </a:xfrm>
        </p:spPr>
        <p:txBody>
          <a:bodyPr>
            <a:noAutofit/>
          </a:bodyPr>
          <a:lstStyle/>
          <a:p>
            <a:pPr marL="0" indent="0" algn="ctr">
              <a:lnSpc>
                <a:spcPct val="110000"/>
              </a:lnSpc>
              <a:buNone/>
            </a:pPr>
            <a:r>
              <a:rPr lang="cs-CZ" sz="5400" b="1" dirty="0">
                <a:solidFill>
                  <a:schemeClr val="tx1"/>
                </a:solidFill>
              </a:rPr>
              <a:t>Podporovaná úsporná opatření       u bytových domů</a:t>
            </a:r>
          </a:p>
        </p:txBody>
      </p:sp>
    </p:spTree>
    <p:extLst>
      <p:ext uri="{BB962C8B-B14F-4D97-AF65-F5344CB8AC3E}">
        <p14:creationId xmlns:p14="http://schemas.microsoft.com/office/powerpoint/2010/main" val="132622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2422414" y="2068971"/>
            <a:ext cx="13443172" cy="6149059"/>
            <a:chOff x="0" y="0"/>
            <a:chExt cx="3540588" cy="1619505"/>
          </a:xfrm>
        </p:grpSpPr>
        <p:sp>
          <p:nvSpPr>
            <p:cNvPr id="4" name="Freeform 4"/>
            <p:cNvSpPr/>
            <p:nvPr/>
          </p:nvSpPr>
          <p:spPr>
            <a:xfrm>
              <a:off x="0" y="0"/>
              <a:ext cx="3540589" cy="1619505"/>
            </a:xfrm>
            <a:custGeom>
              <a:avLst/>
              <a:gdLst/>
              <a:ahLst/>
              <a:cxnLst/>
              <a:rect l="l" t="t" r="r" b="b"/>
              <a:pathLst>
                <a:path w="3540589" h="1619505">
                  <a:moveTo>
                    <a:pt x="0" y="0"/>
                  </a:moveTo>
                  <a:lnTo>
                    <a:pt x="3540589" y="0"/>
                  </a:lnTo>
                  <a:lnTo>
                    <a:pt x="3540589" y="1619505"/>
                  </a:lnTo>
                  <a:lnTo>
                    <a:pt x="0" y="1619505"/>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3540588" cy="1629030"/>
            </a:xfrm>
            <a:prstGeom prst="rect">
              <a:avLst/>
            </a:prstGeom>
          </p:spPr>
          <p:txBody>
            <a:bodyPr lIns="50800" tIns="50800" rIns="50800" bIns="50800" rtlCol="0" anchor="ctr"/>
            <a:lstStyle/>
            <a:p>
              <a:pPr algn="ctr">
                <a:lnSpc>
                  <a:spcPts val="9600"/>
                </a:lnSpc>
              </a:pPr>
              <a:r>
                <a:rPr lang="en-US" sz="8000" b="1" dirty="0">
                  <a:solidFill>
                    <a:srgbClr val="0152A1"/>
                  </a:solidFill>
                  <a:latin typeface="Roboto Heavy"/>
                  <a:ea typeface="Roboto Heavy"/>
                  <a:cs typeface="Roboto Heavy"/>
                  <a:sym typeface="Roboto Heavy"/>
                </a:rPr>
                <a:t>PŘESTÁVKA NA </a:t>
              </a:r>
              <a:r>
                <a:rPr lang="en-US" sz="8000" b="1" dirty="0">
                  <a:solidFill>
                    <a:srgbClr val="E66A18"/>
                  </a:solidFill>
                  <a:latin typeface="Roboto Heavy"/>
                  <a:ea typeface="Roboto Heavy"/>
                  <a:cs typeface="Roboto Heavy"/>
                  <a:sym typeface="Roboto Heavy"/>
                </a:rPr>
                <a:t>OBĚD</a:t>
              </a:r>
            </a:p>
            <a:p>
              <a:pPr algn="ctr">
                <a:lnSpc>
                  <a:spcPts val="9600"/>
                </a:lnSpc>
              </a:pPr>
              <a:endParaRPr lang="en-US" sz="8000" b="1" dirty="0">
                <a:solidFill>
                  <a:srgbClr val="E66A18"/>
                </a:solidFill>
                <a:latin typeface="Roboto Heavy"/>
                <a:ea typeface="Roboto Heavy"/>
                <a:cs typeface="Roboto Heavy"/>
                <a:sym typeface="Roboto Heavy"/>
              </a:endParaRPr>
            </a:p>
            <a:p>
              <a:pPr algn="ctr">
                <a:lnSpc>
                  <a:spcPts val="9600"/>
                </a:lnSpc>
              </a:pPr>
              <a:r>
                <a:rPr lang="en-US" sz="8000" b="1" dirty="0" err="1">
                  <a:solidFill>
                    <a:srgbClr val="E66A18"/>
                  </a:solidFill>
                  <a:latin typeface="Roboto Heavy"/>
                  <a:ea typeface="Roboto Heavy"/>
                  <a:cs typeface="Roboto Heavy"/>
                  <a:sym typeface="Roboto Heavy"/>
                </a:rPr>
                <a:t>Vrátíme</a:t>
              </a:r>
              <a:r>
                <a:rPr lang="en-US" sz="8000" b="1" dirty="0">
                  <a:solidFill>
                    <a:srgbClr val="E66A18"/>
                  </a:solidFill>
                  <a:latin typeface="Roboto Heavy"/>
                  <a:ea typeface="Roboto Heavy"/>
                  <a:cs typeface="Roboto Heavy"/>
                  <a:sym typeface="Roboto Heavy"/>
                </a:rPr>
                <a:t> se v </a:t>
              </a:r>
              <a:r>
                <a:rPr lang="en-US" sz="8000" b="1" dirty="0">
                  <a:solidFill>
                    <a:srgbClr val="0152A1"/>
                  </a:solidFill>
                  <a:latin typeface="Roboto Heavy"/>
                  <a:ea typeface="Roboto Heavy"/>
                  <a:cs typeface="Roboto Heavy"/>
                  <a:sym typeface="Roboto Heavy"/>
                </a:rPr>
                <a:t>13:30</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CE213A-C769-4DC1-A1DF-0175F5EF9F6A}"/>
              </a:ext>
            </a:extLst>
          </p:cNvPr>
          <p:cNvSpPr>
            <a:spLocks noGrp="1"/>
          </p:cNvSpPr>
          <p:nvPr>
            <p:ph type="title"/>
          </p:nvPr>
        </p:nvSpPr>
        <p:spPr>
          <a:xfrm>
            <a:off x="1259682" y="1903141"/>
            <a:ext cx="15776076" cy="1179629"/>
          </a:xfrm>
        </p:spPr>
        <p:txBody>
          <a:bodyPr>
            <a:noAutofit/>
          </a:bodyPr>
          <a:lstStyle/>
          <a:p>
            <a:r>
              <a:rPr lang="cs-CZ" sz="5400" dirty="0">
                <a:latin typeface="Segoe UI" panose="020B0502040204020203" pitchFamily="34" charset="0"/>
                <a:ea typeface="Segoe UI" panose="020B0502040204020203" pitchFamily="34" charset="0"/>
                <a:cs typeface="Segoe UI" panose="020B0502040204020203" pitchFamily="34" charset="0"/>
              </a:rPr>
              <a:t>Základní podmínky – fyzické a právnické osoby</a:t>
            </a:r>
            <a:br>
              <a:rPr lang="cs-CZ" sz="5400" dirty="0">
                <a:solidFill>
                  <a:srgbClr val="003399"/>
                </a:solidFill>
                <a:latin typeface="Segoe UI" panose="020B0502040204020203" pitchFamily="34" charset="0"/>
                <a:ea typeface="Segoe UI" panose="020B0502040204020203" pitchFamily="34" charset="0"/>
                <a:cs typeface="Segoe UI" panose="020B0502040204020203" pitchFamily="34" charset="0"/>
              </a:rPr>
            </a:br>
            <a:endParaRPr lang="cs-CZ" sz="5400" dirty="0"/>
          </a:p>
        </p:txBody>
      </p:sp>
      <p:sp>
        <p:nvSpPr>
          <p:cNvPr id="3" name="Zástupný text 2">
            <a:extLst>
              <a:ext uri="{FF2B5EF4-FFF2-40B4-BE49-F238E27FC236}">
                <a16:creationId xmlns:a16="http://schemas.microsoft.com/office/drawing/2014/main" id="{6421A640-1BB2-4F41-8562-EB6740CF05B6}"/>
              </a:ext>
            </a:extLst>
          </p:cNvPr>
          <p:cNvSpPr>
            <a:spLocks noGrp="1"/>
          </p:cNvSpPr>
          <p:nvPr>
            <p:ph type="body" sz="quarter" idx="13"/>
          </p:nvPr>
        </p:nvSpPr>
        <p:spPr>
          <a:xfrm>
            <a:off x="1259682" y="3082768"/>
            <a:ext cx="16638054" cy="6921272"/>
          </a:xfrm>
        </p:spPr>
        <p:txBody>
          <a:bodyPr>
            <a:noAutofit/>
          </a:bodyPr>
          <a:lstStyle/>
          <a:p>
            <a:pPr marL="648000" indent="-648000">
              <a:lnSpc>
                <a:spcPct val="110000"/>
              </a:lnSpc>
              <a:spcBef>
                <a:spcPts val="0"/>
              </a:spcBef>
            </a:pPr>
            <a:r>
              <a:rPr lang="cs-CZ" sz="3600" b="1" dirty="0">
                <a:latin typeface="Segoe UI" panose="020B0502040204020203" pitchFamily="34" charset="0"/>
                <a:ea typeface="Segoe UI" panose="020B0502040204020203" pitchFamily="34" charset="0"/>
                <a:cs typeface="Segoe UI" panose="020B0502040204020203" pitchFamily="34" charset="0"/>
              </a:rPr>
              <a:t>Oprávněný žadatel</a:t>
            </a:r>
          </a:p>
          <a:p>
            <a:pPr marL="1248075" lvl="1" indent="-648000">
              <a:lnSpc>
                <a:spcPct val="110000"/>
              </a:lnSpc>
              <a:spcBef>
                <a:spcPts val="0"/>
              </a:spcBef>
              <a:buFont typeface="Wingdings" panose="05000000000000000000" pitchFamily="2" charset="2"/>
              <a:buChar char="§"/>
            </a:pPr>
            <a:r>
              <a:rPr lang="cs-CZ" sz="3600" dirty="0">
                <a:latin typeface="Segoe UI" panose="020B0502040204020203" pitchFamily="34" charset="0"/>
                <a:ea typeface="Segoe UI" panose="020B0502040204020203" pitchFamily="34" charset="0"/>
                <a:cs typeface="Segoe UI" panose="020B0502040204020203" pitchFamily="34" charset="0"/>
              </a:rPr>
              <a:t>Vlastník stávajícího bytového domu</a:t>
            </a:r>
          </a:p>
          <a:p>
            <a:pPr marL="1248075" lvl="1" indent="-648000">
              <a:lnSpc>
                <a:spcPct val="110000"/>
              </a:lnSpc>
              <a:spcBef>
                <a:spcPts val="0"/>
              </a:spcBef>
              <a:buFont typeface="Wingdings" panose="05000000000000000000" pitchFamily="2" charset="2"/>
              <a:buChar char="§"/>
            </a:pPr>
            <a:r>
              <a:rPr lang="cs-CZ" sz="3600" b="1" dirty="0">
                <a:latin typeface="Segoe UI" panose="020B0502040204020203" pitchFamily="34" charset="0"/>
                <a:ea typeface="Segoe UI" panose="020B0502040204020203" pitchFamily="34" charset="0"/>
                <a:cs typeface="Segoe UI" panose="020B0502040204020203" pitchFamily="34" charset="0"/>
              </a:rPr>
              <a:t>Stavebník</a:t>
            </a:r>
            <a:r>
              <a:rPr lang="cs-CZ" sz="3600" dirty="0">
                <a:latin typeface="Segoe UI" panose="020B0502040204020203" pitchFamily="34" charset="0"/>
                <a:ea typeface="Segoe UI" panose="020B0502040204020203" pitchFamily="34" charset="0"/>
                <a:cs typeface="Segoe UI" panose="020B0502040204020203" pitchFamily="34" charset="0"/>
              </a:rPr>
              <a:t> nového bytového domu (nebo nabyvatel bytové jednotky) </a:t>
            </a:r>
            <a:endParaRPr lang="cs-CZ" sz="3600" b="1" dirty="0">
              <a:latin typeface="Segoe UI" panose="020B0502040204020203" pitchFamily="34" charset="0"/>
              <a:ea typeface="Segoe UI" panose="020B0502040204020203" pitchFamily="34" charset="0"/>
              <a:cs typeface="Segoe UI" panose="020B0502040204020203" pitchFamily="34" charset="0"/>
            </a:endParaRPr>
          </a:p>
          <a:p>
            <a:pPr marL="648000" indent="-648000">
              <a:lnSpc>
                <a:spcPct val="110000"/>
              </a:lnSpc>
              <a:spcBef>
                <a:spcPts val="1800"/>
              </a:spcBef>
            </a:pPr>
            <a:r>
              <a:rPr lang="cs-CZ" sz="3600" b="1" dirty="0">
                <a:latin typeface="Segoe UI" panose="020B0502040204020203" pitchFamily="34" charset="0"/>
                <a:ea typeface="Segoe UI" panose="020B0502040204020203" pitchFamily="34" charset="0"/>
                <a:cs typeface="Segoe UI" panose="020B0502040204020203" pitchFamily="34" charset="0"/>
              </a:rPr>
              <a:t>Maximální míra podpory:</a:t>
            </a:r>
          </a:p>
          <a:p>
            <a:pPr marL="1080000" lvl="1" indent="-648000">
              <a:lnSpc>
                <a:spcPct val="110000"/>
              </a:lnSpc>
              <a:spcBef>
                <a:spcPts val="0"/>
              </a:spcBef>
              <a:buFont typeface="Wingdings" panose="05000000000000000000" pitchFamily="2" charset="2"/>
              <a:buChar char="§"/>
            </a:pPr>
            <a:r>
              <a:rPr lang="cs-CZ" sz="3600" dirty="0">
                <a:latin typeface="Segoe UI" panose="020B0502040204020203" pitchFamily="34" charset="0"/>
                <a:cs typeface="Segoe UI" panose="020B0502040204020203" pitchFamily="34" charset="0"/>
              </a:rPr>
              <a:t>až </a:t>
            </a:r>
            <a:r>
              <a:rPr lang="cs-CZ" sz="3600" b="1" dirty="0">
                <a:latin typeface="Segoe UI" panose="020B0502040204020203" pitchFamily="34" charset="0"/>
                <a:cs typeface="Segoe UI" panose="020B0502040204020203" pitchFamily="34" charset="0"/>
              </a:rPr>
              <a:t>5</a:t>
            </a:r>
            <a:r>
              <a:rPr lang="cs-CZ" sz="3600" b="1" dirty="0">
                <a:latin typeface="Segoe UI" panose="020B0502040204020203" pitchFamily="34" charset="0"/>
                <a:ea typeface="Segoe UI" panose="020B0502040204020203" pitchFamily="34" charset="0"/>
                <a:cs typeface="Segoe UI" panose="020B0502040204020203" pitchFamily="34" charset="0"/>
              </a:rPr>
              <a:t>0 %</a:t>
            </a:r>
            <a:r>
              <a:rPr lang="cs-CZ" sz="3600" dirty="0">
                <a:latin typeface="Segoe UI" panose="020B0502040204020203" pitchFamily="34" charset="0"/>
                <a:cs typeface="Segoe UI" panose="020B0502040204020203" pitchFamily="34" charset="0"/>
              </a:rPr>
              <a:t> - počítáno na každé opatření</a:t>
            </a:r>
            <a:endParaRPr lang="cs-CZ" sz="3600" dirty="0">
              <a:latin typeface="Segoe UI" panose="020B0502040204020203" pitchFamily="34" charset="0"/>
              <a:ea typeface="Segoe UI" panose="020B0502040204020203" pitchFamily="34" charset="0"/>
              <a:cs typeface="Segoe UI" panose="020B0502040204020203" pitchFamily="34" charset="0"/>
            </a:endParaRPr>
          </a:p>
          <a:p>
            <a:pPr marL="1080000" lvl="1" indent="-648000">
              <a:lnSpc>
                <a:spcPct val="110000"/>
              </a:lnSpc>
              <a:spcBef>
                <a:spcPts val="0"/>
              </a:spcBef>
              <a:buFont typeface="Wingdings" panose="05000000000000000000" pitchFamily="2" charset="2"/>
              <a:buChar char="§"/>
            </a:pPr>
            <a:r>
              <a:rPr lang="cs-CZ" sz="3600" dirty="0">
                <a:latin typeface="Segoe UI" panose="020B0502040204020203" pitchFamily="34" charset="0"/>
                <a:cs typeface="Segoe UI" panose="020B0502040204020203" pitchFamily="34" charset="0"/>
              </a:rPr>
              <a:t>dotační bonusy se do základní míry podpory nezapočítávají = zvyšují výslednou míru podpory </a:t>
            </a:r>
          </a:p>
          <a:p>
            <a:pPr marL="648000" indent="-648000">
              <a:lnSpc>
                <a:spcPct val="110000"/>
              </a:lnSpc>
              <a:spcBef>
                <a:spcPts val="1800"/>
              </a:spcBef>
            </a:pPr>
            <a:r>
              <a:rPr lang="cs-CZ" sz="3600" b="1" dirty="0">
                <a:latin typeface="Segoe UI" panose="020B0502040204020203" pitchFamily="34" charset="0"/>
                <a:ea typeface="Segoe UI" panose="020B0502040204020203" pitchFamily="34" charset="0"/>
                <a:cs typeface="Segoe UI" panose="020B0502040204020203" pitchFamily="34" charset="0"/>
              </a:rPr>
              <a:t>Zvýhodnění pro památkově chráněné budovy</a:t>
            </a:r>
          </a:p>
          <a:p>
            <a:pPr marL="1848150" lvl="2" indent="-648000">
              <a:lnSpc>
                <a:spcPct val="110000"/>
              </a:lnSpc>
              <a:spcBef>
                <a:spcPts val="1800"/>
              </a:spcBef>
              <a:buBlip>
                <a:blip r:embed="rId2"/>
              </a:buBlip>
            </a:pPr>
            <a:r>
              <a:rPr lang="cs-CZ" sz="2400" b="1" dirty="0">
                <a:latin typeface="Segoe UI" panose="020B0502040204020203" pitchFamily="34" charset="0"/>
                <a:ea typeface="Segoe UI" panose="020B0502040204020203" pitchFamily="34" charset="0"/>
                <a:cs typeface="Segoe UI" panose="020B0502040204020203" pitchFamily="34" charset="0"/>
              </a:rPr>
              <a:t>Mírnější technické požadavky </a:t>
            </a:r>
          </a:p>
          <a:p>
            <a:pPr marL="648000" indent="-648000">
              <a:lnSpc>
                <a:spcPct val="110000"/>
              </a:lnSpc>
              <a:spcBef>
                <a:spcPts val="1800"/>
              </a:spcBef>
            </a:pPr>
            <a:r>
              <a:rPr lang="cs-CZ" sz="3600" b="1" dirty="0">
                <a:latin typeface="Segoe UI" panose="020B0502040204020203" pitchFamily="34" charset="0"/>
                <a:ea typeface="Segoe UI" panose="020B0502040204020203" pitchFamily="34" charset="0"/>
                <a:cs typeface="Segoe UI" panose="020B0502040204020203" pitchFamily="34" charset="0"/>
              </a:rPr>
              <a:t>Dotace vyplácena ex-post – po realizaci</a:t>
            </a:r>
          </a:p>
          <a:p>
            <a:pPr marL="0" indent="0">
              <a:lnSpc>
                <a:spcPct val="110000"/>
              </a:lnSpc>
              <a:spcBef>
                <a:spcPts val="0"/>
              </a:spcBef>
              <a:buNone/>
            </a:pPr>
            <a:endParaRPr lang="cs-CZ" sz="36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805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A4C7E53-B554-4F37-ABA7-E7E4ED6E2894}"/>
              </a:ext>
            </a:extLst>
          </p:cNvPr>
          <p:cNvSpPr txBox="1">
            <a:spLocks noChangeArrowheads="1"/>
          </p:cNvSpPr>
          <p:nvPr/>
        </p:nvSpPr>
        <p:spPr>
          <a:xfrm>
            <a:off x="1259682" y="1903140"/>
            <a:ext cx="13284918" cy="864096"/>
          </a:xfrm>
          <a:prstGeom prst="rect">
            <a:avLst/>
          </a:prstGeom>
        </p:spPr>
        <p:txBody>
          <a:bodyPr vert="horz" lIns="137160" tIns="68580" rIns="137160" bIns="6858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371600" fontAlgn="base">
              <a:spcAft>
                <a:spcPct val="0"/>
              </a:spcAft>
            </a:pPr>
            <a:r>
              <a:rPr lang="cs-CZ" sz="5400" b="1" dirty="0">
                <a:solidFill>
                  <a:prstClr val="black"/>
                </a:solidFill>
                <a:latin typeface="Segoe UI" panose="020B0502040204020203" pitchFamily="34" charset="0"/>
                <a:ea typeface="Segoe UI" panose="020B0502040204020203" pitchFamily="34" charset="0"/>
                <a:cs typeface="Segoe UI" panose="020B0502040204020203" pitchFamily="34" charset="0"/>
              </a:rPr>
              <a:t>Bonusy – všichni žadatelé </a:t>
            </a:r>
          </a:p>
        </p:txBody>
      </p:sp>
      <p:sp>
        <p:nvSpPr>
          <p:cNvPr id="9" name="TextovéPole 8">
            <a:extLst>
              <a:ext uri="{FF2B5EF4-FFF2-40B4-BE49-F238E27FC236}">
                <a16:creationId xmlns:a16="http://schemas.microsoft.com/office/drawing/2014/main" id="{30FB7FAF-5842-4950-BED1-5469E6F34C34}"/>
              </a:ext>
            </a:extLst>
          </p:cNvPr>
          <p:cNvSpPr txBox="1"/>
          <p:nvPr/>
        </p:nvSpPr>
        <p:spPr>
          <a:xfrm>
            <a:off x="1259682" y="3307296"/>
            <a:ext cx="16618074" cy="5002780"/>
          </a:xfrm>
          <a:prstGeom prst="rect">
            <a:avLst/>
          </a:prstGeom>
          <a:noFill/>
        </p:spPr>
        <p:txBody>
          <a:bodyPr wrap="square">
            <a:spAutoFit/>
          </a:bodyPr>
          <a:lstStyle/>
          <a:p>
            <a:pPr marL="648000" indent="-648000" defTabSz="1371600" fontAlgn="base">
              <a:lnSpc>
                <a:spcPct val="110000"/>
              </a:lnSpc>
              <a:spcBef>
                <a:spcPts val="1800"/>
              </a:spcBef>
              <a:buBlip>
                <a:blip r:embed="rId2"/>
              </a:buBlip>
            </a:pPr>
            <a:r>
              <a:rPr lang="cs-CZ"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Kombinační bonus - 20 000 Kč za každou kombinaci opatření</a:t>
            </a:r>
          </a:p>
          <a:p>
            <a:pPr marL="685800" lvl="1" defTabSz="1371600" fontAlgn="base">
              <a:lnSpc>
                <a:spcPct val="110000"/>
              </a:lnSpc>
              <a:spcBef>
                <a:spcPts val="1800"/>
              </a:spcBef>
            </a:pP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Např.  zateplení + FVE = bonus 20 000 Kč; zateplení + FVE + dešťovka            = bonus 40 000 Kč</a:t>
            </a:r>
          </a:p>
          <a:p>
            <a:pPr marL="648000" indent="-648000" defTabSz="1371600" fontAlgn="base">
              <a:lnSpc>
                <a:spcPct val="110000"/>
              </a:lnSpc>
              <a:spcBef>
                <a:spcPts val="1800"/>
              </a:spcBef>
              <a:buBlip>
                <a:blip r:embed="rId2"/>
              </a:buBlip>
            </a:pP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Bonus za </a:t>
            </a:r>
            <a:r>
              <a:rPr lang="cs-CZ"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environmentální hodnocení </a:t>
            </a: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pro oblast A, B </a:t>
            </a:r>
            <a:r>
              <a:rPr lang="cs-CZ"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až 60 000 Kč</a:t>
            </a:r>
          </a:p>
          <a:p>
            <a:pPr marL="648000" indent="-648000" defTabSz="1371600" fontAlgn="base">
              <a:lnSpc>
                <a:spcPct val="110000"/>
              </a:lnSpc>
              <a:spcBef>
                <a:spcPts val="1800"/>
              </a:spcBef>
              <a:buBlip>
                <a:blip r:embed="rId2"/>
              </a:buBlip>
            </a:pP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Bonus </a:t>
            </a:r>
            <a:r>
              <a:rPr lang="cs-CZ"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+10 % pro vybrané regiony</a:t>
            </a: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cs-CZ" sz="3600" i="1" dirty="0">
                <a:solidFill>
                  <a:prstClr val="black"/>
                </a:solidFill>
                <a:latin typeface="Segoe UI" panose="020B0502040204020203" pitchFamily="34" charset="0"/>
                <a:ea typeface="Segoe UI" panose="020B0502040204020203" pitchFamily="34" charset="0"/>
                <a:cs typeface="Segoe UI" panose="020B0502040204020203" pitchFamily="34" charset="0"/>
              </a:rPr>
              <a:t>(vymezeny v Akčním plánu Strategie regionálního rozvoje 2021+)</a:t>
            </a: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 a kraje (</a:t>
            </a:r>
            <a:r>
              <a:rPr lang="cs-CZ" sz="3600" i="1" dirty="0">
                <a:solidFill>
                  <a:prstClr val="black"/>
                </a:solidFill>
                <a:latin typeface="Segoe UI" panose="020B0502040204020203" pitchFamily="34" charset="0"/>
                <a:ea typeface="Segoe UI" panose="020B0502040204020203" pitchFamily="34" charset="0"/>
                <a:cs typeface="Segoe UI" panose="020B0502040204020203" pitchFamily="34" charset="0"/>
              </a:rPr>
              <a:t>Moravskoslezský kraj, Karlovarský kraj      a Ústecký kraj</a:t>
            </a:r>
            <a:r>
              <a:rPr lang="cs-CZ" sz="3600" dirty="0">
                <a:solidFill>
                  <a:prstClr val="black"/>
                </a:solidFill>
                <a:latin typeface="Segoe UI" panose="020B0502040204020203"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770447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FF268EA-AAB8-6037-561E-1B112971ABBA}"/>
              </a:ext>
            </a:extLst>
          </p:cNvPr>
          <p:cNvSpPr>
            <a:spLocks noGrp="1"/>
          </p:cNvSpPr>
          <p:nvPr>
            <p:ph type="body" sz="quarter" idx="10"/>
          </p:nvPr>
        </p:nvSpPr>
        <p:spPr>
          <a:xfrm>
            <a:off x="78990" y="5251513"/>
            <a:ext cx="9605070" cy="2322185"/>
          </a:xfrm>
        </p:spPr>
        <p:txBody>
          <a:bodyPr>
            <a:normAutofit fontScale="70000" lnSpcReduction="20000"/>
          </a:bodyPr>
          <a:lstStyle/>
          <a:p>
            <a:r>
              <a:rPr lang="cs-CZ" sz="8550" dirty="0"/>
              <a:t>Příklady bytových domů           </a:t>
            </a:r>
          </a:p>
          <a:p>
            <a:r>
              <a:rPr lang="cs-CZ" dirty="0"/>
              <a:t>Praha</a:t>
            </a:r>
          </a:p>
          <a:p>
            <a:r>
              <a:rPr lang="cs-CZ" dirty="0"/>
              <a:t>Fyzické a právnické osoby</a:t>
            </a:r>
          </a:p>
          <a:p>
            <a:endParaRPr lang="en-US" dirty="0">
              <a:solidFill>
                <a:srgbClr val="FF0000"/>
              </a:solidFill>
            </a:endParaRPr>
          </a:p>
        </p:txBody>
      </p:sp>
      <p:pic>
        <p:nvPicPr>
          <p:cNvPr id="5" name="Obráze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894" y="2227176"/>
            <a:ext cx="2443854" cy="2177691"/>
          </a:xfrm>
          <a:prstGeom prst="rect">
            <a:avLst/>
          </a:prstGeom>
        </p:spPr>
      </p:pic>
      <p:pic>
        <p:nvPicPr>
          <p:cNvPr id="6" name="Obrázek 5">
            <a:extLst>
              <a:ext uri="{FF2B5EF4-FFF2-40B4-BE49-F238E27FC236}">
                <a16:creationId xmlns:a16="http://schemas.microsoft.com/office/drawing/2014/main" id="{CB6A3AE3-59B7-09E6-FADA-2096F495BC4A}"/>
              </a:ext>
            </a:extLst>
          </p:cNvPr>
          <p:cNvPicPr>
            <a:picLocks noChangeAspect="1"/>
          </p:cNvPicPr>
          <p:nvPr/>
        </p:nvPicPr>
        <p:blipFill>
          <a:blip r:embed="rId3"/>
          <a:stretch>
            <a:fillRect/>
          </a:stretch>
        </p:blipFill>
        <p:spPr>
          <a:xfrm>
            <a:off x="279557" y="7928479"/>
            <a:ext cx="3213890" cy="483356"/>
          </a:xfrm>
          <a:prstGeom prst="rect">
            <a:avLst/>
          </a:prstGeom>
        </p:spPr>
      </p:pic>
      <p:pic>
        <p:nvPicPr>
          <p:cNvPr id="4" name="Obrázek 3">
            <a:extLst>
              <a:ext uri="{FF2B5EF4-FFF2-40B4-BE49-F238E27FC236}">
                <a16:creationId xmlns:a16="http://schemas.microsoft.com/office/drawing/2014/main" id="{A3DC237F-F531-3484-6E14-5A8C0ABBD5C4}"/>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8600" t="4462" b="8019"/>
          <a:stretch/>
        </p:blipFill>
        <p:spPr>
          <a:xfrm>
            <a:off x="10226602" y="-5181"/>
            <a:ext cx="8061398" cy="10292181"/>
          </a:xfrm>
          <a:prstGeom prst="rect">
            <a:avLst/>
          </a:prstGeom>
        </p:spPr>
      </p:pic>
    </p:spTree>
    <p:extLst>
      <p:ext uri="{BB962C8B-B14F-4D97-AF65-F5344CB8AC3E}">
        <p14:creationId xmlns:p14="http://schemas.microsoft.com/office/powerpoint/2010/main" val="1652128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F888-F786-8979-D93D-4FF466F28E6C}"/>
            </a:ext>
          </a:extLst>
        </p:cNvPr>
        <p:cNvGrpSpPr/>
        <p:nvPr/>
      </p:nvGrpSpPr>
      <p:grpSpPr>
        <a:xfrm>
          <a:off x="0" y="0"/>
          <a:ext cx="0" cy="0"/>
          <a:chOff x="0" y="0"/>
          <a:chExt cx="0" cy="0"/>
        </a:xfrm>
      </p:grpSpPr>
      <p:sp>
        <p:nvSpPr>
          <p:cNvPr id="5" name="Zástupný text 4">
            <a:extLst>
              <a:ext uri="{FF2B5EF4-FFF2-40B4-BE49-F238E27FC236}">
                <a16:creationId xmlns:a16="http://schemas.microsoft.com/office/drawing/2014/main" id="{9DBC200D-A28C-3CE7-2880-4E7354C862CC}"/>
              </a:ext>
            </a:extLst>
          </p:cNvPr>
          <p:cNvSpPr>
            <a:spLocks noGrp="1"/>
          </p:cNvSpPr>
          <p:nvPr>
            <p:ph type="body" sz="quarter" idx="11"/>
          </p:nvPr>
        </p:nvSpPr>
        <p:spPr/>
        <p:txBody>
          <a:bodyPr/>
          <a:lstStyle/>
          <a:p>
            <a:endParaRPr lang="cs-CZ"/>
          </a:p>
        </p:txBody>
      </p:sp>
      <p:sp>
        <p:nvSpPr>
          <p:cNvPr id="2" name="Zástupný symbol obrázku 1">
            <a:extLst>
              <a:ext uri="{FF2B5EF4-FFF2-40B4-BE49-F238E27FC236}">
                <a16:creationId xmlns:a16="http://schemas.microsoft.com/office/drawing/2014/main" id="{2F32EEBA-2CB4-272F-3F2E-296474368264}"/>
              </a:ext>
            </a:extLst>
          </p:cNvPr>
          <p:cNvSpPr>
            <a:spLocks noGrp="1"/>
          </p:cNvSpPr>
          <p:nvPr>
            <p:ph type="pic" idx="4294967295"/>
          </p:nvPr>
        </p:nvSpPr>
        <p:spPr>
          <a:xfrm>
            <a:off x="5386388" y="0"/>
            <a:ext cx="12901613" cy="10287000"/>
          </a:xfrm>
        </p:spPr>
        <p:txBody>
          <a:bodyPr>
            <a:normAutofit/>
          </a:bodyPr>
          <a:lstStyle/>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pPr algn="r"/>
            <a:r>
              <a:rPr lang="cs-CZ" sz="2700" b="1" kern="100" dirty="0">
                <a:ea typeface="Aptos" panose="020B0004020202020204" pitchFamily="34" charset="0"/>
                <a:cs typeface="Times New Roman" panose="02020603050405020304" pitchFamily="18" charset="0"/>
              </a:rPr>
              <a:t>			</a:t>
            </a:r>
            <a:endParaRPr lang="cs-CZ" sz="2700" b="1" kern="100" dirty="0">
              <a:solidFill>
                <a:srgbClr val="00B0F0"/>
              </a:solidFill>
              <a:ea typeface="Aptos" panose="020B0004020202020204" pitchFamily="34" charset="0"/>
              <a:cs typeface="Times New Roman" panose="02020603050405020304" pitchFamily="18" charset="0"/>
            </a:endParaRPr>
          </a:p>
          <a:p>
            <a:endParaRPr lang="cs-CZ" sz="2700" kern="100" dirty="0">
              <a:latin typeface="Aptos" panose="020B0004020202020204" pitchFamily="34" charset="0"/>
              <a:ea typeface="Aptos" panose="020B0004020202020204" pitchFamily="34" charset="0"/>
              <a:cs typeface="Times New Roman" panose="02020603050405020304" pitchFamily="18" charset="0"/>
            </a:endParaRPr>
          </a:p>
          <a:p>
            <a:endParaRPr lang="cs-CZ" sz="2700" kern="100" dirty="0">
              <a:latin typeface="Aptos" panose="020B0004020202020204" pitchFamily="34" charset="0"/>
              <a:ea typeface="Aptos" panose="020B0004020202020204" pitchFamily="34" charset="0"/>
              <a:cs typeface="Times New Roman" panose="02020603050405020304" pitchFamily="18" charset="0"/>
            </a:endParaRPr>
          </a:p>
          <a:p>
            <a:endParaRPr lang="cs-CZ" dirty="0"/>
          </a:p>
        </p:txBody>
      </p:sp>
      <p:sp>
        <p:nvSpPr>
          <p:cNvPr id="11" name="Zástupný text 3">
            <a:extLst>
              <a:ext uri="{FF2B5EF4-FFF2-40B4-BE49-F238E27FC236}">
                <a16:creationId xmlns:a16="http://schemas.microsoft.com/office/drawing/2014/main" id="{F29CACB1-8092-B362-7938-A7E2609E331B}"/>
              </a:ext>
            </a:extLst>
          </p:cNvPr>
          <p:cNvSpPr txBox="1">
            <a:spLocks/>
          </p:cNvSpPr>
          <p:nvPr/>
        </p:nvSpPr>
        <p:spPr>
          <a:xfrm>
            <a:off x="297869" y="637321"/>
            <a:ext cx="4815306" cy="5655812"/>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3600" b="1"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defRPr/>
            </a:pPr>
            <a:r>
              <a:rPr lang="cs-CZ" sz="4800" kern="100" dirty="0">
                <a:solidFill>
                  <a:srgbClr val="024F2F"/>
                </a:solidFill>
                <a:cs typeface="Times New Roman" panose="02020603050405020304" pitchFamily="18" charset="0"/>
              </a:rPr>
              <a:t>NAVRHOVANÁ OPATŘENÍ I.</a:t>
            </a:r>
          </a:p>
          <a:p>
            <a:pPr defTabSz="1371600">
              <a:spcBef>
                <a:spcPts val="1500"/>
              </a:spcBef>
              <a:defRPr/>
            </a:pPr>
            <a:r>
              <a:rPr lang="cs-CZ" sz="3300" dirty="0">
                <a:solidFill>
                  <a:srgbClr val="FFFFFF"/>
                </a:solidFill>
                <a:latin typeface="Segoe UI"/>
                <a:ea typeface="Aptos" panose="020B0004020202020204" pitchFamily="34" charset="0"/>
                <a:cs typeface="Times New Roman" panose="02020603050405020304" pitchFamily="18" charset="0"/>
              </a:rPr>
              <a:t>Rekonstrukce zděného BD z roku 1920           19 bytových jednotek Praha 8                     </a:t>
            </a:r>
            <a:r>
              <a:rPr lang="cs-CZ" sz="3300" b="0" dirty="0">
                <a:solidFill>
                  <a:srgbClr val="FFFFFF"/>
                </a:solidFill>
                <a:latin typeface="Segoe UI"/>
                <a:ea typeface="Aptos" panose="020B0004020202020204" pitchFamily="34" charset="0"/>
                <a:cs typeface="Times New Roman" panose="02020603050405020304" pitchFamily="18" charset="0"/>
              </a:rPr>
              <a:t>realizace 2023</a:t>
            </a:r>
            <a:endParaRPr lang="cs-CZ" sz="3300" b="0" dirty="0">
              <a:solidFill>
                <a:srgbClr val="FFFFFF"/>
              </a:solidFill>
            </a:endParaRPr>
          </a:p>
        </p:txBody>
      </p:sp>
      <p:grpSp>
        <p:nvGrpSpPr>
          <p:cNvPr id="26" name="Skupina 25">
            <a:extLst>
              <a:ext uri="{FF2B5EF4-FFF2-40B4-BE49-F238E27FC236}">
                <a16:creationId xmlns:a16="http://schemas.microsoft.com/office/drawing/2014/main" id="{69E65910-4CC9-693D-21DD-CD318796953A}"/>
              </a:ext>
            </a:extLst>
          </p:cNvPr>
          <p:cNvGrpSpPr/>
          <p:nvPr/>
        </p:nvGrpSpPr>
        <p:grpSpPr>
          <a:xfrm>
            <a:off x="5941884" y="510064"/>
            <a:ext cx="11880231" cy="2306714"/>
            <a:chOff x="725" y="0"/>
            <a:chExt cx="7920154" cy="2790338"/>
          </a:xfrm>
        </p:grpSpPr>
        <p:sp>
          <p:nvSpPr>
            <p:cNvPr id="27" name="Obdélník: se zakulacenými rohy 26">
              <a:extLst>
                <a:ext uri="{FF2B5EF4-FFF2-40B4-BE49-F238E27FC236}">
                  <a16:creationId xmlns:a16="http://schemas.microsoft.com/office/drawing/2014/main" id="{5A09F55A-34CE-9198-4FF7-608E2C6164B1}"/>
                </a:ext>
              </a:extLst>
            </p:cNvPr>
            <p:cNvSpPr/>
            <p:nvPr/>
          </p:nvSpPr>
          <p:spPr>
            <a:xfrm>
              <a:off x="725" y="0"/>
              <a:ext cx="7920154" cy="279033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1371600" fontAlgn="base">
                <a:spcBef>
                  <a:spcPct val="0"/>
                </a:spcBef>
                <a:spcAft>
                  <a:spcPct val="0"/>
                </a:spcAft>
                <a:defRPr/>
              </a:pPr>
              <a:endParaRPr lang="cs-CZ" sz="3600" dirty="0">
                <a:solidFill>
                  <a:srgbClr val="FFFFFF"/>
                </a:solidFill>
                <a:latin typeface="Segoe UI"/>
              </a:endParaRPr>
            </a:p>
          </p:txBody>
        </p:sp>
        <p:sp>
          <p:nvSpPr>
            <p:cNvPr id="28" name="Obdélník: se zakulacenými rohy 4">
              <a:extLst>
                <a:ext uri="{FF2B5EF4-FFF2-40B4-BE49-F238E27FC236}">
                  <a16:creationId xmlns:a16="http://schemas.microsoft.com/office/drawing/2014/main" id="{FAC31C68-B830-4E21-876E-DCA531945BDE}"/>
                </a:ext>
              </a:extLst>
            </p:cNvPr>
            <p:cNvSpPr txBox="1"/>
            <p:nvPr/>
          </p:nvSpPr>
          <p:spPr>
            <a:xfrm>
              <a:off x="725" y="1361511"/>
              <a:ext cx="7920154" cy="13615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algn="ctr" defTabSz="1200150" fontAlgn="base">
                <a:lnSpc>
                  <a:spcPct val="90000"/>
                </a:lnSpc>
                <a:spcBef>
                  <a:spcPct val="0"/>
                </a:spcBef>
                <a:spcAft>
                  <a:spcPct val="35000"/>
                </a:spcAft>
                <a:defRPr/>
              </a:pPr>
              <a:endParaRPr lang="cs-CZ" sz="2400" b="1" dirty="0">
                <a:solidFill>
                  <a:srgbClr val="FFFFFF"/>
                </a:solidFill>
                <a:latin typeface="Segoe UI"/>
              </a:endParaRPr>
            </a:p>
          </p:txBody>
        </p:sp>
      </p:grpSp>
      <p:sp>
        <p:nvSpPr>
          <p:cNvPr id="29" name="TextovéPole 28">
            <a:extLst>
              <a:ext uri="{FF2B5EF4-FFF2-40B4-BE49-F238E27FC236}">
                <a16:creationId xmlns:a16="http://schemas.microsoft.com/office/drawing/2014/main" id="{C0A694C8-D70F-6F7A-663D-6FCD9E11399D}"/>
              </a:ext>
            </a:extLst>
          </p:cNvPr>
          <p:cNvSpPr txBox="1"/>
          <p:nvPr/>
        </p:nvSpPr>
        <p:spPr>
          <a:xfrm>
            <a:off x="6048697" y="600785"/>
            <a:ext cx="11420762" cy="2169825"/>
          </a:xfrm>
          <a:prstGeom prst="rect">
            <a:avLst/>
          </a:prstGeom>
          <a:noFill/>
        </p:spPr>
        <p:txBody>
          <a:bodyPr wrap="square">
            <a:spAutoFit/>
          </a:bodyPr>
          <a:lstStyle/>
          <a:p>
            <a:pPr defTabSz="1371600" fontAlgn="base">
              <a:spcBef>
                <a:spcPct val="0"/>
              </a:spcBef>
              <a:spcAft>
                <a:spcPct val="0"/>
              </a:spcAft>
              <a:defRPr/>
            </a:pPr>
            <a:r>
              <a:rPr lang="cs-CZ" sz="2700" b="1" dirty="0">
                <a:solidFill>
                  <a:srgbClr val="024F2F"/>
                </a:solidFill>
                <a:latin typeface="Segoe UI"/>
              </a:rPr>
              <a:t>Optimální zateplení  </a:t>
            </a:r>
          </a:p>
          <a:p>
            <a:pPr defTabSz="1371600" fontAlgn="base">
              <a:spcBef>
                <a:spcPct val="0"/>
              </a:spcBef>
              <a:spcAft>
                <a:spcPct val="0"/>
              </a:spcAft>
              <a:defRPr/>
            </a:pPr>
            <a:r>
              <a:rPr lang="cs-CZ" sz="2700" dirty="0">
                <a:solidFill>
                  <a:srgbClr val="FFFFFF"/>
                </a:solidFill>
                <a:latin typeface="Segoe UI"/>
              </a:rPr>
              <a:t>Zateplení obvodových stěn šedý EPS - 150 mm</a:t>
            </a:r>
          </a:p>
          <a:p>
            <a:pPr defTabSz="1371600" fontAlgn="base">
              <a:spcBef>
                <a:spcPct val="0"/>
              </a:spcBef>
              <a:spcAft>
                <a:spcPct val="0"/>
              </a:spcAft>
              <a:defRPr/>
            </a:pPr>
            <a:r>
              <a:rPr lang="cs-CZ" sz="2700" dirty="0">
                <a:solidFill>
                  <a:srgbClr val="FFFFFF"/>
                </a:solidFill>
                <a:latin typeface="Segoe UI" panose="020B0502040204020203" pitchFamily="34" charset="0"/>
              </a:rPr>
              <a:t>	</a:t>
            </a:r>
          </a:p>
          <a:p>
            <a:pPr defTabSz="1371600" fontAlgn="base">
              <a:spcBef>
                <a:spcPct val="0"/>
              </a:spcBef>
              <a:spcAft>
                <a:spcPct val="0"/>
              </a:spcAft>
              <a:defRPr/>
            </a:pPr>
            <a:endParaRPr lang="cs-CZ" sz="2700" dirty="0">
              <a:solidFill>
                <a:srgbClr val="FFFFFF"/>
              </a:solidFill>
              <a:latin typeface="Segoe UI"/>
            </a:endParaRPr>
          </a:p>
          <a:p>
            <a:pPr defTabSz="1371600" fontAlgn="base">
              <a:spcBef>
                <a:spcPct val="0"/>
              </a:spcBef>
              <a:spcAft>
                <a:spcPct val="0"/>
              </a:spcAft>
              <a:defRPr/>
            </a:pPr>
            <a:endParaRPr lang="cs-CZ" sz="2700" dirty="0">
              <a:solidFill>
                <a:srgbClr val="FFFFFF"/>
              </a:solidFill>
              <a:latin typeface="Segoe UI"/>
            </a:endParaRPr>
          </a:p>
        </p:txBody>
      </p:sp>
      <p:sp>
        <p:nvSpPr>
          <p:cNvPr id="30" name="Ovál 29">
            <a:extLst>
              <a:ext uri="{FF2B5EF4-FFF2-40B4-BE49-F238E27FC236}">
                <a16:creationId xmlns:a16="http://schemas.microsoft.com/office/drawing/2014/main" id="{41020B2E-705A-6B83-8FF2-1DB72A2722A7}"/>
              </a:ext>
            </a:extLst>
          </p:cNvPr>
          <p:cNvSpPr/>
          <p:nvPr/>
        </p:nvSpPr>
        <p:spPr>
          <a:xfrm>
            <a:off x="16343338" y="1051063"/>
            <a:ext cx="1232720" cy="1224713"/>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defTabSz="1371600" fontAlgn="base">
              <a:spcBef>
                <a:spcPct val="0"/>
              </a:spcBef>
              <a:spcAft>
                <a:spcPct val="0"/>
              </a:spcAft>
              <a:defRPr/>
            </a:pPr>
            <a:endParaRPr lang="cs-CZ" sz="3600" dirty="0">
              <a:solidFill>
                <a:srgbClr val="FFFFFF">
                  <a:hueOff val="0"/>
                  <a:satOff val="0"/>
                  <a:lumOff val="0"/>
                  <a:alphaOff val="0"/>
                </a:srgbClr>
              </a:solidFill>
              <a:latin typeface="Segoe UI"/>
            </a:endParaRPr>
          </a:p>
        </p:txBody>
      </p:sp>
      <p:pic>
        <p:nvPicPr>
          <p:cNvPr id="13" name="Obrázek 12">
            <a:extLst>
              <a:ext uri="{FF2B5EF4-FFF2-40B4-BE49-F238E27FC236}">
                <a16:creationId xmlns:a16="http://schemas.microsoft.com/office/drawing/2014/main" id="{3E4B8E31-8E73-BA68-9D69-DBF4461FD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500" y="4711452"/>
            <a:ext cx="4480623" cy="3672408"/>
          </a:xfrm>
          <a:prstGeom prst="rect">
            <a:avLst/>
          </a:prstGeom>
          <a:ln>
            <a:solidFill>
              <a:srgbClr val="000000"/>
            </a:solidFill>
          </a:ln>
        </p:spPr>
      </p:pic>
      <p:pic>
        <p:nvPicPr>
          <p:cNvPr id="15" name="Obrázek 14">
            <a:extLst>
              <a:ext uri="{FF2B5EF4-FFF2-40B4-BE49-F238E27FC236}">
                <a16:creationId xmlns:a16="http://schemas.microsoft.com/office/drawing/2014/main" id="{4F868218-3A51-FC14-BD36-648BB6221E49}"/>
              </a:ext>
            </a:extLst>
          </p:cNvPr>
          <p:cNvPicPr>
            <a:picLocks noChangeAspect="1"/>
          </p:cNvPicPr>
          <p:nvPr/>
        </p:nvPicPr>
        <p:blipFill>
          <a:blip r:embed="rId4" cstate="email">
            <a:extLst>
              <a:ext uri="{28A0092B-C50C-407E-A947-70E740481C1C}">
                <a14:useLocalDpi xmlns:a14="http://schemas.microsoft.com/office/drawing/2010/main"/>
              </a:ext>
            </a:extLst>
          </a:blip>
          <a:srcRect r="16695"/>
          <a:stretch/>
        </p:blipFill>
        <p:spPr>
          <a:xfrm>
            <a:off x="11894622" y="5035488"/>
            <a:ext cx="5942526" cy="4847097"/>
          </a:xfrm>
          <a:prstGeom prst="rect">
            <a:avLst/>
          </a:prstGeom>
          <a:ln>
            <a:solidFill>
              <a:srgbClr val="000000"/>
            </a:solidFill>
          </a:ln>
        </p:spPr>
      </p:pic>
      <p:pic>
        <p:nvPicPr>
          <p:cNvPr id="22" name="Obrázek 21">
            <a:extLst>
              <a:ext uri="{FF2B5EF4-FFF2-40B4-BE49-F238E27FC236}">
                <a16:creationId xmlns:a16="http://schemas.microsoft.com/office/drawing/2014/main" id="{ED0D8DCB-8172-F813-454F-3398EBE824EF}"/>
              </a:ext>
            </a:extLst>
          </p:cNvPr>
          <p:cNvPicPr>
            <a:picLocks noChangeAspect="1"/>
          </p:cNvPicPr>
          <p:nvPr/>
        </p:nvPicPr>
        <p:blipFill>
          <a:blip r:embed="rId5" cstate="email">
            <a:extLst>
              <a:ext uri="{28A0092B-C50C-407E-A947-70E740481C1C}">
                <a14:useLocalDpi xmlns:a14="http://schemas.microsoft.com/office/drawing/2010/main"/>
              </a:ext>
            </a:extLst>
          </a:blip>
          <a:srcRect t="-1"/>
          <a:stretch/>
        </p:blipFill>
        <p:spPr>
          <a:xfrm>
            <a:off x="8798789" y="6216942"/>
            <a:ext cx="2822621" cy="3681141"/>
          </a:xfrm>
          <a:prstGeom prst="rect">
            <a:avLst/>
          </a:prstGeom>
          <a:ln>
            <a:solidFill>
              <a:srgbClr val="000000"/>
            </a:solidFill>
          </a:ln>
        </p:spPr>
      </p:pic>
      <p:pic>
        <p:nvPicPr>
          <p:cNvPr id="31" name="Obrázek 30">
            <a:extLst>
              <a:ext uri="{FF2B5EF4-FFF2-40B4-BE49-F238E27FC236}">
                <a16:creationId xmlns:a16="http://schemas.microsoft.com/office/drawing/2014/main" id="{188296D8-F8C2-76FF-A6E2-5B85828264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05811" y="6201444"/>
            <a:ext cx="2471775" cy="3681141"/>
          </a:xfrm>
          <a:prstGeom prst="rect">
            <a:avLst/>
          </a:prstGeom>
          <a:ln>
            <a:solidFill>
              <a:srgbClr val="000000"/>
            </a:solidFill>
          </a:ln>
        </p:spPr>
      </p:pic>
      <p:pic>
        <p:nvPicPr>
          <p:cNvPr id="33" name="Obrázek 32">
            <a:extLst>
              <a:ext uri="{FF2B5EF4-FFF2-40B4-BE49-F238E27FC236}">
                <a16:creationId xmlns:a16="http://schemas.microsoft.com/office/drawing/2014/main" id="{302426A8-8E71-D804-4D34-D5DBABF11F56}"/>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7538281" y="3300695"/>
            <a:ext cx="4043816" cy="2598890"/>
          </a:xfrm>
          <a:prstGeom prst="rect">
            <a:avLst/>
          </a:prstGeom>
          <a:ln>
            <a:solidFill>
              <a:srgbClr val="000000"/>
            </a:solidFill>
          </a:ln>
        </p:spPr>
      </p:pic>
    </p:spTree>
    <p:extLst>
      <p:ext uri="{BB962C8B-B14F-4D97-AF65-F5344CB8AC3E}">
        <p14:creationId xmlns:p14="http://schemas.microsoft.com/office/powerpoint/2010/main" val="3637346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5F9D7D9-714E-27E0-5E2D-8ED25CBAA49B}"/>
            </a:ext>
          </a:extLst>
        </p:cNvPr>
        <p:cNvGrpSpPr/>
        <p:nvPr/>
      </p:nvGrpSpPr>
      <p:grpSpPr>
        <a:xfrm>
          <a:off x="0" y="0"/>
          <a:ext cx="0" cy="0"/>
          <a:chOff x="0" y="0"/>
          <a:chExt cx="0" cy="0"/>
        </a:xfrm>
      </p:grpSpPr>
      <p:sp>
        <p:nvSpPr>
          <p:cNvPr id="3" name="Zástupný text 2">
            <a:extLst>
              <a:ext uri="{FF2B5EF4-FFF2-40B4-BE49-F238E27FC236}">
                <a16:creationId xmlns:a16="http://schemas.microsoft.com/office/drawing/2014/main" id="{BD2B060C-5B49-801B-7D28-DBB64CD48CAA}"/>
              </a:ext>
            </a:extLst>
          </p:cNvPr>
          <p:cNvSpPr>
            <a:spLocks noGrp="1"/>
          </p:cNvSpPr>
          <p:nvPr>
            <p:ph type="body" sz="quarter" idx="10"/>
          </p:nvPr>
        </p:nvSpPr>
        <p:spPr>
          <a:xfrm>
            <a:off x="389384" y="3369076"/>
            <a:ext cx="4602956" cy="4653308"/>
          </a:xfrm>
        </p:spPr>
        <p:txBody>
          <a:bodyPr>
            <a:normAutofit/>
          </a:bodyPr>
          <a:lstStyle/>
          <a:p>
            <a:endParaRPr lang="cs-CZ" sz="2700"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dirty="0"/>
          </a:p>
        </p:txBody>
      </p:sp>
      <p:graphicFrame>
        <p:nvGraphicFramePr>
          <p:cNvPr id="11" name="Diagram 10">
            <a:extLst>
              <a:ext uri="{FF2B5EF4-FFF2-40B4-BE49-F238E27FC236}">
                <a16:creationId xmlns:a16="http://schemas.microsoft.com/office/drawing/2014/main" id="{5561DC27-5BCE-6DED-CC6F-EF9E96C2A5E5}"/>
              </a:ext>
            </a:extLst>
          </p:cNvPr>
          <p:cNvGraphicFramePr/>
          <p:nvPr/>
        </p:nvGraphicFramePr>
        <p:xfrm>
          <a:off x="6068004" y="4964222"/>
          <a:ext cx="11670942" cy="4073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ástupný text 3">
            <a:extLst>
              <a:ext uri="{FF2B5EF4-FFF2-40B4-BE49-F238E27FC236}">
                <a16:creationId xmlns:a16="http://schemas.microsoft.com/office/drawing/2014/main" id="{CDF3ABE2-3FC1-9D94-9CAA-9F9BD4AA6D4B}"/>
              </a:ext>
            </a:extLst>
          </p:cNvPr>
          <p:cNvSpPr txBox="1">
            <a:spLocks/>
          </p:cNvSpPr>
          <p:nvPr/>
        </p:nvSpPr>
        <p:spPr>
          <a:xfrm>
            <a:off x="297868" y="637320"/>
            <a:ext cx="5281736" cy="3426060"/>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3600" b="1"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defRPr/>
            </a:pPr>
            <a:r>
              <a:rPr lang="cs-CZ" sz="4800" kern="100" dirty="0">
                <a:solidFill>
                  <a:srgbClr val="FFFFFF"/>
                </a:solidFill>
                <a:ea typeface="Aptos" panose="020B0004020202020204" pitchFamily="34" charset="0"/>
                <a:cs typeface="Times New Roman" panose="02020603050405020304" pitchFamily="18" charset="0"/>
              </a:rPr>
              <a:t>NZÚ BD  </a:t>
            </a:r>
          </a:p>
          <a:p>
            <a:pPr defTabSz="1371600">
              <a:spcBef>
                <a:spcPts val="1500"/>
              </a:spcBef>
              <a:defRPr/>
            </a:pPr>
            <a:r>
              <a:rPr lang="cs-CZ" sz="4800" kern="100" dirty="0">
                <a:solidFill>
                  <a:srgbClr val="FFFFFF"/>
                </a:solidFill>
                <a:ea typeface="Aptos" panose="020B0004020202020204" pitchFamily="34" charset="0"/>
                <a:cs typeface="Times New Roman" panose="02020603050405020304" pitchFamily="18" charset="0"/>
              </a:rPr>
              <a:t>Optimální  zateplení               </a:t>
            </a:r>
          </a:p>
          <a:p>
            <a:pPr defTabSz="1371600">
              <a:spcBef>
                <a:spcPts val="1500"/>
              </a:spcBef>
              <a:defRPr/>
            </a:pPr>
            <a:r>
              <a:rPr lang="cs-CZ" sz="3300" kern="100" dirty="0">
                <a:solidFill>
                  <a:srgbClr val="FFFFFF"/>
                </a:solidFill>
                <a:ea typeface="Aptos" panose="020B0004020202020204" pitchFamily="34" charset="0"/>
                <a:cs typeface="Times New Roman" panose="02020603050405020304" pitchFamily="18" charset="0"/>
              </a:rPr>
              <a:t>Fyzické osoba</a:t>
            </a:r>
          </a:p>
        </p:txBody>
      </p:sp>
      <p:grpSp>
        <p:nvGrpSpPr>
          <p:cNvPr id="4" name="Skupina 3">
            <a:extLst>
              <a:ext uri="{FF2B5EF4-FFF2-40B4-BE49-F238E27FC236}">
                <a16:creationId xmlns:a16="http://schemas.microsoft.com/office/drawing/2014/main" id="{BCCDFA58-F118-297E-E614-7BE766500E28}"/>
              </a:ext>
            </a:extLst>
          </p:cNvPr>
          <p:cNvGrpSpPr/>
          <p:nvPr/>
        </p:nvGrpSpPr>
        <p:grpSpPr>
          <a:xfrm>
            <a:off x="6238014" y="1199404"/>
            <a:ext cx="11330922" cy="2086526"/>
            <a:chOff x="33331" y="647817"/>
            <a:chExt cx="3843810" cy="1391017"/>
          </a:xfrm>
        </p:grpSpPr>
        <p:sp>
          <p:nvSpPr>
            <p:cNvPr id="6" name="Obdélník: se zakulacenými rohy 5">
              <a:extLst>
                <a:ext uri="{FF2B5EF4-FFF2-40B4-BE49-F238E27FC236}">
                  <a16:creationId xmlns:a16="http://schemas.microsoft.com/office/drawing/2014/main" id="{9D285948-B07A-93DD-B3A5-3ABC2833EAE7}"/>
                </a:ext>
              </a:extLst>
            </p:cNvPr>
            <p:cNvSpPr/>
            <p:nvPr/>
          </p:nvSpPr>
          <p:spPr>
            <a:xfrm>
              <a:off x="33331" y="647817"/>
              <a:ext cx="3843810" cy="139101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1371600" fontAlgn="base">
                <a:spcBef>
                  <a:spcPct val="0"/>
                </a:spcBef>
                <a:spcAft>
                  <a:spcPct val="0"/>
                </a:spcAft>
                <a:defRPr/>
              </a:pPr>
              <a:endParaRPr lang="cs-CZ" sz="3600" dirty="0">
                <a:solidFill>
                  <a:srgbClr val="FFFFFF"/>
                </a:solidFill>
                <a:latin typeface="Segoe UI"/>
              </a:endParaRPr>
            </a:p>
          </p:txBody>
        </p:sp>
        <p:sp>
          <p:nvSpPr>
            <p:cNvPr id="7" name="Obdélník: se zakulacenými rohy 4">
              <a:extLst>
                <a:ext uri="{FF2B5EF4-FFF2-40B4-BE49-F238E27FC236}">
                  <a16:creationId xmlns:a16="http://schemas.microsoft.com/office/drawing/2014/main" id="{09B87F7D-001F-07E2-8F25-2E14EE62B8DF}"/>
                </a:ext>
              </a:extLst>
            </p:cNvPr>
            <p:cNvSpPr txBox="1"/>
            <p:nvPr/>
          </p:nvSpPr>
          <p:spPr>
            <a:xfrm>
              <a:off x="33331" y="1204224"/>
              <a:ext cx="3843810" cy="556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algn="ctr" defTabSz="1066800" fontAlgn="base">
                <a:lnSpc>
                  <a:spcPct val="90000"/>
                </a:lnSpc>
                <a:spcBef>
                  <a:spcPct val="0"/>
                </a:spcBef>
                <a:spcAft>
                  <a:spcPct val="35000"/>
                </a:spcAft>
                <a:defRPr/>
              </a:pPr>
              <a:r>
                <a:rPr lang="cs-CZ" sz="2400" dirty="0">
                  <a:solidFill>
                    <a:srgbClr val="FFFFFF"/>
                  </a:solidFill>
                  <a:latin typeface="Segoe UI"/>
                </a:rPr>
                <a:t>Optimální zateplení</a:t>
              </a:r>
              <a:br>
                <a:rPr lang="cs-CZ" sz="2400" b="1" dirty="0">
                  <a:solidFill>
                    <a:srgbClr val="FFFFFF"/>
                  </a:solidFill>
                  <a:latin typeface="Segoe UI"/>
                </a:rPr>
              </a:br>
              <a:r>
                <a:rPr lang="cs-CZ" sz="2400" b="1" dirty="0">
                  <a:solidFill>
                    <a:srgbClr val="FFFFFF"/>
                  </a:solidFill>
                  <a:latin typeface="Segoe UI"/>
                  <a:cs typeface="Times New Roman" panose="02020603050405020304" pitchFamily="18" charset="0"/>
                </a:rPr>
                <a:t>1 162 426</a:t>
              </a:r>
              <a:r>
                <a:rPr lang="cs-CZ" sz="2400" b="1" dirty="0">
                  <a:solidFill>
                    <a:srgbClr val="FFFFFF"/>
                  </a:solidFill>
                  <a:latin typeface="Segoe UI"/>
                  <a:ea typeface="Aptos" panose="020B0004020202020204" pitchFamily="34" charset="0"/>
                  <a:cs typeface="Times New Roman" panose="02020603050405020304" pitchFamily="18" charset="0"/>
                </a:rPr>
                <a:t> Kč</a:t>
              </a:r>
              <a:endParaRPr lang="cs-CZ" sz="2400" b="1" dirty="0">
                <a:solidFill>
                  <a:srgbClr val="FFFFFF"/>
                </a:solidFill>
                <a:latin typeface="Segoe UI"/>
              </a:endParaRPr>
            </a:p>
          </p:txBody>
        </p:sp>
      </p:grpSp>
      <p:sp>
        <p:nvSpPr>
          <p:cNvPr id="9" name="Ovál 8">
            <a:extLst>
              <a:ext uri="{FF2B5EF4-FFF2-40B4-BE49-F238E27FC236}">
                <a16:creationId xmlns:a16="http://schemas.microsoft.com/office/drawing/2014/main" id="{609F461B-25A2-C20D-1CD9-7A90E72256AB}"/>
              </a:ext>
            </a:extLst>
          </p:cNvPr>
          <p:cNvSpPr/>
          <p:nvPr/>
        </p:nvSpPr>
        <p:spPr>
          <a:xfrm>
            <a:off x="11294837" y="615862"/>
            <a:ext cx="1221950" cy="1221950"/>
          </a:xfrm>
          <a:prstGeom prst="ellipse">
            <a:avLst/>
          </a:prstGeom>
          <a:blipFill rotWithShape="1">
            <a:blip r:embed="rId8"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defTabSz="1371600" fontAlgn="base">
              <a:spcBef>
                <a:spcPct val="0"/>
              </a:spcBef>
              <a:spcAft>
                <a:spcPct val="0"/>
              </a:spcAft>
              <a:defRPr/>
            </a:pPr>
            <a:endParaRPr lang="cs-CZ" sz="3600" dirty="0">
              <a:solidFill>
                <a:srgbClr val="FFFFFF">
                  <a:hueOff val="0"/>
                  <a:satOff val="0"/>
                  <a:lumOff val="0"/>
                  <a:alphaOff val="0"/>
                </a:srgbClr>
              </a:solidFill>
              <a:latin typeface="Segoe UI"/>
            </a:endParaRPr>
          </a:p>
        </p:txBody>
      </p:sp>
      <p:sp>
        <p:nvSpPr>
          <p:cNvPr id="10" name="Šipka: obousměrná vodorovná 9">
            <a:extLst>
              <a:ext uri="{FF2B5EF4-FFF2-40B4-BE49-F238E27FC236}">
                <a16:creationId xmlns:a16="http://schemas.microsoft.com/office/drawing/2014/main" id="{7AB5B33C-1FF6-BED8-A3DD-A1A5B90CEA4B}"/>
              </a:ext>
            </a:extLst>
          </p:cNvPr>
          <p:cNvSpPr/>
          <p:nvPr/>
        </p:nvSpPr>
        <p:spPr>
          <a:xfrm>
            <a:off x="6567224" y="2885799"/>
            <a:ext cx="10740099" cy="550428"/>
          </a:xfrm>
          <a:prstGeom prst="leftRightArrow">
            <a:avLst/>
          </a:prstGeom>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a:lstStyle/>
          <a:p>
            <a:pPr defTabSz="1371600" fontAlgn="base">
              <a:spcBef>
                <a:spcPct val="0"/>
              </a:spcBef>
              <a:spcAft>
                <a:spcPct val="0"/>
              </a:spcAft>
              <a:defRPr/>
            </a:pPr>
            <a:endParaRPr lang="cs-CZ" sz="3600" dirty="0">
              <a:solidFill>
                <a:srgbClr val="024F2F">
                  <a:hueOff val="0"/>
                  <a:satOff val="0"/>
                  <a:lumOff val="0"/>
                  <a:alphaOff val="0"/>
                </a:srgbClr>
              </a:solidFill>
              <a:latin typeface="Segoe UI"/>
            </a:endParaRPr>
          </a:p>
        </p:txBody>
      </p:sp>
    </p:spTree>
    <p:extLst>
      <p:ext uri="{BB962C8B-B14F-4D97-AF65-F5344CB8AC3E}">
        <p14:creationId xmlns:p14="http://schemas.microsoft.com/office/powerpoint/2010/main" val="3859367572"/>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C5A6B2D-C0C7-BE90-3820-600FBA8B86CC}"/>
            </a:ext>
          </a:extLst>
        </p:cNvPr>
        <p:cNvGrpSpPr/>
        <p:nvPr/>
      </p:nvGrpSpPr>
      <p:grpSpPr>
        <a:xfrm>
          <a:off x="0" y="0"/>
          <a:ext cx="0" cy="0"/>
          <a:chOff x="0" y="0"/>
          <a:chExt cx="0" cy="0"/>
        </a:xfrm>
      </p:grpSpPr>
      <p:sp>
        <p:nvSpPr>
          <p:cNvPr id="3" name="Zástupný text 2">
            <a:extLst>
              <a:ext uri="{FF2B5EF4-FFF2-40B4-BE49-F238E27FC236}">
                <a16:creationId xmlns:a16="http://schemas.microsoft.com/office/drawing/2014/main" id="{284B8BF1-CDBB-4D34-2EB1-CE8EF8E692E0}"/>
              </a:ext>
            </a:extLst>
          </p:cNvPr>
          <p:cNvSpPr>
            <a:spLocks noGrp="1"/>
          </p:cNvSpPr>
          <p:nvPr>
            <p:ph type="body" sz="quarter" idx="10"/>
          </p:nvPr>
        </p:nvSpPr>
        <p:spPr>
          <a:xfrm>
            <a:off x="389384" y="3369076"/>
            <a:ext cx="4602956" cy="4653308"/>
          </a:xfrm>
        </p:spPr>
        <p:txBody>
          <a:bodyPr>
            <a:normAutofit/>
          </a:bodyPr>
          <a:lstStyle/>
          <a:p>
            <a:endParaRPr lang="cs-CZ" sz="2700"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sz="2700" kern="100" dirty="0">
              <a:ea typeface="Aptos" panose="020B0004020202020204" pitchFamily="34" charset="0"/>
              <a:cs typeface="Times New Roman" panose="02020603050405020304" pitchFamily="18" charset="0"/>
            </a:endParaRPr>
          </a:p>
          <a:p>
            <a:endParaRPr lang="cs-CZ" dirty="0"/>
          </a:p>
        </p:txBody>
      </p:sp>
      <p:sp>
        <p:nvSpPr>
          <p:cNvPr id="14" name="Zástupný text 38">
            <a:extLst>
              <a:ext uri="{FF2B5EF4-FFF2-40B4-BE49-F238E27FC236}">
                <a16:creationId xmlns:a16="http://schemas.microsoft.com/office/drawing/2014/main" id="{66297914-ECD2-D460-DB0D-5F50D6153113}"/>
              </a:ext>
            </a:extLst>
          </p:cNvPr>
          <p:cNvSpPr txBox="1">
            <a:spLocks/>
          </p:cNvSpPr>
          <p:nvPr/>
        </p:nvSpPr>
        <p:spPr>
          <a:xfrm>
            <a:off x="179006" y="556122"/>
            <a:ext cx="4915995" cy="7179666"/>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1800"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20000"/>
              </a:lnSpc>
              <a:spcBef>
                <a:spcPts val="1500"/>
              </a:spcBef>
              <a:defRPr/>
            </a:pPr>
            <a:r>
              <a:rPr lang="cs-CZ" sz="4500" b="1" dirty="0">
                <a:solidFill>
                  <a:srgbClr val="FFFFFF"/>
                </a:solidFill>
              </a:rPr>
              <a:t>ENERGETICKÁ NÁROČNOST BUDOVY</a:t>
            </a:r>
          </a:p>
          <a:p>
            <a:pPr defTabSz="1371600">
              <a:lnSpc>
                <a:spcPct val="120000"/>
              </a:lnSpc>
              <a:spcBef>
                <a:spcPts val="1500"/>
              </a:spcBef>
              <a:defRPr/>
            </a:pPr>
            <a:endParaRPr lang="cs-CZ" sz="9000" kern="100" dirty="0">
              <a:solidFill>
                <a:srgbClr val="FFFFFF"/>
              </a:solidFill>
              <a:latin typeface="Segoe UI"/>
              <a:ea typeface="Aptos" panose="020B0004020202020204" pitchFamily="34" charset="0"/>
              <a:cs typeface="Times New Roman" panose="02020603050405020304" pitchFamily="18" charset="0"/>
            </a:endParaRPr>
          </a:p>
          <a:p>
            <a:pPr defTabSz="1371600">
              <a:spcBef>
                <a:spcPts val="1500"/>
              </a:spcBef>
              <a:defRPr/>
            </a:pPr>
            <a:endParaRPr lang="cs-CZ" sz="2700" dirty="0">
              <a:solidFill>
                <a:srgbClr val="FFFFFF"/>
              </a:solidFill>
            </a:endParaRPr>
          </a:p>
        </p:txBody>
      </p:sp>
      <p:graphicFrame>
        <p:nvGraphicFramePr>
          <p:cNvPr id="22" name="Diagram 21">
            <a:extLst>
              <a:ext uri="{FF2B5EF4-FFF2-40B4-BE49-F238E27FC236}">
                <a16:creationId xmlns:a16="http://schemas.microsoft.com/office/drawing/2014/main" id="{05E6FE94-3E3C-88D7-550E-AF1A736572C9}"/>
              </a:ext>
            </a:extLst>
          </p:cNvPr>
          <p:cNvGraphicFramePr/>
          <p:nvPr/>
        </p:nvGraphicFramePr>
        <p:xfrm>
          <a:off x="6127367" y="1530931"/>
          <a:ext cx="10361099" cy="2618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B2968E1D-B929-757A-950D-BA1BD23666CF}"/>
              </a:ext>
            </a:extLst>
          </p:cNvPr>
          <p:cNvGraphicFramePr/>
          <p:nvPr/>
        </p:nvGraphicFramePr>
        <p:xfrm>
          <a:off x="7415808" y="4288995"/>
          <a:ext cx="7992888" cy="29187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478FA6A5-40A3-CF31-A6CC-9DE8FEE27C73}"/>
              </a:ext>
            </a:extLst>
          </p:cNvPr>
          <p:cNvGraphicFramePr/>
          <p:nvPr/>
        </p:nvGraphicFramePr>
        <p:xfrm>
          <a:off x="7415808" y="7207795"/>
          <a:ext cx="7992888" cy="26074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TextovéPole 11">
            <a:extLst>
              <a:ext uri="{FF2B5EF4-FFF2-40B4-BE49-F238E27FC236}">
                <a16:creationId xmlns:a16="http://schemas.microsoft.com/office/drawing/2014/main" id="{7138D65E-D30E-453F-A7EB-BF2EA5E80456}"/>
              </a:ext>
            </a:extLst>
          </p:cNvPr>
          <p:cNvSpPr txBox="1"/>
          <p:nvPr/>
        </p:nvSpPr>
        <p:spPr>
          <a:xfrm>
            <a:off x="6127367" y="488553"/>
            <a:ext cx="11948081" cy="1477328"/>
          </a:xfrm>
          <a:prstGeom prst="rect">
            <a:avLst/>
          </a:prstGeom>
          <a:noFill/>
        </p:spPr>
        <p:txBody>
          <a:bodyPr wrap="square">
            <a:spAutoFit/>
          </a:bodyPr>
          <a:lstStyle/>
          <a:p>
            <a:pPr algn="ctr" defTabSz="1371600">
              <a:spcBef>
                <a:spcPct val="0"/>
              </a:spcBef>
              <a:defRPr/>
            </a:pPr>
            <a:r>
              <a:rPr lang="cs-CZ" sz="2700" kern="100" dirty="0">
                <a:solidFill>
                  <a:srgbClr val="024F2F"/>
                </a:solidFill>
                <a:latin typeface="Segoe UI"/>
                <a:ea typeface="Aptos" panose="020B0004020202020204" pitchFamily="34" charset="0"/>
                <a:cs typeface="Times New Roman" panose="02020603050405020304" pitchFamily="18" charset="0"/>
              </a:rPr>
              <a:t>Snížení spotřeby tepla na plynovém vytápění až o 65 %                                               Úspora nákladů na plynovém vytápění 340 tis. Kč/rok</a:t>
            </a:r>
            <a:r>
              <a:rPr lang="cs-CZ" sz="2700" kern="100" dirty="0">
                <a:solidFill>
                  <a:srgbClr val="024F2F"/>
                </a:solidFill>
                <a:highlight>
                  <a:srgbClr val="FF0000"/>
                </a:highlight>
                <a:latin typeface="Segoe UI"/>
                <a:ea typeface="Aptos" panose="020B0004020202020204" pitchFamily="34" charset="0"/>
                <a:cs typeface="Times New Roman" panose="02020603050405020304" pitchFamily="18" charset="0"/>
              </a:rPr>
              <a:t> </a:t>
            </a:r>
          </a:p>
          <a:p>
            <a:pPr defTabSz="1371600" fontAlgn="base">
              <a:spcBef>
                <a:spcPct val="0"/>
              </a:spcBef>
              <a:spcAft>
                <a:spcPct val="0"/>
              </a:spcAft>
              <a:defRPr/>
            </a:pPr>
            <a:endParaRPr lang="cs-CZ" sz="3600" dirty="0">
              <a:solidFill>
                <a:srgbClr val="024F2F"/>
              </a:solidFill>
              <a:latin typeface="Times New Roman" pitchFamily="18" charset="0"/>
            </a:endParaRPr>
          </a:p>
        </p:txBody>
      </p:sp>
      <p:sp>
        <p:nvSpPr>
          <p:cNvPr id="18" name="Šipka: doprava 17">
            <a:extLst>
              <a:ext uri="{FF2B5EF4-FFF2-40B4-BE49-F238E27FC236}">
                <a16:creationId xmlns:a16="http://schemas.microsoft.com/office/drawing/2014/main" id="{24F1FBAC-4F46-CCB3-7C87-69F980BFBC5E}"/>
              </a:ext>
            </a:extLst>
          </p:cNvPr>
          <p:cNvSpPr/>
          <p:nvPr/>
        </p:nvSpPr>
        <p:spPr>
          <a:xfrm>
            <a:off x="7413618" y="909842"/>
            <a:ext cx="540060" cy="541713"/>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cs-CZ" sz="3600" dirty="0">
              <a:solidFill>
                <a:srgbClr val="FFFFFF"/>
              </a:solidFill>
              <a:latin typeface="Segoe UI"/>
            </a:endParaRPr>
          </a:p>
        </p:txBody>
      </p:sp>
      <p:sp>
        <p:nvSpPr>
          <p:cNvPr id="5" name="TextovéPole 4">
            <a:extLst>
              <a:ext uri="{FF2B5EF4-FFF2-40B4-BE49-F238E27FC236}">
                <a16:creationId xmlns:a16="http://schemas.microsoft.com/office/drawing/2014/main" id="{27605E99-5152-0584-E87A-E1DF0ED8BD23}"/>
              </a:ext>
            </a:extLst>
          </p:cNvPr>
          <p:cNvSpPr txBox="1"/>
          <p:nvPr/>
        </p:nvSpPr>
        <p:spPr>
          <a:xfrm>
            <a:off x="10548156" y="3688174"/>
            <a:ext cx="5508612" cy="1015663"/>
          </a:xfrm>
          <a:prstGeom prst="rect">
            <a:avLst/>
          </a:prstGeom>
          <a:noFill/>
        </p:spPr>
        <p:txBody>
          <a:bodyPr wrap="square">
            <a:spAutoFit/>
          </a:bodyPr>
          <a:lstStyle/>
          <a:p>
            <a:pPr algn="ctr" defTabSz="1371600">
              <a:spcBef>
                <a:spcPct val="0"/>
              </a:spcBef>
              <a:defRPr/>
            </a:pPr>
            <a:r>
              <a:rPr lang="cs-CZ" sz="2400" kern="100" dirty="0">
                <a:solidFill>
                  <a:srgbClr val="024F2F"/>
                </a:solidFill>
                <a:latin typeface="Segoe UI"/>
                <a:ea typeface="Aptos" panose="020B0004020202020204" pitchFamily="34" charset="0"/>
                <a:cs typeface="Times New Roman" panose="02020603050405020304" pitchFamily="18" charset="0"/>
              </a:rPr>
              <a:t>276 MWh/rok         122 MWh/rok</a:t>
            </a:r>
            <a:r>
              <a:rPr lang="cs-CZ" sz="2400" kern="100" dirty="0">
                <a:solidFill>
                  <a:srgbClr val="024F2F"/>
                </a:solidFill>
                <a:highlight>
                  <a:srgbClr val="FF0000"/>
                </a:highlight>
                <a:latin typeface="Segoe UI"/>
                <a:ea typeface="Aptos" panose="020B0004020202020204" pitchFamily="34" charset="0"/>
                <a:cs typeface="Times New Roman" panose="02020603050405020304" pitchFamily="18" charset="0"/>
              </a:rPr>
              <a:t> </a:t>
            </a:r>
          </a:p>
          <a:p>
            <a:pPr defTabSz="1371600" fontAlgn="base">
              <a:spcBef>
                <a:spcPct val="0"/>
              </a:spcBef>
              <a:spcAft>
                <a:spcPct val="0"/>
              </a:spcAft>
              <a:defRPr/>
            </a:pPr>
            <a:endParaRPr lang="cs-CZ" sz="3600" dirty="0">
              <a:solidFill>
                <a:srgbClr val="024F2F"/>
              </a:solidFill>
              <a:latin typeface="Times New Roman" pitchFamily="18" charset="0"/>
            </a:endParaRPr>
          </a:p>
        </p:txBody>
      </p:sp>
    </p:spTree>
    <p:extLst>
      <p:ext uri="{BB962C8B-B14F-4D97-AF65-F5344CB8AC3E}">
        <p14:creationId xmlns:p14="http://schemas.microsoft.com/office/powerpoint/2010/main" val="376546771"/>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9A9A04F8-9412-75A9-127C-02DEC8486DA0}"/>
              </a:ext>
            </a:extLst>
          </p:cNvPr>
          <p:cNvSpPr>
            <a:spLocks noGrp="1"/>
          </p:cNvSpPr>
          <p:nvPr>
            <p:ph type="pic" idx="1"/>
          </p:nvPr>
        </p:nvSpPr>
        <p:spPr>
          <a:xfrm>
            <a:off x="5353071" y="0"/>
            <a:ext cx="12901692" cy="10287000"/>
          </a:xfrm>
        </p:spPr>
        <p:txBody>
          <a:bodyPr>
            <a:normAutofit/>
          </a:bodyPr>
          <a:lstStyle/>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endParaRPr lang="cs-CZ" sz="2700" b="1" kern="100" dirty="0">
              <a:ea typeface="Aptos" panose="020B0004020202020204" pitchFamily="34" charset="0"/>
              <a:cs typeface="Times New Roman" panose="02020603050405020304" pitchFamily="18" charset="0"/>
            </a:endParaRPr>
          </a:p>
          <a:p>
            <a:pPr algn="r"/>
            <a:r>
              <a:rPr lang="cs-CZ" sz="2700" b="1" kern="100" dirty="0">
                <a:ea typeface="Aptos" panose="020B0004020202020204" pitchFamily="34" charset="0"/>
                <a:cs typeface="Times New Roman" panose="02020603050405020304" pitchFamily="18" charset="0"/>
              </a:rPr>
              <a:t>			</a:t>
            </a:r>
            <a:endParaRPr lang="cs-CZ" sz="2700" b="1" kern="100" dirty="0">
              <a:solidFill>
                <a:srgbClr val="00B0F0"/>
              </a:solidFill>
              <a:ea typeface="Aptos" panose="020B0004020202020204" pitchFamily="34" charset="0"/>
              <a:cs typeface="Times New Roman" panose="02020603050405020304" pitchFamily="18" charset="0"/>
            </a:endParaRPr>
          </a:p>
          <a:p>
            <a:endParaRPr lang="cs-CZ" sz="2700" kern="100" dirty="0">
              <a:latin typeface="Aptos" panose="020B0004020202020204" pitchFamily="34" charset="0"/>
              <a:ea typeface="Aptos" panose="020B0004020202020204" pitchFamily="34" charset="0"/>
              <a:cs typeface="Times New Roman" panose="02020603050405020304" pitchFamily="18" charset="0"/>
            </a:endParaRPr>
          </a:p>
          <a:p>
            <a:endParaRPr lang="cs-CZ" sz="2700" kern="100" dirty="0">
              <a:latin typeface="Aptos" panose="020B0004020202020204" pitchFamily="34" charset="0"/>
              <a:ea typeface="Aptos" panose="020B0004020202020204" pitchFamily="34" charset="0"/>
              <a:cs typeface="Times New Roman" panose="02020603050405020304" pitchFamily="18" charset="0"/>
            </a:endParaRPr>
          </a:p>
          <a:p>
            <a:endParaRPr lang="cs-CZ" dirty="0"/>
          </a:p>
        </p:txBody>
      </p:sp>
      <p:sp>
        <p:nvSpPr>
          <p:cNvPr id="11" name="Zástupný text 3">
            <a:extLst>
              <a:ext uri="{FF2B5EF4-FFF2-40B4-BE49-F238E27FC236}">
                <a16:creationId xmlns:a16="http://schemas.microsoft.com/office/drawing/2014/main" id="{739514E8-D6F1-C7D1-F988-51B1D0A0C718}"/>
              </a:ext>
            </a:extLst>
          </p:cNvPr>
          <p:cNvSpPr txBox="1">
            <a:spLocks/>
          </p:cNvSpPr>
          <p:nvPr/>
        </p:nvSpPr>
        <p:spPr>
          <a:xfrm>
            <a:off x="297869" y="637321"/>
            <a:ext cx="4998867" cy="5655812"/>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3600" b="1"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defRPr/>
            </a:pPr>
            <a:r>
              <a:rPr lang="cs-CZ" sz="4800" kern="100" dirty="0">
                <a:solidFill>
                  <a:srgbClr val="024F2F"/>
                </a:solidFill>
                <a:cs typeface="Times New Roman" panose="02020603050405020304" pitchFamily="18" charset="0"/>
              </a:rPr>
              <a:t>NAVRHOVANÁ OPATŘENÍ II.</a:t>
            </a:r>
          </a:p>
          <a:p>
            <a:pPr defTabSz="1371600">
              <a:spcBef>
                <a:spcPts val="1500"/>
              </a:spcBef>
              <a:defRPr/>
            </a:pPr>
            <a:r>
              <a:rPr lang="cs-CZ" sz="3300" dirty="0">
                <a:solidFill>
                  <a:srgbClr val="FFFFFF"/>
                </a:solidFill>
                <a:latin typeface="Segoe UI"/>
                <a:ea typeface="Aptos" panose="020B0004020202020204" pitchFamily="34" charset="0"/>
                <a:cs typeface="Times New Roman" panose="02020603050405020304" pitchFamily="18" charset="0"/>
              </a:rPr>
              <a:t>Rekonstrukce                   a nástavba zděného BD             z roku 1900                  12 bytových jednotek </a:t>
            </a:r>
            <a:r>
              <a:rPr lang="cs-CZ" sz="3300" dirty="0">
                <a:solidFill>
                  <a:srgbClr val="FFFFFF"/>
                </a:solidFill>
                <a:latin typeface="Segoe UI"/>
                <a:cs typeface="Times New Roman" panose="02020603050405020304" pitchFamily="18" charset="0"/>
              </a:rPr>
              <a:t>Praha 2               </a:t>
            </a:r>
            <a:r>
              <a:rPr lang="cs-CZ" sz="3300" b="0" dirty="0">
                <a:solidFill>
                  <a:srgbClr val="FFFFFF"/>
                </a:solidFill>
                <a:latin typeface="Segoe UI"/>
                <a:ea typeface="Aptos" panose="020B0004020202020204" pitchFamily="34" charset="0"/>
                <a:cs typeface="Times New Roman" panose="02020603050405020304" pitchFamily="18" charset="0"/>
              </a:rPr>
              <a:t>realizace 2023</a:t>
            </a:r>
            <a:endParaRPr lang="cs-CZ" sz="3300" b="0" dirty="0">
              <a:solidFill>
                <a:srgbClr val="FFFFFF"/>
              </a:solidFill>
            </a:endParaRPr>
          </a:p>
        </p:txBody>
      </p:sp>
      <p:grpSp>
        <p:nvGrpSpPr>
          <p:cNvPr id="26" name="Skupina 25">
            <a:extLst>
              <a:ext uri="{FF2B5EF4-FFF2-40B4-BE49-F238E27FC236}">
                <a16:creationId xmlns:a16="http://schemas.microsoft.com/office/drawing/2014/main" id="{0FDA141D-986F-FA82-D29A-FA5C8A23DD2B}"/>
              </a:ext>
            </a:extLst>
          </p:cNvPr>
          <p:cNvGrpSpPr/>
          <p:nvPr/>
        </p:nvGrpSpPr>
        <p:grpSpPr>
          <a:xfrm>
            <a:off x="5956916" y="412866"/>
            <a:ext cx="11880231" cy="5706810"/>
            <a:chOff x="725" y="0"/>
            <a:chExt cx="7920154" cy="2790338"/>
          </a:xfrm>
        </p:grpSpPr>
        <p:sp>
          <p:nvSpPr>
            <p:cNvPr id="27" name="Obdélník: se zakulacenými rohy 26">
              <a:extLst>
                <a:ext uri="{FF2B5EF4-FFF2-40B4-BE49-F238E27FC236}">
                  <a16:creationId xmlns:a16="http://schemas.microsoft.com/office/drawing/2014/main" id="{3C43295C-A1E3-C4AE-4301-8707826A15F0}"/>
                </a:ext>
              </a:extLst>
            </p:cNvPr>
            <p:cNvSpPr/>
            <p:nvPr/>
          </p:nvSpPr>
          <p:spPr>
            <a:xfrm>
              <a:off x="725" y="0"/>
              <a:ext cx="7920154" cy="279033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1371600" fontAlgn="base">
                <a:spcBef>
                  <a:spcPct val="0"/>
                </a:spcBef>
                <a:spcAft>
                  <a:spcPct val="0"/>
                </a:spcAft>
                <a:defRPr/>
              </a:pPr>
              <a:endParaRPr lang="cs-CZ" sz="3600" dirty="0">
                <a:solidFill>
                  <a:srgbClr val="FFFFFF"/>
                </a:solidFill>
                <a:latin typeface="Segoe UI"/>
              </a:endParaRPr>
            </a:p>
          </p:txBody>
        </p:sp>
        <p:sp>
          <p:nvSpPr>
            <p:cNvPr id="28" name="Obdélník: se zakulacenými rohy 4">
              <a:extLst>
                <a:ext uri="{FF2B5EF4-FFF2-40B4-BE49-F238E27FC236}">
                  <a16:creationId xmlns:a16="http://schemas.microsoft.com/office/drawing/2014/main" id="{FD0740C8-9BCA-56D6-E4D8-8ACD072DACB7}"/>
                </a:ext>
              </a:extLst>
            </p:cNvPr>
            <p:cNvSpPr txBox="1"/>
            <p:nvPr/>
          </p:nvSpPr>
          <p:spPr>
            <a:xfrm>
              <a:off x="725" y="1361511"/>
              <a:ext cx="7920154" cy="13615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algn="ctr" defTabSz="1200150" fontAlgn="base">
                <a:lnSpc>
                  <a:spcPct val="90000"/>
                </a:lnSpc>
                <a:spcBef>
                  <a:spcPct val="0"/>
                </a:spcBef>
                <a:spcAft>
                  <a:spcPct val="35000"/>
                </a:spcAft>
                <a:defRPr/>
              </a:pPr>
              <a:endParaRPr lang="cs-CZ" sz="2400" b="1" dirty="0">
                <a:solidFill>
                  <a:srgbClr val="FFFFFF"/>
                </a:solidFill>
                <a:latin typeface="Segoe UI"/>
              </a:endParaRPr>
            </a:p>
          </p:txBody>
        </p:sp>
      </p:grpSp>
      <p:sp>
        <p:nvSpPr>
          <p:cNvPr id="29" name="TextovéPole 28">
            <a:extLst>
              <a:ext uri="{FF2B5EF4-FFF2-40B4-BE49-F238E27FC236}">
                <a16:creationId xmlns:a16="http://schemas.microsoft.com/office/drawing/2014/main" id="{103EBCB1-850D-7615-7668-8E64DB175A03}"/>
              </a:ext>
            </a:extLst>
          </p:cNvPr>
          <p:cNvSpPr txBox="1"/>
          <p:nvPr/>
        </p:nvSpPr>
        <p:spPr>
          <a:xfrm>
            <a:off x="6063727" y="503588"/>
            <a:ext cx="11926403" cy="6324808"/>
          </a:xfrm>
          <a:prstGeom prst="rect">
            <a:avLst/>
          </a:prstGeom>
          <a:noFill/>
        </p:spPr>
        <p:txBody>
          <a:bodyPr wrap="square">
            <a:spAutoFit/>
          </a:bodyPr>
          <a:lstStyle/>
          <a:p>
            <a:pPr defTabSz="1371600" fontAlgn="base">
              <a:spcBef>
                <a:spcPct val="0"/>
              </a:spcBef>
              <a:spcAft>
                <a:spcPct val="0"/>
              </a:spcAft>
              <a:defRPr/>
            </a:pPr>
            <a:r>
              <a:rPr lang="cs-CZ" sz="2700" b="1" dirty="0">
                <a:solidFill>
                  <a:srgbClr val="024F2F"/>
                </a:solidFill>
                <a:latin typeface="Segoe UI"/>
              </a:rPr>
              <a:t>Zateplení památky  </a:t>
            </a:r>
          </a:p>
          <a:p>
            <a:pPr defTabSz="1371600" fontAlgn="base">
              <a:spcBef>
                <a:spcPct val="0"/>
              </a:spcBef>
              <a:spcAft>
                <a:spcPct val="0"/>
              </a:spcAft>
              <a:defRPr/>
            </a:pPr>
            <a:r>
              <a:rPr lang="cs-CZ" sz="2700" dirty="0">
                <a:solidFill>
                  <a:srgbClr val="FFFFFF"/>
                </a:solidFill>
                <a:latin typeface="Segoe UI"/>
              </a:rPr>
              <a:t>Zateplení obvodových stěn dvora minerální vlákna – 200 mm</a:t>
            </a:r>
          </a:p>
          <a:p>
            <a:pPr defTabSz="1371600" fontAlgn="base">
              <a:spcBef>
                <a:spcPct val="0"/>
              </a:spcBef>
              <a:spcAft>
                <a:spcPct val="0"/>
              </a:spcAft>
              <a:defRPr/>
            </a:pPr>
            <a:r>
              <a:rPr lang="cs-CZ" sz="2700" dirty="0">
                <a:solidFill>
                  <a:srgbClr val="FFFFFF"/>
                </a:solidFill>
                <a:latin typeface="Segoe UI"/>
              </a:rPr>
              <a:t>Nástavba z plynosilikátových tvárnic 375 mm a minerální vlákna – 200 mm</a:t>
            </a:r>
            <a:endParaRPr lang="cs-CZ" sz="2700" dirty="0">
              <a:solidFill>
                <a:srgbClr val="FFFFFF"/>
              </a:solidFill>
              <a:latin typeface="Segoe UI"/>
              <a:ea typeface="Aptos" panose="020B0004020202020204" pitchFamily="34" charset="0"/>
              <a:cs typeface="Aptos" panose="020B0004020202020204" pitchFamily="34" charset="0"/>
            </a:endParaRPr>
          </a:p>
          <a:p>
            <a:pPr defTabSz="1371600" fontAlgn="base">
              <a:spcBef>
                <a:spcPct val="0"/>
              </a:spcBef>
              <a:spcAft>
                <a:spcPct val="0"/>
              </a:spcAft>
              <a:defRPr/>
            </a:pPr>
            <a:r>
              <a:rPr lang="cs-CZ" sz="2700" dirty="0">
                <a:solidFill>
                  <a:srgbClr val="FFFFFF"/>
                </a:solidFill>
                <a:latin typeface="Segoe UI"/>
              </a:rPr>
              <a:t>Zateplení sedlové a pultové střechy minerální vlákna – 200 mm                         a dřevovláknitá izolace – 150 mm</a:t>
            </a:r>
          </a:p>
          <a:p>
            <a:pPr defTabSz="1371600" fontAlgn="base">
              <a:spcBef>
                <a:spcPct val="0"/>
              </a:spcBef>
              <a:spcAft>
                <a:spcPct val="0"/>
              </a:spcAft>
              <a:defRPr/>
            </a:pPr>
            <a:r>
              <a:rPr lang="cs-CZ" sz="2700" dirty="0">
                <a:solidFill>
                  <a:srgbClr val="FFFFFF"/>
                </a:solidFill>
                <a:latin typeface="Segoe UI"/>
              </a:rPr>
              <a:t>Zateplení terasy XPS – 300 mm</a:t>
            </a:r>
          </a:p>
          <a:p>
            <a:pPr defTabSz="1371600" fontAlgn="base">
              <a:spcBef>
                <a:spcPct val="0"/>
              </a:spcBef>
              <a:spcAft>
                <a:spcPct val="0"/>
              </a:spcAft>
              <a:defRPr/>
            </a:pPr>
            <a:r>
              <a:rPr lang="cs-CZ" sz="2700" dirty="0">
                <a:solidFill>
                  <a:srgbClr val="FFFFFF"/>
                </a:solidFill>
                <a:latin typeface="Segoe UI"/>
              </a:rPr>
              <a:t>Zateplení podlahy na terénu EPS – 120 mm </a:t>
            </a:r>
          </a:p>
          <a:p>
            <a:pPr defTabSz="1371600" fontAlgn="base">
              <a:spcBef>
                <a:spcPct val="0"/>
              </a:spcBef>
              <a:spcAft>
                <a:spcPct val="0"/>
              </a:spcAft>
              <a:defRPr/>
            </a:pPr>
            <a:endParaRPr lang="cs-CZ" sz="2700" dirty="0">
              <a:solidFill>
                <a:srgbClr val="FFFFFF"/>
              </a:solidFill>
              <a:latin typeface="Segoe UI" panose="020B0502040204020203" pitchFamily="34" charset="0"/>
            </a:endParaRPr>
          </a:p>
          <a:p>
            <a:pPr defTabSz="1371600" fontAlgn="base">
              <a:spcBef>
                <a:spcPct val="0"/>
              </a:spcBef>
              <a:spcAft>
                <a:spcPct val="0"/>
              </a:spcAft>
              <a:defRPr/>
            </a:pPr>
            <a:r>
              <a:rPr lang="cs-CZ" sz="2700" dirty="0">
                <a:solidFill>
                  <a:srgbClr val="FFFFFF"/>
                </a:solidFill>
                <a:latin typeface="Segoe UI" panose="020B0502040204020203" pitchFamily="34" charset="0"/>
              </a:rPr>
              <a:t>Špaletová dřevěná okna do ulice, dřevěná okna do dvora </a:t>
            </a:r>
            <a:r>
              <a:rPr lang="cs-CZ" sz="2700" dirty="0">
                <a:solidFill>
                  <a:srgbClr val="FFFFFF"/>
                </a:solidFill>
                <a:latin typeface="Segoe UI"/>
              </a:rPr>
              <a:t>– U</a:t>
            </a:r>
            <a:r>
              <a:rPr lang="cs-CZ" sz="2700" baseline="-25000" dirty="0">
                <a:solidFill>
                  <a:srgbClr val="FFFFFF"/>
                </a:solidFill>
                <a:latin typeface="Segoe UI"/>
              </a:rPr>
              <a:t>w</a:t>
            </a:r>
            <a:r>
              <a:rPr lang="cs-CZ" sz="2700" dirty="0">
                <a:solidFill>
                  <a:srgbClr val="FFFFFF"/>
                </a:solidFill>
                <a:latin typeface="Segoe UI"/>
              </a:rPr>
              <a:t> = 0,90 W/m</a:t>
            </a:r>
            <a:r>
              <a:rPr lang="cs-CZ" sz="2700" dirty="0">
                <a:solidFill>
                  <a:srgbClr val="FFFFFF"/>
                </a:solidFill>
                <a:latin typeface="Segoe UI"/>
                <a:ea typeface="Aptos" panose="020B0004020202020204" pitchFamily="34" charset="0"/>
                <a:cs typeface="Aptos" panose="020B0004020202020204" pitchFamily="34" charset="0"/>
              </a:rPr>
              <a:t>²</a:t>
            </a:r>
            <a:r>
              <a:rPr lang="cs-CZ" sz="2700" dirty="0">
                <a:solidFill>
                  <a:srgbClr val="FFFFFF"/>
                </a:solidFill>
                <a:latin typeface="Segoe UI"/>
              </a:rPr>
              <a:t>K </a:t>
            </a:r>
            <a:endParaRPr lang="cs-CZ" sz="2700" dirty="0">
              <a:solidFill>
                <a:srgbClr val="FFFFFF"/>
              </a:solidFill>
              <a:latin typeface="Segoe UI" panose="020B0502040204020203" pitchFamily="34" charset="0"/>
            </a:endParaRPr>
          </a:p>
          <a:p>
            <a:pPr defTabSz="1371600" fontAlgn="base">
              <a:spcBef>
                <a:spcPct val="0"/>
              </a:spcBef>
              <a:spcAft>
                <a:spcPct val="0"/>
              </a:spcAft>
              <a:defRPr/>
            </a:pPr>
            <a:r>
              <a:rPr lang="cs-CZ" sz="2700" dirty="0">
                <a:solidFill>
                  <a:srgbClr val="FFFFFF"/>
                </a:solidFill>
                <a:latin typeface="Segoe UI" panose="020B0502040204020203" pitchFamily="34" charset="0"/>
              </a:rPr>
              <a:t>Ateliérové střešní okno, střešní dřevěná okna </a:t>
            </a:r>
            <a:r>
              <a:rPr lang="cs-CZ" sz="2700" dirty="0">
                <a:solidFill>
                  <a:srgbClr val="FFFFFF"/>
                </a:solidFill>
                <a:latin typeface="Segoe UI"/>
              </a:rPr>
              <a:t>– U</a:t>
            </a:r>
            <a:r>
              <a:rPr lang="cs-CZ" sz="2700" baseline="-25000" dirty="0">
                <a:solidFill>
                  <a:srgbClr val="FFFFFF"/>
                </a:solidFill>
                <a:latin typeface="Segoe UI"/>
              </a:rPr>
              <a:t>w</a:t>
            </a:r>
            <a:r>
              <a:rPr lang="cs-CZ" sz="2700" dirty="0">
                <a:solidFill>
                  <a:srgbClr val="FFFFFF"/>
                </a:solidFill>
                <a:latin typeface="Segoe UI"/>
              </a:rPr>
              <a:t> = 0,90 W/m</a:t>
            </a:r>
            <a:r>
              <a:rPr lang="cs-CZ" sz="2700" dirty="0">
                <a:solidFill>
                  <a:srgbClr val="FFFFFF"/>
                </a:solidFill>
                <a:latin typeface="Segoe UI"/>
                <a:ea typeface="Aptos" panose="020B0004020202020204" pitchFamily="34" charset="0"/>
                <a:cs typeface="Aptos" panose="020B0004020202020204" pitchFamily="34" charset="0"/>
              </a:rPr>
              <a:t>²</a:t>
            </a:r>
            <a:r>
              <a:rPr lang="cs-CZ" sz="2700" dirty="0">
                <a:solidFill>
                  <a:srgbClr val="FFFFFF"/>
                </a:solidFill>
                <a:latin typeface="Segoe UI"/>
              </a:rPr>
              <a:t>K </a:t>
            </a:r>
            <a:endParaRPr lang="cs-CZ" sz="2700" dirty="0">
              <a:solidFill>
                <a:srgbClr val="FFFFFF"/>
              </a:solidFill>
              <a:latin typeface="Segoe UI" panose="020B0502040204020203" pitchFamily="34" charset="0"/>
            </a:endParaRPr>
          </a:p>
          <a:p>
            <a:pPr defTabSz="1371600" fontAlgn="base">
              <a:spcBef>
                <a:spcPct val="0"/>
              </a:spcBef>
              <a:spcAft>
                <a:spcPct val="0"/>
              </a:spcAft>
              <a:defRPr/>
            </a:pPr>
            <a:r>
              <a:rPr lang="cs-CZ" sz="2700" dirty="0">
                <a:solidFill>
                  <a:srgbClr val="FFFFFF"/>
                </a:solidFill>
                <a:latin typeface="Segoe UI"/>
              </a:rPr>
              <a:t>Vchodové dveře ulice/dvůr – </a:t>
            </a:r>
            <a:r>
              <a:rPr lang="cs-CZ" sz="2700" dirty="0" err="1">
                <a:solidFill>
                  <a:srgbClr val="FFFFFF"/>
                </a:solidFill>
                <a:latin typeface="Segoe UI"/>
              </a:rPr>
              <a:t>U</a:t>
            </a:r>
            <a:r>
              <a:rPr lang="cs-CZ" sz="2700" baseline="-25000" dirty="0" err="1">
                <a:solidFill>
                  <a:srgbClr val="FFFFFF"/>
                </a:solidFill>
                <a:latin typeface="Segoe UI"/>
              </a:rPr>
              <a:t>d</a:t>
            </a:r>
            <a:r>
              <a:rPr lang="cs-CZ" sz="2700" dirty="0">
                <a:solidFill>
                  <a:srgbClr val="FFFFFF"/>
                </a:solidFill>
                <a:latin typeface="Segoe UI"/>
              </a:rPr>
              <a:t> = 1,00/1,20 W/m</a:t>
            </a:r>
            <a:r>
              <a:rPr lang="cs-CZ" sz="2700" dirty="0">
                <a:solidFill>
                  <a:srgbClr val="FFFFFF"/>
                </a:solidFill>
                <a:latin typeface="Segoe UI"/>
                <a:ea typeface="Aptos" panose="020B0004020202020204" pitchFamily="34" charset="0"/>
                <a:cs typeface="Aptos" panose="020B0004020202020204" pitchFamily="34" charset="0"/>
              </a:rPr>
              <a:t>²</a:t>
            </a:r>
            <a:r>
              <a:rPr lang="cs-CZ" sz="2700" dirty="0">
                <a:solidFill>
                  <a:srgbClr val="FFFFFF"/>
                </a:solidFill>
                <a:latin typeface="Segoe UI"/>
              </a:rPr>
              <a:t>K </a:t>
            </a:r>
          </a:p>
          <a:p>
            <a:pPr defTabSz="1371600" fontAlgn="base">
              <a:spcBef>
                <a:spcPct val="0"/>
              </a:spcBef>
              <a:spcAft>
                <a:spcPct val="0"/>
              </a:spcAft>
              <a:defRPr/>
            </a:pPr>
            <a:endParaRPr lang="cs-CZ" sz="2700" dirty="0">
              <a:solidFill>
                <a:srgbClr val="FFFFFF"/>
              </a:solidFill>
              <a:latin typeface="Segoe UI"/>
            </a:endParaRPr>
          </a:p>
          <a:p>
            <a:pPr defTabSz="1371600" fontAlgn="base">
              <a:spcBef>
                <a:spcPct val="0"/>
              </a:spcBef>
              <a:spcAft>
                <a:spcPct val="0"/>
              </a:spcAft>
              <a:defRPr/>
            </a:pPr>
            <a:r>
              <a:rPr lang="cs-CZ" sz="2700" dirty="0">
                <a:solidFill>
                  <a:srgbClr val="FFFFFF"/>
                </a:solidFill>
                <a:latin typeface="Segoe UI"/>
              </a:rPr>
              <a:t>Stínící technika – venkovní žaluzie do dvora</a:t>
            </a:r>
          </a:p>
          <a:p>
            <a:pPr defTabSz="1371600" fontAlgn="base">
              <a:spcBef>
                <a:spcPct val="0"/>
              </a:spcBef>
              <a:spcAft>
                <a:spcPct val="0"/>
              </a:spcAft>
              <a:defRPr/>
            </a:pPr>
            <a:endParaRPr lang="cs-CZ" sz="2700" dirty="0">
              <a:solidFill>
                <a:srgbClr val="FFFFFF"/>
              </a:solidFill>
              <a:latin typeface="Segoe UI"/>
            </a:endParaRPr>
          </a:p>
          <a:p>
            <a:pPr defTabSz="1371600" fontAlgn="base">
              <a:spcBef>
                <a:spcPct val="0"/>
              </a:spcBef>
              <a:spcAft>
                <a:spcPct val="0"/>
              </a:spcAft>
              <a:defRPr/>
            </a:pPr>
            <a:endParaRPr lang="cs-CZ" sz="2700" dirty="0">
              <a:solidFill>
                <a:srgbClr val="FFFFFF"/>
              </a:solidFill>
              <a:latin typeface="Segoe UI"/>
            </a:endParaRPr>
          </a:p>
        </p:txBody>
      </p:sp>
      <p:sp>
        <p:nvSpPr>
          <p:cNvPr id="30" name="Ovál 29">
            <a:extLst>
              <a:ext uri="{FF2B5EF4-FFF2-40B4-BE49-F238E27FC236}">
                <a16:creationId xmlns:a16="http://schemas.microsoft.com/office/drawing/2014/main" id="{87F97F73-A2D4-C9AB-6E76-670510554FF7}"/>
              </a:ext>
            </a:extLst>
          </p:cNvPr>
          <p:cNvSpPr/>
          <p:nvPr/>
        </p:nvSpPr>
        <p:spPr>
          <a:xfrm>
            <a:off x="16341746" y="2585077"/>
            <a:ext cx="1232720" cy="1224713"/>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defTabSz="1371600" fontAlgn="base">
              <a:spcBef>
                <a:spcPct val="0"/>
              </a:spcBef>
              <a:spcAft>
                <a:spcPct val="0"/>
              </a:spcAft>
              <a:defRPr/>
            </a:pPr>
            <a:endParaRPr lang="cs-CZ" sz="3600" dirty="0">
              <a:solidFill>
                <a:srgbClr val="FFFFFF">
                  <a:hueOff val="0"/>
                  <a:satOff val="0"/>
                  <a:lumOff val="0"/>
                  <a:alphaOff val="0"/>
                </a:srgbClr>
              </a:solidFill>
              <a:latin typeface="Segoe UI"/>
            </a:endParaRPr>
          </a:p>
        </p:txBody>
      </p:sp>
      <p:pic>
        <p:nvPicPr>
          <p:cNvPr id="4" name="Obrázek 3">
            <a:extLst>
              <a:ext uri="{FF2B5EF4-FFF2-40B4-BE49-F238E27FC236}">
                <a16:creationId xmlns:a16="http://schemas.microsoft.com/office/drawing/2014/main" id="{3B0E6AF8-9235-2ED5-0034-C4785B73CF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62715" y="5143500"/>
            <a:ext cx="2592290" cy="3462126"/>
          </a:xfrm>
          <a:prstGeom prst="rect">
            <a:avLst/>
          </a:prstGeom>
          <a:ln>
            <a:solidFill>
              <a:srgbClr val="000000"/>
            </a:solidFill>
          </a:ln>
        </p:spPr>
      </p:pic>
      <p:pic>
        <p:nvPicPr>
          <p:cNvPr id="5" name="Obrázek 4">
            <a:extLst>
              <a:ext uri="{FF2B5EF4-FFF2-40B4-BE49-F238E27FC236}">
                <a16:creationId xmlns:a16="http://schemas.microsoft.com/office/drawing/2014/main" id="{2A38BB95-7C96-DE9B-ECCE-5075869DA06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55600" y="6405716"/>
            <a:ext cx="3342653" cy="3595245"/>
          </a:xfrm>
          <a:prstGeom prst="rect">
            <a:avLst/>
          </a:prstGeom>
          <a:ln>
            <a:solidFill>
              <a:srgbClr val="000000"/>
            </a:solidFill>
          </a:ln>
        </p:spPr>
      </p:pic>
    </p:spTree>
    <p:extLst>
      <p:ext uri="{BB962C8B-B14F-4D97-AF65-F5344CB8AC3E}">
        <p14:creationId xmlns:p14="http://schemas.microsoft.com/office/powerpoint/2010/main" val="1356528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9A9A04F8-9412-75A9-127C-02DEC8486DA0}"/>
              </a:ext>
            </a:extLst>
          </p:cNvPr>
          <p:cNvSpPr>
            <a:spLocks noGrp="1"/>
          </p:cNvSpPr>
          <p:nvPr>
            <p:ph type="pic" idx="1"/>
          </p:nvPr>
        </p:nvSpPr>
        <p:spPr/>
        <p:txBody>
          <a:bodyPr>
            <a:normAutofit/>
          </a:bodyPr>
          <a:lstStyle/>
          <a:p>
            <a:endParaRPr lang="cs-CZ" sz="2700" b="1" kern="1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endParaRPr lang="cs-CZ" sz="2700" dirty="0">
              <a:ea typeface="Aptos" panose="020B0004020202020204" pitchFamily="34" charset="0"/>
              <a:cs typeface="Times New Roman" panose="02020603050405020304" pitchFamily="18" charset="0"/>
            </a:endParaRPr>
          </a:p>
          <a:p>
            <a:r>
              <a:rPr lang="cs-CZ" sz="2700" dirty="0">
                <a:ea typeface="Aptos" panose="020B0004020202020204" pitchFamily="34" charset="0"/>
                <a:cs typeface="Times New Roman" panose="02020603050405020304" pitchFamily="18" charset="0"/>
              </a:rPr>
              <a:t> </a:t>
            </a:r>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sz="2700" b="1" kern="100" dirty="0">
              <a:latin typeface="Aptos" panose="020B0004020202020204" pitchFamily="34" charset="0"/>
              <a:ea typeface="Aptos" panose="020B0004020202020204" pitchFamily="34" charset="0"/>
              <a:cs typeface="Times New Roman" panose="02020603050405020304" pitchFamily="18" charset="0"/>
            </a:endParaRPr>
          </a:p>
          <a:p>
            <a:endParaRPr lang="cs-CZ" dirty="0"/>
          </a:p>
        </p:txBody>
      </p:sp>
      <p:sp>
        <p:nvSpPr>
          <p:cNvPr id="3" name="Zástupný text 2">
            <a:extLst>
              <a:ext uri="{FF2B5EF4-FFF2-40B4-BE49-F238E27FC236}">
                <a16:creationId xmlns:a16="http://schemas.microsoft.com/office/drawing/2014/main" id="{AFD28104-C424-7ECB-B9F4-AD32CC5918D8}"/>
              </a:ext>
            </a:extLst>
          </p:cNvPr>
          <p:cNvSpPr>
            <a:spLocks noGrp="1"/>
          </p:cNvSpPr>
          <p:nvPr>
            <p:ph type="body" sz="quarter" idx="14"/>
          </p:nvPr>
        </p:nvSpPr>
        <p:spPr>
          <a:xfrm>
            <a:off x="389384" y="3369076"/>
            <a:ext cx="4602956" cy="4653308"/>
          </a:xfrm>
        </p:spPr>
        <p:txBody>
          <a:bodyPr>
            <a:normAutofit/>
          </a:bodyPr>
          <a:lstStyle/>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dirty="0"/>
          </a:p>
        </p:txBody>
      </p:sp>
      <p:graphicFrame>
        <p:nvGraphicFramePr>
          <p:cNvPr id="11" name="Diagram 10">
            <a:extLst>
              <a:ext uri="{FF2B5EF4-FFF2-40B4-BE49-F238E27FC236}">
                <a16:creationId xmlns:a16="http://schemas.microsoft.com/office/drawing/2014/main" id="{226FA5B0-CA29-42D9-C3B0-9AB2DF1411E5}"/>
              </a:ext>
            </a:extLst>
          </p:cNvPr>
          <p:cNvGraphicFramePr/>
          <p:nvPr/>
        </p:nvGraphicFramePr>
        <p:xfrm>
          <a:off x="5997101" y="4674464"/>
          <a:ext cx="11670942" cy="4073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Zástupný text 3">
            <a:extLst>
              <a:ext uri="{FF2B5EF4-FFF2-40B4-BE49-F238E27FC236}">
                <a16:creationId xmlns:a16="http://schemas.microsoft.com/office/drawing/2014/main" id="{0A08EB6E-8563-8F23-71A7-55F283E18D6A}"/>
              </a:ext>
            </a:extLst>
          </p:cNvPr>
          <p:cNvSpPr txBox="1">
            <a:spLocks/>
          </p:cNvSpPr>
          <p:nvPr/>
        </p:nvSpPr>
        <p:spPr>
          <a:xfrm>
            <a:off x="297868" y="637320"/>
            <a:ext cx="5281736" cy="3426060"/>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3600" b="1"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defRPr/>
            </a:pPr>
            <a:r>
              <a:rPr lang="cs-CZ" sz="4800" kern="100" dirty="0">
                <a:solidFill>
                  <a:srgbClr val="FFFFFF"/>
                </a:solidFill>
                <a:ea typeface="Aptos" panose="020B0004020202020204" pitchFamily="34" charset="0"/>
                <a:cs typeface="Times New Roman" panose="02020603050405020304" pitchFamily="18" charset="0"/>
              </a:rPr>
              <a:t>NZÚ BD  </a:t>
            </a:r>
          </a:p>
          <a:p>
            <a:pPr defTabSz="1371600">
              <a:spcBef>
                <a:spcPts val="1500"/>
              </a:spcBef>
              <a:defRPr/>
            </a:pPr>
            <a:r>
              <a:rPr lang="cs-CZ" sz="4800" kern="100" dirty="0">
                <a:solidFill>
                  <a:srgbClr val="FFFFFF"/>
                </a:solidFill>
                <a:ea typeface="Aptos" panose="020B0004020202020204" pitchFamily="34" charset="0"/>
                <a:cs typeface="Times New Roman" panose="02020603050405020304" pitchFamily="18" charset="0"/>
              </a:rPr>
              <a:t>Zateplení památky              </a:t>
            </a:r>
          </a:p>
          <a:p>
            <a:pPr defTabSz="1371600">
              <a:spcBef>
                <a:spcPts val="1500"/>
              </a:spcBef>
              <a:defRPr/>
            </a:pPr>
            <a:r>
              <a:rPr lang="cs-CZ" sz="3300" kern="100" dirty="0">
                <a:solidFill>
                  <a:srgbClr val="FFFFFF"/>
                </a:solidFill>
                <a:ea typeface="Aptos" panose="020B0004020202020204" pitchFamily="34" charset="0"/>
                <a:cs typeface="Times New Roman" panose="02020603050405020304" pitchFamily="18" charset="0"/>
              </a:rPr>
              <a:t>Právnická osoba</a:t>
            </a:r>
          </a:p>
        </p:txBody>
      </p:sp>
      <p:grpSp>
        <p:nvGrpSpPr>
          <p:cNvPr id="4" name="Skupina 3">
            <a:extLst>
              <a:ext uri="{FF2B5EF4-FFF2-40B4-BE49-F238E27FC236}">
                <a16:creationId xmlns:a16="http://schemas.microsoft.com/office/drawing/2014/main" id="{17152063-0F08-D7B0-7D0D-D3357CA959DE}"/>
              </a:ext>
            </a:extLst>
          </p:cNvPr>
          <p:cNvGrpSpPr/>
          <p:nvPr/>
        </p:nvGrpSpPr>
        <p:grpSpPr>
          <a:xfrm>
            <a:off x="6238014" y="1199404"/>
            <a:ext cx="11330922" cy="2086526"/>
            <a:chOff x="33331" y="647817"/>
            <a:chExt cx="3843810" cy="1391017"/>
          </a:xfrm>
        </p:grpSpPr>
        <p:sp>
          <p:nvSpPr>
            <p:cNvPr id="6" name="Obdélník: se zakulacenými rohy 5">
              <a:extLst>
                <a:ext uri="{FF2B5EF4-FFF2-40B4-BE49-F238E27FC236}">
                  <a16:creationId xmlns:a16="http://schemas.microsoft.com/office/drawing/2014/main" id="{92D9216D-E404-8C6F-0830-26AC36DABBCA}"/>
                </a:ext>
              </a:extLst>
            </p:cNvPr>
            <p:cNvSpPr/>
            <p:nvPr/>
          </p:nvSpPr>
          <p:spPr>
            <a:xfrm>
              <a:off x="33331" y="647817"/>
              <a:ext cx="3843810" cy="1391017"/>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1371600" fontAlgn="base">
                <a:spcBef>
                  <a:spcPct val="0"/>
                </a:spcBef>
                <a:spcAft>
                  <a:spcPct val="0"/>
                </a:spcAft>
                <a:defRPr/>
              </a:pPr>
              <a:endParaRPr lang="cs-CZ" sz="3600" dirty="0">
                <a:solidFill>
                  <a:srgbClr val="FFFFFF"/>
                </a:solidFill>
                <a:latin typeface="Segoe UI"/>
              </a:endParaRPr>
            </a:p>
          </p:txBody>
        </p:sp>
        <p:sp>
          <p:nvSpPr>
            <p:cNvPr id="7" name="Obdélník: se zakulacenými rohy 4">
              <a:extLst>
                <a:ext uri="{FF2B5EF4-FFF2-40B4-BE49-F238E27FC236}">
                  <a16:creationId xmlns:a16="http://schemas.microsoft.com/office/drawing/2014/main" id="{052FF9A3-69E2-1BEC-55DD-29E957A0B4D4}"/>
                </a:ext>
              </a:extLst>
            </p:cNvPr>
            <p:cNvSpPr txBox="1"/>
            <p:nvPr/>
          </p:nvSpPr>
          <p:spPr>
            <a:xfrm>
              <a:off x="33331" y="1204224"/>
              <a:ext cx="3843810" cy="5564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algn="ctr" defTabSz="1066800" fontAlgn="base">
                <a:lnSpc>
                  <a:spcPct val="90000"/>
                </a:lnSpc>
                <a:spcBef>
                  <a:spcPct val="0"/>
                </a:spcBef>
                <a:spcAft>
                  <a:spcPct val="35000"/>
                </a:spcAft>
                <a:defRPr/>
              </a:pPr>
              <a:r>
                <a:rPr lang="cs-CZ" sz="2400" dirty="0">
                  <a:solidFill>
                    <a:srgbClr val="FFFFFF"/>
                  </a:solidFill>
                  <a:latin typeface="Segoe UI"/>
                </a:rPr>
                <a:t>Zateplení památky</a:t>
              </a:r>
              <a:br>
                <a:rPr lang="cs-CZ" sz="2400" b="1" dirty="0">
                  <a:solidFill>
                    <a:srgbClr val="FFFFFF"/>
                  </a:solidFill>
                  <a:latin typeface="Segoe UI"/>
                </a:rPr>
              </a:br>
              <a:r>
                <a:rPr lang="cs-CZ" sz="2400" b="1" dirty="0">
                  <a:solidFill>
                    <a:srgbClr val="FFFFFF"/>
                  </a:solidFill>
                  <a:latin typeface="Segoe UI"/>
                  <a:cs typeface="Times New Roman" panose="02020603050405020304" pitchFamily="18" charset="0"/>
                </a:rPr>
                <a:t>1 705 225</a:t>
              </a:r>
              <a:r>
                <a:rPr lang="cs-CZ" sz="2400" b="1" dirty="0">
                  <a:solidFill>
                    <a:srgbClr val="FFFFFF"/>
                  </a:solidFill>
                  <a:latin typeface="Segoe UI"/>
                  <a:ea typeface="Aptos" panose="020B0004020202020204" pitchFamily="34" charset="0"/>
                  <a:cs typeface="Times New Roman" panose="02020603050405020304" pitchFamily="18" charset="0"/>
                </a:rPr>
                <a:t> Kč</a:t>
              </a:r>
              <a:endParaRPr lang="cs-CZ" sz="2400" b="1" dirty="0">
                <a:solidFill>
                  <a:srgbClr val="FFFFFF"/>
                </a:solidFill>
                <a:latin typeface="Segoe UI"/>
              </a:endParaRPr>
            </a:p>
          </p:txBody>
        </p:sp>
      </p:grpSp>
      <p:sp>
        <p:nvSpPr>
          <p:cNvPr id="9" name="Ovál 8">
            <a:extLst>
              <a:ext uri="{FF2B5EF4-FFF2-40B4-BE49-F238E27FC236}">
                <a16:creationId xmlns:a16="http://schemas.microsoft.com/office/drawing/2014/main" id="{79A79978-DDCC-EADC-8B34-01B7A49D9691}"/>
              </a:ext>
            </a:extLst>
          </p:cNvPr>
          <p:cNvSpPr/>
          <p:nvPr/>
        </p:nvSpPr>
        <p:spPr>
          <a:xfrm>
            <a:off x="11294837" y="615862"/>
            <a:ext cx="1221950" cy="1221950"/>
          </a:xfrm>
          <a:prstGeom prst="ellipse">
            <a:avLst/>
          </a:prstGeom>
          <a:blipFill rotWithShape="1">
            <a:blip r:embed="rId7"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defTabSz="1371600" fontAlgn="base">
              <a:spcBef>
                <a:spcPct val="0"/>
              </a:spcBef>
              <a:spcAft>
                <a:spcPct val="0"/>
              </a:spcAft>
              <a:defRPr/>
            </a:pPr>
            <a:endParaRPr lang="cs-CZ" sz="3600" dirty="0">
              <a:solidFill>
                <a:srgbClr val="FFFFFF">
                  <a:hueOff val="0"/>
                  <a:satOff val="0"/>
                  <a:lumOff val="0"/>
                  <a:alphaOff val="0"/>
                </a:srgbClr>
              </a:solidFill>
              <a:latin typeface="Segoe UI"/>
            </a:endParaRPr>
          </a:p>
        </p:txBody>
      </p:sp>
      <p:sp>
        <p:nvSpPr>
          <p:cNvPr id="10" name="Šipka: obousměrná vodorovná 9">
            <a:extLst>
              <a:ext uri="{FF2B5EF4-FFF2-40B4-BE49-F238E27FC236}">
                <a16:creationId xmlns:a16="http://schemas.microsoft.com/office/drawing/2014/main" id="{4B0F135E-3E97-4C8F-96D9-F5216DFD9C7E}"/>
              </a:ext>
            </a:extLst>
          </p:cNvPr>
          <p:cNvSpPr/>
          <p:nvPr/>
        </p:nvSpPr>
        <p:spPr>
          <a:xfrm>
            <a:off x="6567224" y="2885799"/>
            <a:ext cx="10740099" cy="550428"/>
          </a:xfrm>
          <a:prstGeom prst="leftRightArrow">
            <a:avLst/>
          </a:prstGeom>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a:lstStyle/>
          <a:p>
            <a:pPr defTabSz="1371600" fontAlgn="base">
              <a:spcBef>
                <a:spcPct val="0"/>
              </a:spcBef>
              <a:spcAft>
                <a:spcPct val="0"/>
              </a:spcAft>
              <a:defRPr/>
            </a:pPr>
            <a:endParaRPr lang="cs-CZ" sz="3600" dirty="0">
              <a:solidFill>
                <a:srgbClr val="024F2F">
                  <a:hueOff val="0"/>
                  <a:satOff val="0"/>
                  <a:lumOff val="0"/>
                  <a:alphaOff val="0"/>
                </a:srgbClr>
              </a:solidFill>
              <a:latin typeface="Segoe UI"/>
            </a:endParaRPr>
          </a:p>
        </p:txBody>
      </p:sp>
      <p:pic>
        <p:nvPicPr>
          <p:cNvPr id="12" name="Obrázek 11">
            <a:extLst>
              <a:ext uri="{FF2B5EF4-FFF2-40B4-BE49-F238E27FC236}">
                <a16:creationId xmlns:a16="http://schemas.microsoft.com/office/drawing/2014/main" id="{971DB916-6A6D-AB03-61AB-14A3349A37E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62715" y="5143500"/>
            <a:ext cx="2592290" cy="3462126"/>
          </a:xfrm>
          <a:prstGeom prst="rect">
            <a:avLst/>
          </a:prstGeom>
          <a:ln>
            <a:solidFill>
              <a:srgbClr val="000000"/>
            </a:solidFill>
          </a:ln>
        </p:spPr>
      </p:pic>
    </p:spTree>
    <p:extLst>
      <p:ext uri="{BB962C8B-B14F-4D97-AF65-F5344CB8AC3E}">
        <p14:creationId xmlns:p14="http://schemas.microsoft.com/office/powerpoint/2010/main" val="3620970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9A9A04F8-9412-75A9-127C-02DEC8486DA0}"/>
              </a:ext>
            </a:extLst>
          </p:cNvPr>
          <p:cNvSpPr>
            <a:spLocks noGrp="1"/>
          </p:cNvSpPr>
          <p:nvPr>
            <p:ph type="pic" idx="1"/>
          </p:nvPr>
        </p:nvSpPr>
        <p:spPr/>
        <p:txBody>
          <a:bodyPr/>
          <a:lstStyle/>
          <a:p>
            <a:endParaRPr lang="cs-CZ" sz="2700" b="1" kern="100" dirty="0">
              <a:ea typeface="Aptos" panose="020B0004020202020204" pitchFamily="34" charset="0"/>
              <a:cs typeface="Times New Roman" panose="02020603050405020304" pitchFamily="18" charset="0"/>
            </a:endParaRPr>
          </a:p>
          <a:p>
            <a:endParaRPr lang="cs-CZ" sz="2100" dirty="0"/>
          </a:p>
        </p:txBody>
      </p:sp>
      <p:sp>
        <p:nvSpPr>
          <p:cNvPr id="3" name="Zástupný text 2">
            <a:extLst>
              <a:ext uri="{FF2B5EF4-FFF2-40B4-BE49-F238E27FC236}">
                <a16:creationId xmlns:a16="http://schemas.microsoft.com/office/drawing/2014/main" id="{AFD28104-C424-7ECB-B9F4-AD32CC5918D8}"/>
              </a:ext>
            </a:extLst>
          </p:cNvPr>
          <p:cNvSpPr>
            <a:spLocks noGrp="1"/>
          </p:cNvSpPr>
          <p:nvPr>
            <p:ph type="body" sz="quarter" idx="14"/>
          </p:nvPr>
        </p:nvSpPr>
        <p:spPr>
          <a:xfrm>
            <a:off x="389384" y="3369076"/>
            <a:ext cx="4602956" cy="4653308"/>
          </a:xfrm>
        </p:spPr>
        <p:txBody>
          <a:bodyPr>
            <a:normAutofit/>
          </a:bodyPr>
          <a:lstStyle/>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dirty="0"/>
          </a:p>
        </p:txBody>
      </p:sp>
      <p:sp>
        <p:nvSpPr>
          <p:cNvPr id="14" name="Zástupný text 38">
            <a:extLst>
              <a:ext uri="{FF2B5EF4-FFF2-40B4-BE49-F238E27FC236}">
                <a16:creationId xmlns:a16="http://schemas.microsoft.com/office/drawing/2014/main" id="{7FDCBE29-2A88-9BAD-2FAF-4E847B4EB4C3}"/>
              </a:ext>
            </a:extLst>
          </p:cNvPr>
          <p:cNvSpPr txBox="1">
            <a:spLocks/>
          </p:cNvSpPr>
          <p:nvPr/>
        </p:nvSpPr>
        <p:spPr>
          <a:xfrm>
            <a:off x="179006" y="556122"/>
            <a:ext cx="4915995" cy="7179666"/>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1800"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20000"/>
              </a:lnSpc>
              <a:spcBef>
                <a:spcPts val="1500"/>
              </a:spcBef>
              <a:defRPr/>
            </a:pPr>
            <a:r>
              <a:rPr lang="cs-CZ" sz="4500" b="1" dirty="0">
                <a:solidFill>
                  <a:srgbClr val="FFFFFF"/>
                </a:solidFill>
              </a:rPr>
              <a:t>ENERGETICKÁ NÁROČNOST BUDOVY</a:t>
            </a:r>
          </a:p>
          <a:p>
            <a:pPr defTabSz="1371600">
              <a:lnSpc>
                <a:spcPct val="120000"/>
              </a:lnSpc>
              <a:spcBef>
                <a:spcPts val="1500"/>
              </a:spcBef>
              <a:defRPr/>
            </a:pPr>
            <a:endParaRPr lang="cs-CZ" sz="9000" kern="100" dirty="0">
              <a:solidFill>
                <a:srgbClr val="FFFFFF"/>
              </a:solidFill>
              <a:latin typeface="Segoe UI"/>
              <a:ea typeface="Aptos" panose="020B0004020202020204" pitchFamily="34" charset="0"/>
              <a:cs typeface="Times New Roman" panose="02020603050405020304" pitchFamily="18" charset="0"/>
            </a:endParaRPr>
          </a:p>
          <a:p>
            <a:pPr defTabSz="1371600">
              <a:spcBef>
                <a:spcPts val="1500"/>
              </a:spcBef>
              <a:defRPr/>
            </a:pPr>
            <a:endParaRPr lang="cs-CZ" sz="2700" dirty="0">
              <a:solidFill>
                <a:srgbClr val="FFFFFF"/>
              </a:solidFill>
            </a:endParaRPr>
          </a:p>
        </p:txBody>
      </p:sp>
      <p:graphicFrame>
        <p:nvGraphicFramePr>
          <p:cNvPr id="22" name="Diagram 21">
            <a:extLst>
              <a:ext uri="{FF2B5EF4-FFF2-40B4-BE49-F238E27FC236}">
                <a16:creationId xmlns:a16="http://schemas.microsoft.com/office/drawing/2014/main" id="{B221AE84-888B-14EA-D99E-76464FDCA5C3}"/>
              </a:ext>
            </a:extLst>
          </p:cNvPr>
          <p:cNvGraphicFramePr/>
          <p:nvPr/>
        </p:nvGraphicFramePr>
        <p:xfrm>
          <a:off x="6127367" y="1530931"/>
          <a:ext cx="10361099" cy="2618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7AA594A9-4847-0279-D24C-5477721C6538}"/>
              </a:ext>
            </a:extLst>
          </p:cNvPr>
          <p:cNvGraphicFramePr/>
          <p:nvPr/>
        </p:nvGraphicFramePr>
        <p:xfrm>
          <a:off x="7415808" y="4288995"/>
          <a:ext cx="7992888" cy="29187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F5086D29-BB0C-65DA-0460-0DAA9E7033F1}"/>
              </a:ext>
            </a:extLst>
          </p:cNvPr>
          <p:cNvGraphicFramePr/>
          <p:nvPr/>
        </p:nvGraphicFramePr>
        <p:xfrm>
          <a:off x="7415808" y="7207795"/>
          <a:ext cx="7992888" cy="260743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ovéPole 11">
            <a:extLst>
              <a:ext uri="{FF2B5EF4-FFF2-40B4-BE49-F238E27FC236}">
                <a16:creationId xmlns:a16="http://schemas.microsoft.com/office/drawing/2014/main" id="{9F558C7D-6C10-55D7-76AC-74191808A845}"/>
              </a:ext>
            </a:extLst>
          </p:cNvPr>
          <p:cNvSpPr txBox="1"/>
          <p:nvPr/>
        </p:nvSpPr>
        <p:spPr>
          <a:xfrm>
            <a:off x="6127367" y="488553"/>
            <a:ext cx="11948081" cy="1477328"/>
          </a:xfrm>
          <a:prstGeom prst="rect">
            <a:avLst/>
          </a:prstGeom>
          <a:noFill/>
        </p:spPr>
        <p:txBody>
          <a:bodyPr wrap="square">
            <a:spAutoFit/>
          </a:bodyPr>
          <a:lstStyle/>
          <a:p>
            <a:pPr algn="ctr" defTabSz="1371600">
              <a:spcBef>
                <a:spcPct val="0"/>
              </a:spcBef>
              <a:defRPr/>
            </a:pPr>
            <a:r>
              <a:rPr lang="cs-CZ" sz="2700" kern="100" dirty="0">
                <a:solidFill>
                  <a:srgbClr val="024F2F"/>
                </a:solidFill>
                <a:latin typeface="Segoe UI"/>
                <a:ea typeface="Aptos" panose="020B0004020202020204" pitchFamily="34" charset="0"/>
                <a:cs typeface="Times New Roman" panose="02020603050405020304" pitchFamily="18" charset="0"/>
              </a:rPr>
              <a:t>Snížení spotřeby tepla na elektrické vytápění až o 56 %                                               Úspora nákladů na elektrická vytápění 266 tis. Kč/rok</a:t>
            </a:r>
            <a:r>
              <a:rPr lang="cs-CZ" sz="2700" kern="100" dirty="0">
                <a:solidFill>
                  <a:srgbClr val="024F2F"/>
                </a:solidFill>
                <a:highlight>
                  <a:srgbClr val="FF0000"/>
                </a:highlight>
                <a:latin typeface="Segoe UI"/>
                <a:ea typeface="Aptos" panose="020B0004020202020204" pitchFamily="34" charset="0"/>
                <a:cs typeface="Times New Roman" panose="02020603050405020304" pitchFamily="18" charset="0"/>
              </a:rPr>
              <a:t> </a:t>
            </a:r>
          </a:p>
          <a:p>
            <a:pPr defTabSz="1371600" fontAlgn="base">
              <a:spcBef>
                <a:spcPct val="0"/>
              </a:spcBef>
              <a:spcAft>
                <a:spcPct val="0"/>
              </a:spcAft>
              <a:defRPr/>
            </a:pPr>
            <a:endParaRPr lang="cs-CZ" sz="3600" dirty="0">
              <a:solidFill>
                <a:srgbClr val="024F2F"/>
              </a:solidFill>
              <a:latin typeface="Times New Roman" pitchFamily="18" charset="0"/>
            </a:endParaRPr>
          </a:p>
        </p:txBody>
      </p:sp>
      <p:sp>
        <p:nvSpPr>
          <p:cNvPr id="18" name="Šipka: doprava 17">
            <a:extLst>
              <a:ext uri="{FF2B5EF4-FFF2-40B4-BE49-F238E27FC236}">
                <a16:creationId xmlns:a16="http://schemas.microsoft.com/office/drawing/2014/main" id="{90D588F8-33DA-39C8-CFF6-ECF8B4378A6D}"/>
              </a:ext>
            </a:extLst>
          </p:cNvPr>
          <p:cNvSpPr/>
          <p:nvPr/>
        </p:nvSpPr>
        <p:spPr>
          <a:xfrm>
            <a:off x="7413618" y="909842"/>
            <a:ext cx="540060" cy="541713"/>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cs-CZ" sz="3600" dirty="0">
              <a:solidFill>
                <a:srgbClr val="FFFFFF"/>
              </a:solidFill>
              <a:latin typeface="Segoe UI"/>
            </a:endParaRPr>
          </a:p>
        </p:txBody>
      </p:sp>
      <p:sp>
        <p:nvSpPr>
          <p:cNvPr id="5" name="TextovéPole 4">
            <a:extLst>
              <a:ext uri="{FF2B5EF4-FFF2-40B4-BE49-F238E27FC236}">
                <a16:creationId xmlns:a16="http://schemas.microsoft.com/office/drawing/2014/main" id="{059FF82F-56D0-3822-9BEE-727BCFC96DCC}"/>
              </a:ext>
            </a:extLst>
          </p:cNvPr>
          <p:cNvSpPr txBox="1"/>
          <p:nvPr/>
        </p:nvSpPr>
        <p:spPr>
          <a:xfrm>
            <a:off x="10548156" y="3688174"/>
            <a:ext cx="5508612" cy="1015663"/>
          </a:xfrm>
          <a:prstGeom prst="rect">
            <a:avLst/>
          </a:prstGeom>
          <a:noFill/>
        </p:spPr>
        <p:txBody>
          <a:bodyPr wrap="square">
            <a:spAutoFit/>
          </a:bodyPr>
          <a:lstStyle/>
          <a:p>
            <a:pPr algn="ctr" defTabSz="1371600">
              <a:spcBef>
                <a:spcPct val="0"/>
              </a:spcBef>
              <a:defRPr/>
            </a:pPr>
            <a:r>
              <a:rPr lang="cs-CZ" sz="2400" kern="100" dirty="0">
                <a:solidFill>
                  <a:srgbClr val="024F2F"/>
                </a:solidFill>
                <a:latin typeface="Segoe UI"/>
                <a:ea typeface="Aptos" panose="020B0004020202020204" pitchFamily="34" charset="0"/>
                <a:cs typeface="Times New Roman" panose="02020603050405020304" pitchFamily="18" charset="0"/>
              </a:rPr>
              <a:t>221 MWh/rok         105 MWh/rok</a:t>
            </a:r>
            <a:r>
              <a:rPr lang="cs-CZ" sz="2400" kern="100" dirty="0">
                <a:solidFill>
                  <a:srgbClr val="024F2F"/>
                </a:solidFill>
                <a:highlight>
                  <a:srgbClr val="FF0000"/>
                </a:highlight>
                <a:latin typeface="Segoe UI"/>
                <a:ea typeface="Aptos" panose="020B0004020202020204" pitchFamily="34" charset="0"/>
                <a:cs typeface="Times New Roman" panose="02020603050405020304" pitchFamily="18" charset="0"/>
              </a:rPr>
              <a:t> </a:t>
            </a:r>
          </a:p>
          <a:p>
            <a:pPr defTabSz="1371600" fontAlgn="base">
              <a:spcBef>
                <a:spcPct val="0"/>
              </a:spcBef>
              <a:spcAft>
                <a:spcPct val="0"/>
              </a:spcAft>
              <a:defRPr/>
            </a:pPr>
            <a:endParaRPr lang="cs-CZ" sz="3600" dirty="0">
              <a:solidFill>
                <a:srgbClr val="024F2F"/>
              </a:solidFill>
              <a:latin typeface="Times New Roman" pitchFamily="18" charset="0"/>
            </a:endParaRPr>
          </a:p>
        </p:txBody>
      </p:sp>
      <p:pic>
        <p:nvPicPr>
          <p:cNvPr id="4" name="Obrázek 3">
            <a:extLst>
              <a:ext uri="{FF2B5EF4-FFF2-40B4-BE49-F238E27FC236}">
                <a16:creationId xmlns:a16="http://schemas.microsoft.com/office/drawing/2014/main" id="{BD740C75-A685-1793-25F7-E7608D6129FB}"/>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162715" y="5143500"/>
            <a:ext cx="2592290" cy="3462126"/>
          </a:xfrm>
          <a:prstGeom prst="rect">
            <a:avLst/>
          </a:prstGeom>
          <a:ln>
            <a:solidFill>
              <a:srgbClr val="000000"/>
            </a:solidFill>
          </a:ln>
        </p:spPr>
      </p:pic>
    </p:spTree>
    <p:extLst>
      <p:ext uri="{BB962C8B-B14F-4D97-AF65-F5344CB8AC3E}">
        <p14:creationId xmlns:p14="http://schemas.microsoft.com/office/powerpoint/2010/main" val="2575149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9A9A04F8-9412-75A9-127C-02DEC8486DA0}"/>
              </a:ext>
            </a:extLst>
          </p:cNvPr>
          <p:cNvSpPr>
            <a:spLocks noGrp="1"/>
          </p:cNvSpPr>
          <p:nvPr>
            <p:ph type="pic" idx="1"/>
          </p:nvPr>
        </p:nvSpPr>
        <p:spPr/>
        <p:txBody>
          <a:bodyPr/>
          <a:lstStyle/>
          <a:p>
            <a:endParaRPr lang="cs-CZ" sz="2700" b="1" kern="100" dirty="0">
              <a:ea typeface="Aptos" panose="020B0004020202020204" pitchFamily="34" charset="0"/>
              <a:cs typeface="Times New Roman" panose="02020603050405020304" pitchFamily="18" charset="0"/>
            </a:endParaRPr>
          </a:p>
          <a:p>
            <a:endParaRPr lang="cs-CZ" sz="2100" dirty="0"/>
          </a:p>
        </p:txBody>
      </p:sp>
      <p:sp>
        <p:nvSpPr>
          <p:cNvPr id="3" name="Zástupný text 2">
            <a:extLst>
              <a:ext uri="{FF2B5EF4-FFF2-40B4-BE49-F238E27FC236}">
                <a16:creationId xmlns:a16="http://schemas.microsoft.com/office/drawing/2014/main" id="{AFD28104-C424-7ECB-B9F4-AD32CC5918D8}"/>
              </a:ext>
            </a:extLst>
          </p:cNvPr>
          <p:cNvSpPr>
            <a:spLocks noGrp="1"/>
          </p:cNvSpPr>
          <p:nvPr>
            <p:ph type="body" sz="quarter" idx="14"/>
          </p:nvPr>
        </p:nvSpPr>
        <p:spPr>
          <a:xfrm>
            <a:off x="389384" y="3369076"/>
            <a:ext cx="4602956" cy="4653308"/>
          </a:xfrm>
        </p:spPr>
        <p:txBody>
          <a:bodyPr>
            <a:normAutofit/>
          </a:bodyPr>
          <a:lstStyle/>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b="1" kern="100" dirty="0">
              <a:ea typeface="Aptos" panose="020B0004020202020204" pitchFamily="34" charset="0"/>
              <a:cs typeface="Times New Roman" panose="02020603050405020304" pitchFamily="18" charset="0"/>
            </a:endParaRPr>
          </a:p>
          <a:p>
            <a:endParaRPr lang="cs-CZ" dirty="0"/>
          </a:p>
        </p:txBody>
      </p:sp>
      <p:sp>
        <p:nvSpPr>
          <p:cNvPr id="14" name="Zástupný text 38">
            <a:extLst>
              <a:ext uri="{FF2B5EF4-FFF2-40B4-BE49-F238E27FC236}">
                <a16:creationId xmlns:a16="http://schemas.microsoft.com/office/drawing/2014/main" id="{7FDCBE29-2A88-9BAD-2FAF-4E847B4EB4C3}"/>
              </a:ext>
            </a:extLst>
          </p:cNvPr>
          <p:cNvSpPr txBox="1">
            <a:spLocks/>
          </p:cNvSpPr>
          <p:nvPr/>
        </p:nvSpPr>
        <p:spPr>
          <a:xfrm>
            <a:off x="179006" y="556122"/>
            <a:ext cx="4915995" cy="7179666"/>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000"/>
              </a:spcBef>
              <a:buClr>
                <a:srgbClr val="C2D84F"/>
              </a:buClr>
              <a:buFont typeface="Arial" panose="020B0604020202020204" pitchFamily="34" charset="0"/>
              <a:buNone/>
              <a:defRPr sz="1800" kern="1200">
                <a:solidFill>
                  <a:schemeClr val="bg1"/>
                </a:solidFill>
                <a:latin typeface="Segoe UI" panose="020B0502040204020203" pitchFamily="34" charset="0"/>
                <a:ea typeface="Open Sans" pitchFamily="2" charset="0"/>
                <a:cs typeface="Segoe UI" panose="020B0502040204020203" pitchFamily="34" charset="0"/>
              </a:defRPr>
            </a:lvl1pPr>
            <a:lvl2pPr marL="685800" indent="-228600" algn="l" defTabSz="914400" rtl="0" eaLnBrk="1" latinLnBrk="0" hangingPunct="1">
              <a:lnSpc>
                <a:spcPct val="90000"/>
              </a:lnSpc>
              <a:spcBef>
                <a:spcPts val="500"/>
              </a:spcBef>
              <a:buClr>
                <a:srgbClr val="C2D84F"/>
              </a:buClr>
              <a:buFont typeface="Arial" panose="020B0604020202020204" pitchFamily="34" charset="0"/>
              <a:buChar char="•"/>
              <a:defRPr sz="2400" kern="1200">
                <a:solidFill>
                  <a:srgbClr val="0E502E"/>
                </a:solidFill>
                <a:latin typeface="Segoe UI" panose="020B0502040204020203" pitchFamily="34" charset="0"/>
                <a:ea typeface="Open Sans" pitchFamily="2" charset="0"/>
                <a:cs typeface="Segoe UI" panose="020B0502040204020203" pitchFamily="34" charset="0"/>
              </a:defRPr>
            </a:lvl2pPr>
            <a:lvl3pPr marL="1143000" indent="-228600" algn="l" defTabSz="914400" rtl="0" eaLnBrk="1" latinLnBrk="0" hangingPunct="1">
              <a:lnSpc>
                <a:spcPct val="90000"/>
              </a:lnSpc>
              <a:spcBef>
                <a:spcPts val="500"/>
              </a:spcBef>
              <a:buClr>
                <a:srgbClr val="C2D84F"/>
              </a:buClr>
              <a:buFont typeface="Arial" panose="020B0604020202020204" pitchFamily="34" charset="0"/>
              <a:buChar char="•"/>
              <a:defRPr sz="2000" kern="1200">
                <a:solidFill>
                  <a:srgbClr val="0E502E"/>
                </a:solidFill>
                <a:latin typeface="Segoe UI" panose="020B0502040204020203" pitchFamily="34" charset="0"/>
                <a:ea typeface="Open Sans" pitchFamily="2" charset="0"/>
                <a:cs typeface="Segoe UI" panose="020B0502040204020203" pitchFamily="34" charset="0"/>
              </a:defRPr>
            </a:lvl3pPr>
            <a:lvl4pPr marL="16002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4pPr>
            <a:lvl5pPr marL="2057400" indent="-228600" algn="l" defTabSz="914400" rtl="0" eaLnBrk="1" latinLnBrk="0" hangingPunct="1">
              <a:lnSpc>
                <a:spcPct val="90000"/>
              </a:lnSpc>
              <a:spcBef>
                <a:spcPts val="500"/>
              </a:spcBef>
              <a:buClr>
                <a:srgbClr val="C2D84F"/>
              </a:buClr>
              <a:buFont typeface="Arial" panose="020B0604020202020204" pitchFamily="34" charset="0"/>
              <a:buChar char="•"/>
              <a:defRPr sz="1800" kern="1200">
                <a:solidFill>
                  <a:srgbClr val="0E502E"/>
                </a:solidFill>
                <a:latin typeface="Segoe UI" panose="020B0502040204020203" pitchFamily="34" charset="0"/>
                <a:ea typeface="Open Sans" pitchFamily="2"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20000"/>
              </a:lnSpc>
              <a:spcBef>
                <a:spcPts val="1500"/>
              </a:spcBef>
              <a:defRPr/>
            </a:pPr>
            <a:r>
              <a:rPr lang="cs-CZ" sz="4800" b="1" dirty="0">
                <a:solidFill>
                  <a:srgbClr val="FFFFFF"/>
                </a:solidFill>
              </a:rPr>
              <a:t>REALIZOVANÁ OPATŘENÍ</a:t>
            </a:r>
          </a:p>
          <a:p>
            <a:pPr defTabSz="1371600">
              <a:lnSpc>
                <a:spcPct val="120000"/>
              </a:lnSpc>
              <a:spcBef>
                <a:spcPts val="1500"/>
              </a:spcBef>
              <a:defRPr/>
            </a:pPr>
            <a:endParaRPr lang="cs-CZ" sz="14400" kern="100" dirty="0">
              <a:solidFill>
                <a:srgbClr val="FFFFFF"/>
              </a:solidFill>
              <a:ea typeface="Aptos" panose="020B0004020202020204" pitchFamily="34" charset="0"/>
              <a:cs typeface="Times New Roman" panose="02020603050405020304" pitchFamily="18" charset="0"/>
            </a:endParaRPr>
          </a:p>
          <a:p>
            <a:pPr defTabSz="1371600">
              <a:spcBef>
                <a:spcPts val="1500"/>
              </a:spcBef>
              <a:defRPr/>
            </a:pPr>
            <a:endParaRPr lang="cs-CZ" sz="10800" dirty="0">
              <a:solidFill>
                <a:srgbClr val="FFFFFF"/>
              </a:solidFill>
            </a:endParaRPr>
          </a:p>
          <a:p>
            <a:pPr defTabSz="1371600">
              <a:lnSpc>
                <a:spcPct val="120000"/>
              </a:lnSpc>
              <a:spcBef>
                <a:spcPts val="1500"/>
              </a:spcBef>
              <a:defRPr/>
            </a:pPr>
            <a:endParaRPr lang="cs-CZ" sz="9000" kern="100" dirty="0">
              <a:solidFill>
                <a:srgbClr val="FFFFFF"/>
              </a:solidFill>
              <a:latin typeface="Segoe UI"/>
              <a:ea typeface="Aptos" panose="020B0004020202020204" pitchFamily="34" charset="0"/>
              <a:cs typeface="Times New Roman" panose="02020603050405020304" pitchFamily="18" charset="0"/>
            </a:endParaRPr>
          </a:p>
          <a:p>
            <a:pPr defTabSz="1371600">
              <a:spcBef>
                <a:spcPts val="1500"/>
              </a:spcBef>
              <a:defRPr/>
            </a:pPr>
            <a:endParaRPr lang="cs-CZ" sz="2700" dirty="0">
              <a:solidFill>
                <a:srgbClr val="FFFFFF"/>
              </a:solidFill>
            </a:endParaRPr>
          </a:p>
        </p:txBody>
      </p:sp>
      <p:pic>
        <p:nvPicPr>
          <p:cNvPr id="11" name="Obrázek 10">
            <a:extLst>
              <a:ext uri="{FF2B5EF4-FFF2-40B4-BE49-F238E27FC236}">
                <a16:creationId xmlns:a16="http://schemas.microsoft.com/office/drawing/2014/main" id="{89071BC6-F915-E0A2-1D65-0DBE2716965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60351" y="672950"/>
            <a:ext cx="2837030" cy="4291857"/>
          </a:xfrm>
          <a:prstGeom prst="rect">
            <a:avLst/>
          </a:prstGeom>
          <a:ln>
            <a:solidFill>
              <a:srgbClr val="000000"/>
            </a:solidFill>
          </a:ln>
        </p:spPr>
      </p:pic>
      <p:pic>
        <p:nvPicPr>
          <p:cNvPr id="15" name="Obrázek 14">
            <a:extLst>
              <a:ext uri="{FF2B5EF4-FFF2-40B4-BE49-F238E27FC236}">
                <a16:creationId xmlns:a16="http://schemas.microsoft.com/office/drawing/2014/main" id="{8459AAC6-18DD-C840-21A4-3A1BC88330DB}"/>
              </a:ext>
            </a:extLst>
          </p:cNvPr>
          <p:cNvPicPr>
            <a:picLocks noChangeAspect="1"/>
          </p:cNvPicPr>
          <p:nvPr/>
        </p:nvPicPr>
        <p:blipFill>
          <a:blip r:embed="rId3" cstate="email">
            <a:extLst>
              <a:ext uri="{28A0092B-C50C-407E-A947-70E740481C1C}">
                <a14:useLocalDpi xmlns:a14="http://schemas.microsoft.com/office/drawing/2010/main"/>
              </a:ext>
            </a:extLst>
          </a:blip>
          <a:srcRect t="6588" b="12456"/>
          <a:stretch/>
        </p:blipFill>
        <p:spPr>
          <a:xfrm>
            <a:off x="5860351" y="5353693"/>
            <a:ext cx="4166180" cy="4519217"/>
          </a:xfrm>
          <a:prstGeom prst="rect">
            <a:avLst/>
          </a:prstGeom>
          <a:ln>
            <a:solidFill>
              <a:srgbClr val="000000"/>
            </a:solidFill>
          </a:ln>
        </p:spPr>
      </p:pic>
      <p:pic>
        <p:nvPicPr>
          <p:cNvPr id="17" name="Obrázek 16">
            <a:extLst>
              <a:ext uri="{FF2B5EF4-FFF2-40B4-BE49-F238E27FC236}">
                <a16:creationId xmlns:a16="http://schemas.microsoft.com/office/drawing/2014/main" id="{ADCFFDFF-6C0F-1996-CABA-B0E5F2BF203E}"/>
              </a:ext>
            </a:extLst>
          </p:cNvPr>
          <p:cNvPicPr>
            <a:picLocks noChangeAspect="1"/>
          </p:cNvPicPr>
          <p:nvPr/>
        </p:nvPicPr>
        <p:blipFill>
          <a:blip r:embed="rId4" cstate="email">
            <a:extLst>
              <a:ext uri="{28A0092B-C50C-407E-A947-70E740481C1C}">
                <a14:useLocalDpi xmlns:a14="http://schemas.microsoft.com/office/drawing/2010/main"/>
              </a:ext>
            </a:extLst>
          </a:blip>
          <a:srcRect b="7108"/>
          <a:stretch/>
        </p:blipFill>
        <p:spPr>
          <a:xfrm>
            <a:off x="10249991" y="5353691"/>
            <a:ext cx="3468200" cy="4539596"/>
          </a:xfrm>
          <a:prstGeom prst="rect">
            <a:avLst/>
          </a:prstGeom>
          <a:ln>
            <a:solidFill>
              <a:srgbClr val="000000"/>
            </a:solidFill>
          </a:ln>
        </p:spPr>
      </p:pic>
      <p:pic>
        <p:nvPicPr>
          <p:cNvPr id="19" name="Obrázek 18">
            <a:extLst>
              <a:ext uri="{FF2B5EF4-FFF2-40B4-BE49-F238E27FC236}">
                <a16:creationId xmlns:a16="http://schemas.microsoft.com/office/drawing/2014/main" id="{B9B3EF55-D0F8-090B-9E64-7E69B5619A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4105" y="641669"/>
            <a:ext cx="3188519" cy="4318308"/>
          </a:xfrm>
          <a:prstGeom prst="rect">
            <a:avLst/>
          </a:prstGeom>
          <a:ln>
            <a:solidFill>
              <a:srgbClr val="000000"/>
            </a:solidFill>
          </a:ln>
        </p:spPr>
      </p:pic>
      <p:pic>
        <p:nvPicPr>
          <p:cNvPr id="23" name="Obrázek 22">
            <a:extLst>
              <a:ext uri="{FF2B5EF4-FFF2-40B4-BE49-F238E27FC236}">
                <a16:creationId xmlns:a16="http://schemas.microsoft.com/office/drawing/2014/main" id="{2FA6CBEB-8FE5-E1AC-3E6D-7BC700BB772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444778" y="672950"/>
            <a:ext cx="3018581" cy="4255746"/>
          </a:xfrm>
          <a:prstGeom prst="rect">
            <a:avLst/>
          </a:prstGeom>
          <a:ln>
            <a:solidFill>
              <a:srgbClr val="000000"/>
            </a:solidFill>
          </a:ln>
        </p:spPr>
      </p:pic>
      <p:pic>
        <p:nvPicPr>
          <p:cNvPr id="25" name="Obrázek 24">
            <a:extLst>
              <a:ext uri="{FF2B5EF4-FFF2-40B4-BE49-F238E27FC236}">
                <a16:creationId xmlns:a16="http://schemas.microsoft.com/office/drawing/2014/main" id="{5A718B25-A25A-8D60-3E04-42A2ECEFA06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5723206" y="3704762"/>
            <a:ext cx="2058894" cy="3108296"/>
          </a:xfrm>
          <a:prstGeom prst="rect">
            <a:avLst/>
          </a:prstGeom>
          <a:ln>
            <a:solidFill>
              <a:srgbClr val="000000"/>
            </a:solidFill>
          </a:ln>
        </p:spPr>
      </p:pic>
      <p:pic>
        <p:nvPicPr>
          <p:cNvPr id="29" name="Obrázek 28">
            <a:extLst>
              <a:ext uri="{FF2B5EF4-FFF2-40B4-BE49-F238E27FC236}">
                <a16:creationId xmlns:a16="http://schemas.microsoft.com/office/drawing/2014/main" id="{586EB14F-AF8C-F413-3B4E-0929C7D921F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004915" y="6991502"/>
            <a:ext cx="3791040" cy="2881407"/>
          </a:xfrm>
          <a:prstGeom prst="rect">
            <a:avLst/>
          </a:prstGeom>
          <a:ln>
            <a:solidFill>
              <a:srgbClr val="000000"/>
            </a:solidFill>
          </a:ln>
        </p:spPr>
      </p:pic>
      <p:pic>
        <p:nvPicPr>
          <p:cNvPr id="31" name="Obrázek 30">
            <a:extLst>
              <a:ext uri="{FF2B5EF4-FFF2-40B4-BE49-F238E27FC236}">
                <a16:creationId xmlns:a16="http://schemas.microsoft.com/office/drawing/2014/main" id="{1088E6EC-97BF-911D-2A71-7DDBBF7168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735512" y="678062"/>
            <a:ext cx="2058894" cy="2827878"/>
          </a:xfrm>
          <a:prstGeom prst="rect">
            <a:avLst/>
          </a:prstGeom>
          <a:ln>
            <a:solidFill>
              <a:srgbClr val="000000"/>
            </a:solidFill>
          </a:ln>
        </p:spPr>
      </p:pic>
      <p:pic>
        <p:nvPicPr>
          <p:cNvPr id="32" name="Obrázek 31">
            <a:extLst>
              <a:ext uri="{FF2B5EF4-FFF2-40B4-BE49-F238E27FC236}">
                <a16:creationId xmlns:a16="http://schemas.microsoft.com/office/drawing/2014/main" id="{45B095B5-859E-EA99-0020-6DBA64E26A5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62715" y="5143500"/>
            <a:ext cx="2592290" cy="3462126"/>
          </a:xfrm>
          <a:prstGeom prst="rect">
            <a:avLst/>
          </a:prstGeom>
          <a:ln>
            <a:solidFill>
              <a:srgbClr val="000000"/>
            </a:solidFill>
          </a:ln>
        </p:spPr>
      </p:pic>
    </p:spTree>
    <p:extLst>
      <p:ext uri="{BB962C8B-B14F-4D97-AF65-F5344CB8AC3E}">
        <p14:creationId xmlns:p14="http://schemas.microsoft.com/office/powerpoint/2010/main" val="283776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8" name="Rectángulo 7">
            <a:extLst>
              <a:ext uri="{FF2B5EF4-FFF2-40B4-BE49-F238E27FC236}">
                <a16:creationId xmlns:a16="http://schemas.microsoft.com/office/drawing/2014/main" id="{8BB18457-7993-999E-4EB2-E85238F0FCAC}"/>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ángulo 8">
            <a:extLst>
              <a:ext uri="{FF2B5EF4-FFF2-40B4-BE49-F238E27FC236}">
                <a16:creationId xmlns:a16="http://schemas.microsoft.com/office/drawing/2014/main" id="{027F995A-9545-E7DF-AC43-608D3BF46F67}"/>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4274726" cy="1521447"/>
            </a:xfrm>
            <a:prstGeom prst="rect">
              <a:avLst/>
            </a:prstGeom>
          </p:spPr>
          <p:txBody>
            <a:bodyPr lIns="190500" tIns="190500" rIns="190500" bIns="190500" rtlCol="0" anchor="ctr"/>
            <a:lstStyle/>
            <a:p>
              <a:pPr algn="ctr">
                <a:lnSpc>
                  <a:spcPts val="9600"/>
                </a:lnSpc>
              </a:pPr>
              <a:r>
                <a:rPr lang="en-US" sz="8000" b="1">
                  <a:solidFill>
                    <a:srgbClr val="E66A18"/>
                  </a:solidFill>
                  <a:latin typeface="Roboto Heavy"/>
                  <a:ea typeface="Roboto Heavy"/>
                  <a:cs typeface="Roboto Heavy"/>
                  <a:sym typeface="Roboto Heavy"/>
                </a:rPr>
                <a:t>WORKSHOP 1:</a:t>
              </a:r>
            </a:p>
            <a:p>
              <a:pPr algn="ctr">
                <a:lnSpc>
                  <a:spcPts val="9600"/>
                </a:lnSpc>
              </a:pPr>
              <a:r>
                <a:rPr lang="en-US" sz="8000" b="1">
                  <a:solidFill>
                    <a:srgbClr val="0152A1"/>
                  </a:solidFill>
                  <a:latin typeface="Roboto Heavy"/>
                  <a:ea typeface="Roboto Heavy"/>
                  <a:cs typeface="Roboto Heavy"/>
                  <a:sym typeface="Roboto Heavy"/>
                </a:rPr>
                <a:t>NÁSTROJE NA PODPORU MAJITELŮ</a:t>
              </a:r>
            </a:p>
          </p:txBody>
        </p:sp>
      </p:grpSp>
      <p:sp>
        <p:nvSpPr>
          <p:cNvPr id="6" name="TextBox 6"/>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7" name="TextBox 7"/>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3346" y="457852"/>
            <a:ext cx="2052228" cy="1828718"/>
          </a:xfrm>
          <a:prstGeom prst="rect">
            <a:avLst/>
          </a:prstGeom>
        </p:spPr>
      </p:pic>
      <p:pic>
        <p:nvPicPr>
          <p:cNvPr id="4" name="Zástupný symbol obrázku 6" descr="Obsah obrázku rostlina&#10;&#10;Popis byl vytvořen automaticky">
            <a:extLst>
              <a:ext uri="{FF2B5EF4-FFF2-40B4-BE49-F238E27FC236}">
                <a16:creationId xmlns:a16="http://schemas.microsoft.com/office/drawing/2014/main" id="{05E40C36-84A0-EFC7-BE9A-831BAE218573}"/>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0504057" y="0"/>
            <a:ext cx="7786688" cy="10287000"/>
          </a:xfrm>
        </p:spPr>
      </p:pic>
      <p:sp>
        <p:nvSpPr>
          <p:cNvPr id="14" name="Zástupný symbol pro text 6">
            <a:extLst>
              <a:ext uri="{FF2B5EF4-FFF2-40B4-BE49-F238E27FC236}">
                <a16:creationId xmlns:a16="http://schemas.microsoft.com/office/drawing/2014/main" id="{1B4B99AD-20D5-F5DD-F163-9C3C06380B05}"/>
              </a:ext>
            </a:extLst>
          </p:cNvPr>
          <p:cNvSpPr txBox="1">
            <a:spLocks/>
          </p:cNvSpPr>
          <p:nvPr/>
        </p:nvSpPr>
        <p:spPr>
          <a:xfrm>
            <a:off x="1151112" y="5035489"/>
            <a:ext cx="9148536" cy="1484975"/>
          </a:xfrm>
          <a:prstGeom prst="rect">
            <a:avLst/>
          </a:prstGeom>
        </p:spPr>
        <p:txBody>
          <a:bodyPr vert="horz" lIns="137160" tIns="68580" rIns="137160" bIns="68580" rtlCol="0">
            <a:noAutofit/>
          </a:bodyPr>
          <a:lstStyle>
            <a:lvl1pPr marL="0" indent="0" algn="l" defTabSz="914400" rtl="0" eaLnBrk="1" latinLnBrk="0" hangingPunct="1">
              <a:spcBef>
                <a:spcPct val="20000"/>
              </a:spcBef>
              <a:buFontTx/>
              <a:buNone/>
              <a:defRPr sz="18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371600"/>
            <a:r>
              <a:rPr lang="cs-CZ" sz="6300" dirty="0">
                <a:solidFill>
                  <a:prstClr val="white"/>
                </a:solidFill>
                <a:latin typeface="Segoe UI"/>
              </a:rPr>
              <a:t>Děkuji za pozornost</a:t>
            </a:r>
          </a:p>
        </p:txBody>
      </p:sp>
      <p:sp>
        <p:nvSpPr>
          <p:cNvPr id="2" name="Zástupný symbol pro text 1">
            <a:extLst>
              <a:ext uri="{FF2B5EF4-FFF2-40B4-BE49-F238E27FC236}">
                <a16:creationId xmlns:a16="http://schemas.microsoft.com/office/drawing/2014/main" id="{B5C3CFA9-7F20-804C-4D5F-51334A74F64C}"/>
              </a:ext>
            </a:extLst>
          </p:cNvPr>
          <p:cNvSpPr txBox="1">
            <a:spLocks/>
          </p:cNvSpPr>
          <p:nvPr/>
        </p:nvSpPr>
        <p:spPr>
          <a:xfrm>
            <a:off x="395141" y="7743442"/>
            <a:ext cx="8414319" cy="1484975"/>
          </a:xfrm>
          <a:prstGeom prst="rect">
            <a:avLst/>
          </a:prstGeom>
        </p:spPr>
        <p:txBody>
          <a:bodyPr vert="horz" lIns="137160" tIns="68580" rIns="137160" bIns="68580" rtlCol="0">
            <a:noAutofit/>
          </a:bodyPr>
          <a:lstStyle>
            <a:lvl1pPr marL="0" indent="0" algn="l" defTabSz="914400" rtl="0" eaLnBrk="1" latinLnBrk="0" hangingPunct="1">
              <a:spcBef>
                <a:spcPct val="20000"/>
              </a:spcBef>
              <a:buFontTx/>
              <a:buNone/>
              <a:defRPr sz="18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371600" fontAlgn="base">
              <a:spcAft>
                <a:spcPct val="0"/>
              </a:spcAft>
            </a:pPr>
            <a:endParaRPr lang="cs-CZ" sz="2700" dirty="0">
              <a:solidFill>
                <a:prstClr val="white"/>
              </a:solidFill>
              <a:latin typeface="Segoe UI"/>
            </a:endParaRPr>
          </a:p>
          <a:p>
            <a:pPr defTabSz="1371600" fontAlgn="base">
              <a:spcAft>
                <a:spcPct val="0"/>
              </a:spcAft>
            </a:pPr>
            <a:r>
              <a:rPr lang="cs-CZ" sz="2700" dirty="0">
                <a:solidFill>
                  <a:prstClr val="white"/>
                </a:solidFill>
                <a:latin typeface="Segoe UI"/>
              </a:rPr>
              <a:t>Ing. Zbyněk Drbal</a:t>
            </a:r>
          </a:p>
          <a:p>
            <a:pPr defTabSz="1371600"/>
            <a:endParaRPr lang="cs-CZ" sz="2700" dirty="0">
              <a:solidFill>
                <a:prstClr val="white"/>
              </a:solidFill>
              <a:latin typeface="Segoe UI"/>
            </a:endParaRPr>
          </a:p>
        </p:txBody>
      </p:sp>
      <p:sp>
        <p:nvSpPr>
          <p:cNvPr id="3" name="Zástupný symbol pro text 3">
            <a:extLst>
              <a:ext uri="{FF2B5EF4-FFF2-40B4-BE49-F238E27FC236}">
                <a16:creationId xmlns:a16="http://schemas.microsoft.com/office/drawing/2014/main" id="{913063C4-D8F6-F4BA-3BEC-4C8161A27406}"/>
              </a:ext>
            </a:extLst>
          </p:cNvPr>
          <p:cNvSpPr txBox="1">
            <a:spLocks/>
          </p:cNvSpPr>
          <p:nvPr/>
        </p:nvSpPr>
        <p:spPr>
          <a:xfrm>
            <a:off x="359550" y="9228416"/>
            <a:ext cx="8173938" cy="415845"/>
          </a:xfrm>
          <a:prstGeom prst="rect">
            <a:avLst/>
          </a:prstGeom>
        </p:spPr>
        <p:txBody>
          <a:bodyPr vert="horz" lIns="137160" tIns="68580" rIns="137160" bIns="68580" rtlCol="0">
            <a:noAutofit/>
          </a:bodyPr>
          <a:lstStyle>
            <a:lvl1pPr marL="0" indent="0" algn="l" defTabSz="914400" rtl="0" eaLnBrk="1" latinLnBrk="0" hangingPunct="1">
              <a:spcBef>
                <a:spcPct val="20000"/>
              </a:spcBef>
              <a:buFontTx/>
              <a:buNone/>
              <a:defRPr sz="1800" b="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371600"/>
            <a:r>
              <a:rPr lang="cs-CZ" sz="2700" dirty="0">
                <a:solidFill>
                  <a:prstClr val="white"/>
                </a:solidFill>
                <a:latin typeface="Segoe UI"/>
              </a:rPr>
              <a:t>Státní fond životního prostředí</a:t>
            </a:r>
          </a:p>
        </p:txBody>
      </p:sp>
    </p:spTree>
    <p:extLst>
      <p:ext uri="{BB962C8B-B14F-4D97-AF65-F5344CB8AC3E}">
        <p14:creationId xmlns:p14="http://schemas.microsoft.com/office/powerpoint/2010/main" val="2646537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7BF5-E2A1-07FF-83EA-3A080CB856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1992F6-C0B1-F903-74D3-0C7026BDA1B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15" name="Rectángulo 14">
            <a:extLst>
              <a:ext uri="{FF2B5EF4-FFF2-40B4-BE49-F238E27FC236}">
                <a16:creationId xmlns:a16="http://schemas.microsoft.com/office/drawing/2014/main" id="{6C90D364-FC40-50C2-EEF7-E924EEE1E58B}"/>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ángulo 13">
            <a:extLst>
              <a:ext uri="{FF2B5EF4-FFF2-40B4-BE49-F238E27FC236}">
                <a16:creationId xmlns:a16="http://schemas.microsoft.com/office/drawing/2014/main" id="{970774A2-F39C-07AA-520B-ADD46A2C4419}"/>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a:extLst>
              <a:ext uri="{FF2B5EF4-FFF2-40B4-BE49-F238E27FC236}">
                <a16:creationId xmlns:a16="http://schemas.microsoft.com/office/drawing/2014/main" id="{67FB854D-0E3E-B178-7DD1-A5B1AA25BB2A}"/>
              </a:ext>
            </a:extLst>
          </p:cNvPr>
          <p:cNvGrpSpPr/>
          <p:nvPr/>
        </p:nvGrpSpPr>
        <p:grpSpPr>
          <a:xfrm>
            <a:off x="1028700" y="3445391"/>
            <a:ext cx="16230600" cy="5812909"/>
            <a:chOff x="0" y="-19050"/>
            <a:chExt cx="4274726" cy="1530972"/>
          </a:xfrm>
        </p:grpSpPr>
        <p:sp>
          <p:nvSpPr>
            <p:cNvPr id="4" name="Freeform 4">
              <a:extLst>
                <a:ext uri="{FF2B5EF4-FFF2-40B4-BE49-F238E27FC236}">
                  <a16:creationId xmlns:a16="http://schemas.microsoft.com/office/drawing/2014/main" id="{8D3DC582-45AB-C00B-C681-78E8BF8A4E95}"/>
                </a:ext>
              </a:extLst>
            </p:cNvPr>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dirty="0"/>
            </a:p>
          </p:txBody>
        </p:sp>
        <p:sp>
          <p:nvSpPr>
            <p:cNvPr id="5" name="TextBox 5">
              <a:extLst>
                <a:ext uri="{FF2B5EF4-FFF2-40B4-BE49-F238E27FC236}">
                  <a16:creationId xmlns:a16="http://schemas.microsoft.com/office/drawing/2014/main" id="{DCD4D814-26C3-C658-7524-FEB447070A60}"/>
                </a:ext>
              </a:extLst>
            </p:cNvPr>
            <p:cNvSpPr txBox="1"/>
            <p:nvPr/>
          </p:nvSpPr>
          <p:spPr>
            <a:xfrm>
              <a:off x="0" y="-19050"/>
              <a:ext cx="4274726" cy="1530972"/>
            </a:xfrm>
            <a:prstGeom prst="rect">
              <a:avLst/>
            </a:prstGeom>
          </p:spPr>
          <p:txBody>
            <a:bodyPr lIns="190500" tIns="190500" rIns="190500" bIns="190500" rtlCol="0" anchor="t"/>
            <a:lstStyle/>
            <a:p>
              <a:pPr algn="ctr"/>
              <a:endParaRPr lang="en-US" sz="1000" b="1" dirty="0">
                <a:solidFill>
                  <a:srgbClr val="0152A1"/>
                </a:solidFill>
                <a:latin typeface="Roboto Heavy"/>
                <a:ea typeface="Roboto Heavy"/>
                <a:cs typeface="Roboto Heavy"/>
                <a:sym typeface="Roboto Heavy"/>
              </a:endParaRPr>
            </a:p>
            <a:p>
              <a:pPr algn="ctr">
                <a:lnSpc>
                  <a:spcPts val="7200"/>
                </a:lnSpc>
              </a:pPr>
              <a:r>
                <a:rPr lang="en-US" sz="6000" b="1" dirty="0">
                  <a:solidFill>
                    <a:srgbClr val="E66A18"/>
                  </a:solidFill>
                  <a:latin typeface="Roboto Heavy"/>
                  <a:ea typeface="Roboto Heavy"/>
                  <a:cs typeface="Roboto Heavy"/>
                  <a:sym typeface="Roboto Heavy"/>
                </a:rPr>
                <a:t>WORKSHOP 1:</a:t>
              </a:r>
            </a:p>
            <a:p>
              <a:pPr algn="ctr">
                <a:lnSpc>
                  <a:spcPts val="7200"/>
                </a:lnSpc>
              </a:pPr>
              <a:r>
                <a:rPr lang="en-US" sz="6000" b="1" dirty="0">
                  <a:solidFill>
                    <a:srgbClr val="0152A1"/>
                  </a:solidFill>
                  <a:latin typeface="Roboto Heavy"/>
                  <a:ea typeface="Roboto Heavy"/>
                  <a:cs typeface="Roboto Heavy"/>
                  <a:sym typeface="Roboto Heavy"/>
                </a:rPr>
                <a:t>NÁSTROJE NA PODPORU MAJITELŮ</a:t>
              </a:r>
            </a:p>
            <a:p>
              <a:pPr algn="ctr">
                <a:lnSpc>
                  <a:spcPts val="7200"/>
                </a:lnSpc>
              </a:pPr>
              <a:endParaRPr lang="en-US" sz="6000" b="1" dirty="0">
                <a:solidFill>
                  <a:srgbClr val="0152A1"/>
                </a:solidFill>
                <a:latin typeface="Roboto Heavy"/>
                <a:ea typeface="Roboto Heavy"/>
                <a:cs typeface="Roboto Heavy"/>
                <a:sym typeface="Roboto Heavy"/>
              </a:endParaRPr>
            </a:p>
            <a:p>
              <a:pPr algn="ctr">
                <a:lnSpc>
                  <a:spcPts val="7200"/>
                </a:lnSpc>
              </a:pPr>
              <a:r>
                <a:rPr lang="cs-CZ" sz="6000" b="1" i="0" dirty="0">
                  <a:solidFill>
                    <a:srgbClr val="0152A1"/>
                  </a:solidFill>
                  <a:effectLst/>
                  <a:latin typeface="Roboto ExtraBold" panose="02000000000000000000" pitchFamily="2" charset="0"/>
                  <a:ea typeface="Roboto ExtraBold" panose="02000000000000000000" pitchFamily="2" charset="0"/>
                </a:rPr>
                <a:t>OTÁZKY A ODPOVĚDI</a:t>
              </a:r>
              <a:endParaRPr lang="en-US" sz="6000" b="1" dirty="0">
                <a:solidFill>
                  <a:srgbClr val="0152A1"/>
                </a:solidFill>
                <a:latin typeface="Roboto ExtraBold" panose="02000000000000000000" pitchFamily="2" charset="0"/>
                <a:ea typeface="Roboto ExtraBold" panose="02000000000000000000" pitchFamily="2" charset="0"/>
                <a:cs typeface="Roboto Heavy"/>
                <a:sym typeface="Roboto Heavy"/>
              </a:endParaRPr>
            </a:p>
          </p:txBody>
        </p:sp>
      </p:grpSp>
      <p:sp>
        <p:nvSpPr>
          <p:cNvPr id="10" name="TextBox 10">
            <a:extLst>
              <a:ext uri="{FF2B5EF4-FFF2-40B4-BE49-F238E27FC236}">
                <a16:creationId xmlns:a16="http://schemas.microsoft.com/office/drawing/2014/main" id="{AE2D1EA6-AEB6-96B0-CB1B-1B071A373F5B}"/>
              </a:ext>
            </a:extLst>
          </p:cNvPr>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dirty="0">
                <a:solidFill>
                  <a:srgbClr val="E66A18"/>
                </a:solidFill>
                <a:latin typeface="Roboto Condensed Heavy"/>
                <a:ea typeface="Roboto Condensed Heavy"/>
                <a:cs typeface="Roboto Condensed Heavy"/>
                <a:sym typeface="Roboto Condensed Heavy"/>
              </a:rPr>
              <a:t>CZECH </a:t>
            </a:r>
            <a:r>
              <a:rPr lang="en-US" sz="7475" b="1" dirty="0">
                <a:solidFill>
                  <a:srgbClr val="000000"/>
                </a:solidFill>
                <a:latin typeface="Roboto Condensed Heavy"/>
                <a:ea typeface="Roboto Condensed Heavy"/>
                <a:cs typeface="Roboto Condensed Heavy"/>
                <a:sym typeface="Roboto Condensed Heavy"/>
              </a:rPr>
              <a:t>PROPERTY OWNERS</a:t>
            </a:r>
            <a:r>
              <a:rPr lang="en-US" sz="7475" b="1" dirty="0">
                <a:solidFill>
                  <a:srgbClr val="FFFFFF"/>
                </a:solidFill>
                <a:latin typeface="Roboto Condensed Heavy"/>
                <a:ea typeface="Roboto Condensed Heavy"/>
                <a:cs typeface="Roboto Condensed Heavy"/>
                <a:sym typeface="Roboto Condensed Heavy"/>
              </a:rPr>
              <a:t> </a:t>
            </a:r>
            <a:r>
              <a:rPr lang="en-US" sz="7475" b="1" dirty="0">
                <a:solidFill>
                  <a:srgbClr val="E66A18"/>
                </a:solidFill>
                <a:latin typeface="Roboto Condensed Heavy"/>
                <a:ea typeface="Roboto Condensed Heavy"/>
                <a:cs typeface="Roboto Condensed Heavy"/>
                <a:sym typeface="Roboto Condensed Heavy"/>
              </a:rPr>
              <a:t>ON BOARD!</a:t>
            </a:r>
          </a:p>
        </p:txBody>
      </p:sp>
      <p:sp>
        <p:nvSpPr>
          <p:cNvPr id="11" name="TextBox 11">
            <a:extLst>
              <a:ext uri="{FF2B5EF4-FFF2-40B4-BE49-F238E27FC236}">
                <a16:creationId xmlns:a16="http://schemas.microsoft.com/office/drawing/2014/main" id="{41252765-A04C-F2BD-1841-998B193220E5}"/>
              </a:ext>
            </a:extLst>
          </p:cNvPr>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dirty="0">
                <a:solidFill>
                  <a:srgbClr val="000000"/>
                </a:solidFill>
                <a:latin typeface="Roboto Condensed Bold"/>
                <a:ea typeface="Roboto Condensed Bold"/>
                <a:cs typeface="Roboto Condensed Bold"/>
                <a:sym typeface="Roboto Condensed Bold"/>
              </a:rPr>
              <a:t>UIPI RENOVATION TOUR</a:t>
            </a:r>
          </a:p>
        </p:txBody>
      </p:sp>
    </p:spTree>
    <p:extLst>
      <p:ext uri="{BB962C8B-B14F-4D97-AF65-F5344CB8AC3E}">
        <p14:creationId xmlns:p14="http://schemas.microsoft.com/office/powerpoint/2010/main" val="1691322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8" name="Rectángulo 7">
            <a:extLst>
              <a:ext uri="{FF2B5EF4-FFF2-40B4-BE49-F238E27FC236}">
                <a16:creationId xmlns:a16="http://schemas.microsoft.com/office/drawing/2014/main" id="{64E474A3-9A2C-D176-30B1-5CC401392D1C}"/>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ángulo 8">
            <a:extLst>
              <a:ext uri="{FF2B5EF4-FFF2-40B4-BE49-F238E27FC236}">
                <a16:creationId xmlns:a16="http://schemas.microsoft.com/office/drawing/2014/main" id="{32B37697-DDDA-F488-4348-963A3A647ED9}"/>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4274726" cy="1521447"/>
            </a:xfrm>
            <a:prstGeom prst="rect">
              <a:avLst/>
            </a:prstGeom>
          </p:spPr>
          <p:txBody>
            <a:bodyPr lIns="190500" tIns="190500" rIns="190500" bIns="190500" rtlCol="0" anchor="ctr"/>
            <a:lstStyle/>
            <a:p>
              <a:pPr algn="ctr">
                <a:lnSpc>
                  <a:spcPts val="9600"/>
                </a:lnSpc>
              </a:pPr>
              <a:r>
                <a:rPr lang="en-US" sz="8000" b="1" dirty="0">
                  <a:solidFill>
                    <a:srgbClr val="E66A18"/>
                  </a:solidFill>
                  <a:latin typeface="Roboto Heavy"/>
                  <a:ea typeface="Roboto Heavy"/>
                  <a:cs typeface="Roboto Heavy"/>
                  <a:sym typeface="Roboto Heavy"/>
                </a:rPr>
                <a:t>WORKSHOP 2: </a:t>
              </a:r>
              <a:r>
                <a:rPr lang="en-US" sz="8000" b="1" dirty="0">
                  <a:solidFill>
                    <a:srgbClr val="0152A1"/>
                  </a:solidFill>
                  <a:latin typeface="Roboto Heavy"/>
                  <a:ea typeface="Roboto Heavy"/>
                  <a:cs typeface="Roboto Heavy"/>
                  <a:sym typeface="Roboto Heavy"/>
                </a:rPr>
                <a:t>EFEKTIVNÍ A CENOVĚ DOSTUPNÁ OBNOVA BUDOV Z 50. A 60. LET</a:t>
              </a:r>
            </a:p>
          </p:txBody>
        </p:sp>
      </p:grpSp>
      <p:sp>
        <p:nvSpPr>
          <p:cNvPr id="6" name="TextBox 6"/>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7" name="TextBox 7"/>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E66A18"/>
                  </a:solidFill>
                  <a:latin typeface="Roboto Heavy"/>
                  <a:ea typeface="Roboto Heavy"/>
                  <a:cs typeface="Roboto Heavy"/>
                  <a:sym typeface="Roboto Heavy"/>
                </a:rPr>
                <a:t>WORKSHOP 2: </a:t>
              </a:r>
              <a:r>
                <a:rPr lang="en-US" sz="6000" b="1">
                  <a:solidFill>
                    <a:srgbClr val="0152A1"/>
                  </a:solidFill>
                  <a:latin typeface="Roboto Heavy"/>
                  <a:ea typeface="Roboto Heavy"/>
                  <a:cs typeface="Roboto Heavy"/>
                  <a:sym typeface="Roboto Heavy"/>
                </a:rPr>
                <a:t>EFEKTIVNÍ A CENOVĚ DOSTUPNÁ OBNOVA BUDOV Z 50. A 60. LET</a:t>
              </a:r>
            </a:p>
            <a:p>
              <a:pPr algn="ctr">
                <a:lnSpc>
                  <a:spcPts val="7200"/>
                </a:lnSpc>
              </a:pPr>
              <a:endParaRPr lang="en-US" sz="6000" b="1">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5992" t="-2028" r="-811" b="-21901"/>
                </a:stretch>
              </a:blipFill>
            </p:spPr>
            <p:txBody>
              <a:bodyPr/>
              <a:lstStyle/>
              <a:p>
                <a:endParaRPr lang="en-BE"/>
              </a:p>
            </p:txBody>
          </p:sp>
        </p:grpSp>
        <p:sp>
          <p:nvSpPr>
            <p:cNvPr id="9" name="TextBox 9"/>
            <p:cNvSpPr txBox="1"/>
            <p:nvPr/>
          </p:nvSpPr>
          <p:spPr>
            <a:xfrm>
              <a:off x="6452134" y="2019227"/>
              <a:ext cx="12652847" cy="3676650"/>
            </a:xfrm>
            <a:prstGeom prst="rect">
              <a:avLst/>
            </a:prstGeom>
          </p:spPr>
          <p:txBody>
            <a:bodyPr lIns="0" tIns="0" rIns="0" bIns="0" rtlCol="0" anchor="t">
              <a:spAutoFit/>
            </a:bodyPr>
            <a:lstStyle/>
            <a:p>
              <a:pPr algn="l">
                <a:lnSpc>
                  <a:spcPts val="5404"/>
                </a:lnSpc>
              </a:pPr>
              <a:endParaRPr/>
            </a:p>
            <a:p>
              <a:pPr algn="l">
                <a:lnSpc>
                  <a:spcPts val="5404"/>
                </a:lnSpc>
                <a:spcBef>
                  <a:spcPct val="0"/>
                </a:spcBef>
              </a:pPr>
              <a:r>
                <a:rPr lang="en-US" sz="4504" b="1" spc="-45">
                  <a:solidFill>
                    <a:srgbClr val="000000"/>
                  </a:solidFill>
                  <a:latin typeface="Roboto Bold"/>
                  <a:ea typeface="Roboto Bold"/>
                  <a:cs typeface="Roboto Bold"/>
                  <a:sym typeface="Roboto Bold"/>
                </a:rPr>
                <a:t>Ana Verónica Martínez</a:t>
              </a:r>
              <a:r>
                <a:rPr lang="en-US" sz="4504" spc="-45">
                  <a:solidFill>
                    <a:srgbClr val="000000"/>
                  </a:solidFill>
                  <a:latin typeface="Roboto"/>
                  <a:ea typeface="Roboto"/>
                  <a:cs typeface="Roboto"/>
                  <a:sym typeface="Roboto"/>
                </a:rPr>
                <a:t>, MSc., technický a projektový referent, UIPI, představí projekt BuildUpSpeed </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B3B1B"/>
        </a:solidFill>
        <a:effectLst/>
      </p:bgPr>
    </p:bg>
    <p:spTree>
      <p:nvGrpSpPr>
        <p:cNvPr id="1" name=""/>
        <p:cNvGrpSpPr/>
        <p:nvPr/>
      </p:nvGrpSpPr>
      <p:grpSpPr>
        <a:xfrm>
          <a:off x="0" y="0"/>
          <a:ext cx="0" cy="0"/>
          <a:chOff x="0" y="0"/>
          <a:chExt cx="0" cy="0"/>
        </a:xfrm>
      </p:grpSpPr>
      <p:pic>
        <p:nvPicPr>
          <p:cNvPr id="2" name="image70.jpeg">
            <a:extLst>
              <a:ext uri="{FF2B5EF4-FFF2-40B4-BE49-F238E27FC236}">
                <a16:creationId xmlns:a16="http://schemas.microsoft.com/office/drawing/2014/main" id="{18038627-8024-833A-CC19-E73C31C76BCA}"/>
              </a:ext>
            </a:extLst>
          </p:cNvPr>
          <p:cNvPicPr>
            <a:picLocks noChangeAspect="1"/>
          </p:cNvPicPr>
          <p:nvPr/>
        </p:nvPicPr>
        <p:blipFill>
          <a:blip r:embed="rId3" cstate="print"/>
          <a:stretch>
            <a:fillRect/>
          </a:stretch>
        </p:blipFill>
        <p:spPr>
          <a:xfrm>
            <a:off x="15810746" y="194778"/>
            <a:ext cx="2227898" cy="1609725"/>
          </a:xfrm>
          <a:prstGeom prst="rect">
            <a:avLst/>
          </a:prstGeom>
        </p:spPr>
      </p:pic>
      <p:sp>
        <p:nvSpPr>
          <p:cNvPr id="4" name="Title 3">
            <a:extLst>
              <a:ext uri="{FF2B5EF4-FFF2-40B4-BE49-F238E27FC236}">
                <a16:creationId xmlns:a16="http://schemas.microsoft.com/office/drawing/2014/main" id="{EB032FBB-6A6C-C2A1-8446-C29D0BA512C6}"/>
              </a:ext>
            </a:extLst>
          </p:cNvPr>
          <p:cNvSpPr>
            <a:spLocks noGrp="1"/>
          </p:cNvSpPr>
          <p:nvPr>
            <p:ph type="title"/>
          </p:nvPr>
        </p:nvSpPr>
        <p:spPr>
          <a:xfrm>
            <a:off x="-53424" y="7022158"/>
            <a:ext cx="18394847" cy="1491965"/>
          </a:xfrm>
        </p:spPr>
        <p:txBody>
          <a:bodyPr>
            <a:normAutofit/>
          </a:bodyPr>
          <a:lstStyle/>
          <a:p>
            <a:r>
              <a:rPr lang="nl-NL" sz="4950" dirty="0" err="1">
                <a:latin typeface="Myriad Pro"/>
                <a:ea typeface="Calibri"/>
                <a:cs typeface="Calibri"/>
              </a:rPr>
              <a:t>Bridging</a:t>
            </a:r>
            <a:r>
              <a:rPr lang="nl-NL" sz="4950" dirty="0">
                <a:latin typeface="Myriad Pro"/>
                <a:ea typeface="Calibri"/>
                <a:cs typeface="Calibri"/>
              </a:rPr>
              <a:t> </a:t>
            </a:r>
            <a:r>
              <a:rPr lang="nl-NL" sz="4950" dirty="0" err="1">
                <a:latin typeface="Myriad Pro"/>
                <a:ea typeface="Calibri"/>
                <a:cs typeface="Calibri"/>
              </a:rPr>
              <a:t>the</a:t>
            </a:r>
            <a:r>
              <a:rPr lang="nl-NL" sz="4950" dirty="0">
                <a:latin typeface="Myriad Pro"/>
                <a:ea typeface="Calibri"/>
                <a:cs typeface="Calibri"/>
              </a:rPr>
              <a:t> Gap: </a:t>
            </a:r>
            <a:r>
              <a:rPr lang="nl-NL" sz="4950" dirty="0" err="1">
                <a:latin typeface="Myriad Pro"/>
                <a:ea typeface="Calibri"/>
                <a:cs typeface="Calibri"/>
              </a:rPr>
              <a:t>Connecting</a:t>
            </a:r>
            <a:r>
              <a:rPr lang="nl-NL" sz="4950" dirty="0">
                <a:latin typeface="Myriad Pro"/>
                <a:ea typeface="Calibri"/>
                <a:cs typeface="Calibri"/>
              </a:rPr>
              <a:t> </a:t>
            </a:r>
            <a:r>
              <a:rPr lang="nl-NL" sz="4950" dirty="0" err="1">
                <a:latin typeface="Myriad Pro"/>
                <a:ea typeface="Calibri"/>
                <a:cs typeface="Calibri"/>
              </a:rPr>
              <a:t>the</a:t>
            </a:r>
            <a:r>
              <a:rPr lang="nl-NL" sz="4950" dirty="0">
                <a:latin typeface="Myriad Pro"/>
                <a:ea typeface="Calibri"/>
                <a:cs typeface="Calibri"/>
              </a:rPr>
              <a:t> Market, </a:t>
            </a:r>
            <a:r>
              <a:rPr lang="nl-NL" sz="4950" dirty="0" err="1">
                <a:latin typeface="Myriad Pro"/>
                <a:ea typeface="Calibri"/>
                <a:cs typeface="Calibri"/>
              </a:rPr>
              <a:t>Innovative</a:t>
            </a:r>
            <a:r>
              <a:rPr lang="nl-NL" sz="4950" dirty="0">
                <a:latin typeface="Myriad Pro"/>
                <a:ea typeface="Calibri"/>
                <a:cs typeface="Calibri"/>
              </a:rPr>
              <a:t> Solutions, </a:t>
            </a:r>
            <a:r>
              <a:rPr lang="nl-NL" sz="4950" dirty="0" err="1">
                <a:latin typeface="Myriad Pro"/>
                <a:ea typeface="Calibri"/>
                <a:cs typeface="Calibri"/>
              </a:rPr>
              <a:t>and</a:t>
            </a:r>
            <a:r>
              <a:rPr lang="nl-NL" sz="4950" dirty="0">
                <a:latin typeface="Myriad Pro"/>
                <a:ea typeface="Calibri"/>
                <a:cs typeface="Calibri"/>
              </a:rPr>
              <a:t> Professionals </a:t>
            </a:r>
            <a:endParaRPr lang="nl-NL" dirty="0"/>
          </a:p>
        </p:txBody>
      </p:sp>
      <p:sp>
        <p:nvSpPr>
          <p:cNvPr id="7" name="TextBox 6">
            <a:extLst>
              <a:ext uri="{FF2B5EF4-FFF2-40B4-BE49-F238E27FC236}">
                <a16:creationId xmlns:a16="http://schemas.microsoft.com/office/drawing/2014/main" id="{C14E7D52-E711-CE4F-A62C-B855BD5A2280}"/>
              </a:ext>
            </a:extLst>
          </p:cNvPr>
          <p:cNvSpPr txBox="1"/>
          <p:nvPr/>
        </p:nvSpPr>
        <p:spPr>
          <a:xfrm>
            <a:off x="5290103" y="8832063"/>
            <a:ext cx="7707795" cy="685800"/>
          </a:xfrm>
          <a:prstGeom prst="rect">
            <a:avLst/>
          </a:prstGeom>
        </p:spPr>
        <p:txBody>
          <a:bodyPr vert="horz" wrap="square" lIns="137160" tIns="68580" rIns="137160" bIns="68580" rtlCol="0" anchor="ctr">
            <a:normAutofit fontScale="77500" lnSpcReduction="20000"/>
          </a:bodyPr>
          <a:lstStyle/>
          <a:p>
            <a:pPr algn="ctr" defTabSz="1371600">
              <a:defRPr/>
            </a:pPr>
            <a:r>
              <a:rPr lang="nl-NL" sz="5550" i="1" dirty="0">
                <a:solidFill>
                  <a:prstClr val="white"/>
                </a:solidFill>
                <a:latin typeface="Myriad Pro"/>
              </a:rPr>
              <a:t>Ana Veronica Martinez - UIPI</a:t>
            </a:r>
          </a:p>
        </p:txBody>
      </p:sp>
      <p:pic>
        <p:nvPicPr>
          <p:cNvPr id="5" name="Picture 4">
            <a:extLst>
              <a:ext uri="{FF2B5EF4-FFF2-40B4-BE49-F238E27FC236}">
                <a16:creationId xmlns:a16="http://schemas.microsoft.com/office/drawing/2014/main" id="{859DC288-EF9A-4ECF-9859-5406C0A446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2849" y="345504"/>
            <a:ext cx="1678647" cy="1678647"/>
          </a:xfrm>
          <a:prstGeom prst="rect">
            <a:avLst/>
          </a:prstGeom>
        </p:spPr>
      </p:pic>
    </p:spTree>
    <p:extLst>
      <p:ext uri="{BB962C8B-B14F-4D97-AF65-F5344CB8AC3E}">
        <p14:creationId xmlns:p14="http://schemas.microsoft.com/office/powerpoint/2010/main" val="2574434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8FDCAD-B929-7D62-CD6A-6AE85A6FEF09}"/>
              </a:ext>
            </a:extLst>
          </p:cNvPr>
          <p:cNvGrpSpPr/>
          <p:nvPr/>
        </p:nvGrpSpPr>
        <p:grpSpPr>
          <a:xfrm>
            <a:off x="374069" y="547688"/>
            <a:ext cx="17421104" cy="9191625"/>
            <a:chOff x="249379" y="365125"/>
            <a:chExt cx="11614069" cy="6127750"/>
          </a:xfrm>
        </p:grpSpPr>
        <p:sp>
          <p:nvSpPr>
            <p:cNvPr id="7" name="Rectangle: Top Corners Rounded 6">
              <a:extLst>
                <a:ext uri="{FF2B5EF4-FFF2-40B4-BE49-F238E27FC236}">
                  <a16:creationId xmlns:a16="http://schemas.microsoft.com/office/drawing/2014/main" id="{7532E670-418C-FD05-506C-41FF852DB14A}"/>
                </a:ext>
              </a:extLst>
            </p:cNvPr>
            <p:cNvSpPr/>
            <p:nvPr/>
          </p:nvSpPr>
          <p:spPr>
            <a:xfrm>
              <a:off x="249381" y="365125"/>
              <a:ext cx="11614067" cy="1325563"/>
            </a:xfrm>
            <a:prstGeom prst="round2SameRect">
              <a:avLst/>
            </a:prstGeom>
            <a:solidFill>
              <a:srgbClr val="25146E"/>
            </a:solidFill>
            <a:ln>
              <a:solidFill>
                <a:srgbClr val="251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9" name="Rectangle: Top Corners Rounded 8">
              <a:extLst>
                <a:ext uri="{FF2B5EF4-FFF2-40B4-BE49-F238E27FC236}">
                  <a16:creationId xmlns:a16="http://schemas.microsoft.com/office/drawing/2014/main" id="{51041903-5E13-C3B5-C2EE-C06606669B40}"/>
                </a:ext>
              </a:extLst>
            </p:cNvPr>
            <p:cNvSpPr/>
            <p:nvPr/>
          </p:nvSpPr>
          <p:spPr>
            <a:xfrm flipV="1">
              <a:off x="249379" y="5167312"/>
              <a:ext cx="11614067" cy="132556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0" name="Rectangle 9">
              <a:extLst>
                <a:ext uri="{FF2B5EF4-FFF2-40B4-BE49-F238E27FC236}">
                  <a16:creationId xmlns:a16="http://schemas.microsoft.com/office/drawing/2014/main" id="{8F4D12C9-1A18-31BB-3601-6AD4215C743E}"/>
                </a:ext>
              </a:extLst>
            </p:cNvPr>
            <p:cNvSpPr/>
            <p:nvPr/>
          </p:nvSpPr>
          <p:spPr>
            <a:xfrm>
              <a:off x="249380" y="1690688"/>
              <a:ext cx="11614067" cy="347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grpSp>
      <p:pic>
        <p:nvPicPr>
          <p:cNvPr id="11" name="Content Placeholder 11" descr="A white text on a black background&#10;&#10;Description automatically generated">
            <a:extLst>
              <a:ext uri="{FF2B5EF4-FFF2-40B4-BE49-F238E27FC236}">
                <a16:creationId xmlns:a16="http://schemas.microsoft.com/office/drawing/2014/main" id="{709A10B2-097E-6D41-D1FF-115B71839AF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60053" y="779730"/>
            <a:ext cx="2078237" cy="1524261"/>
          </a:xfrm>
        </p:spPr>
      </p:pic>
      <p:sp>
        <p:nvSpPr>
          <p:cNvPr id="4" name="Title 1">
            <a:extLst>
              <a:ext uri="{FF2B5EF4-FFF2-40B4-BE49-F238E27FC236}">
                <a16:creationId xmlns:a16="http://schemas.microsoft.com/office/drawing/2014/main" id="{92DE2F31-E85C-40AF-2132-59881FC71D59}"/>
              </a:ext>
            </a:extLst>
          </p:cNvPr>
          <p:cNvSpPr txBox="1">
            <a:spLocks/>
          </p:cNvSpPr>
          <p:nvPr/>
        </p:nvSpPr>
        <p:spPr>
          <a:xfrm>
            <a:off x="1257301" y="750374"/>
            <a:ext cx="1389176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pPr defTabSz="1371600">
              <a:defRPr/>
            </a:pPr>
            <a:r>
              <a:rPr lang="nl-NL" sz="6600" err="1">
                <a:solidFill>
                  <a:prstClr val="white"/>
                </a:solidFill>
              </a:rPr>
              <a:t>Why</a:t>
            </a:r>
            <a:r>
              <a:rPr lang="nl-NL" sz="6600">
                <a:solidFill>
                  <a:prstClr val="white"/>
                </a:solidFill>
              </a:rPr>
              <a:t> BuildUPspeed?</a:t>
            </a:r>
          </a:p>
        </p:txBody>
      </p:sp>
      <p:sp>
        <p:nvSpPr>
          <p:cNvPr id="5" name="TextBox 4">
            <a:extLst>
              <a:ext uri="{FF2B5EF4-FFF2-40B4-BE49-F238E27FC236}">
                <a16:creationId xmlns:a16="http://schemas.microsoft.com/office/drawing/2014/main" id="{840A45A7-0850-7D8F-91EE-A9FF4D53D26B}"/>
              </a:ext>
            </a:extLst>
          </p:cNvPr>
          <p:cNvSpPr txBox="1"/>
          <p:nvPr/>
        </p:nvSpPr>
        <p:spPr>
          <a:xfrm>
            <a:off x="1069609" y="4157662"/>
            <a:ext cx="9989378" cy="3797618"/>
          </a:xfrm>
          <a:prstGeom prst="rect">
            <a:avLst/>
          </a:prstGeom>
        </p:spPr>
        <p:txBody>
          <a:bodyPr vert="horz" wrap="square" lIns="137160" tIns="68580" rIns="137160" bIns="68580" rtlCol="0" anchor="ctr">
            <a:noAutofit/>
          </a:bodyPr>
          <a:lstStyle/>
          <a:p>
            <a:pPr marL="514350" indent="-514350" defTabSz="1371600">
              <a:buFont typeface="Arial" panose="020B0604020202020204" pitchFamily="34" charset="0"/>
              <a:buChar char="•"/>
              <a:defRPr/>
            </a:pPr>
            <a:endParaRPr lang="en-GB" sz="2700">
              <a:solidFill>
                <a:prstClr val="black"/>
              </a:solidFill>
              <a:latin typeface="Myriad Pro" panose="020B0503030403020204" pitchFamily="34" charset="0"/>
            </a:endParaRPr>
          </a:p>
          <a:p>
            <a:pPr marL="514350" indent="-514350" defTabSz="1371600">
              <a:buFont typeface="Arial" panose="020B0604020202020204" pitchFamily="34" charset="0"/>
              <a:buChar char="•"/>
              <a:defRPr/>
            </a:pPr>
            <a:r>
              <a:rPr lang="en-GB" sz="2550">
                <a:solidFill>
                  <a:prstClr val="black"/>
                </a:solidFill>
                <a:latin typeface="Myriad Pro"/>
              </a:rPr>
              <a:t>Need to </a:t>
            </a:r>
            <a:r>
              <a:rPr lang="en-GB" sz="2550" b="1">
                <a:solidFill>
                  <a:prstClr val="black"/>
                </a:solidFill>
                <a:latin typeface="Myriad Pro"/>
              </a:rPr>
              <a:t>SPEED UP AND MASSIFY the renovation </a:t>
            </a:r>
            <a:r>
              <a:rPr lang="en-GB" sz="2550">
                <a:solidFill>
                  <a:prstClr val="black"/>
                </a:solidFill>
                <a:latin typeface="Myriad Pro"/>
              </a:rPr>
              <a:t>of our building stock!</a:t>
            </a:r>
          </a:p>
          <a:p>
            <a:pPr marL="514350" indent="-514350" defTabSz="1371600">
              <a:buFont typeface="Arial" panose="020B0604020202020204" pitchFamily="34" charset="0"/>
              <a:buChar char="•"/>
              <a:defRPr/>
            </a:pPr>
            <a:endParaRPr lang="en-GB" sz="2550">
              <a:solidFill>
                <a:prstClr val="black"/>
              </a:solidFill>
              <a:latin typeface="Myriad Pro" panose="020B0503030403020204" pitchFamily="34" charset="0"/>
            </a:endParaRPr>
          </a:p>
          <a:p>
            <a:pPr marL="514350" indent="-514350" defTabSz="1371600">
              <a:buFont typeface="Arial" panose="020B0604020202020204" pitchFamily="34" charset="0"/>
              <a:buChar char="•"/>
              <a:defRPr/>
            </a:pPr>
            <a:r>
              <a:rPr lang="en-GB" sz="2550">
                <a:solidFill>
                  <a:prstClr val="black"/>
                </a:solidFill>
                <a:latin typeface="Myriad Pro" panose="020B0503030403020204" pitchFamily="34" charset="0"/>
              </a:rPr>
              <a:t>We need to find a </a:t>
            </a:r>
            <a:r>
              <a:rPr lang="en-GB" sz="2550" b="1">
                <a:solidFill>
                  <a:prstClr val="black"/>
                </a:solidFill>
                <a:latin typeface="Myriad Pro" panose="020B0503030403020204" pitchFamily="34" charset="0"/>
              </a:rPr>
              <a:t>SUSTAINABLE AND SCALABLE WAY to accelerate this process: INDUSTRILISE?</a:t>
            </a:r>
            <a:endParaRPr lang="en-GB" sz="2550">
              <a:solidFill>
                <a:prstClr val="black"/>
              </a:solidFill>
              <a:latin typeface="Myriad Pro" panose="020B0503030403020204" pitchFamily="34" charset="0"/>
            </a:endParaRPr>
          </a:p>
          <a:p>
            <a:pPr marL="514350" indent="-514350" defTabSz="1371600">
              <a:buFont typeface="Arial" panose="020B0604020202020204" pitchFamily="34" charset="0"/>
              <a:buChar char="•"/>
              <a:defRPr/>
            </a:pPr>
            <a:endParaRPr lang="en-GB" sz="2550">
              <a:solidFill>
                <a:prstClr val="black"/>
              </a:solidFill>
              <a:latin typeface="Myriad Pro" panose="020B0503030403020204" pitchFamily="34" charset="0"/>
            </a:endParaRPr>
          </a:p>
          <a:p>
            <a:pPr marL="514350" indent="-514350" defTabSz="1371600">
              <a:buFont typeface="Arial" panose="020B0604020202020204" pitchFamily="34" charset="0"/>
              <a:buChar char="•"/>
              <a:defRPr/>
            </a:pPr>
            <a:r>
              <a:rPr lang="en-US" sz="2550" b="1">
                <a:solidFill>
                  <a:prstClr val="black"/>
                </a:solidFill>
                <a:latin typeface="Myriad Pro"/>
              </a:rPr>
              <a:t>Knowledge and solutions already exists on </a:t>
            </a:r>
            <a:r>
              <a:rPr lang="en-US" sz="2550" b="1" err="1">
                <a:solidFill>
                  <a:prstClr val="black"/>
                </a:solidFill>
                <a:latin typeface="Myriad Pro"/>
              </a:rPr>
              <a:t>industrialised</a:t>
            </a:r>
            <a:r>
              <a:rPr lang="en-US" sz="2550" b="1">
                <a:solidFill>
                  <a:prstClr val="black"/>
                </a:solidFill>
                <a:latin typeface="Myriad Pro"/>
              </a:rPr>
              <a:t>, plug and play </a:t>
            </a:r>
            <a:r>
              <a:rPr lang="en-US" sz="2550">
                <a:solidFill>
                  <a:prstClr val="black"/>
                </a:solidFill>
                <a:latin typeface="Myriad Pro"/>
              </a:rPr>
              <a:t>solutions (notably from research from EU projects) </a:t>
            </a:r>
          </a:p>
          <a:p>
            <a:pPr defTabSz="1371600">
              <a:defRPr/>
            </a:pPr>
            <a:endParaRPr lang="en-US" sz="2550" b="1">
              <a:solidFill>
                <a:prstClr val="black"/>
              </a:solidFill>
              <a:latin typeface="Myriad Pro"/>
            </a:endParaRPr>
          </a:p>
          <a:p>
            <a:pPr marL="514350" indent="-514350" defTabSz="1371600">
              <a:buFont typeface="Arial" panose="020B0604020202020204" pitchFamily="34" charset="0"/>
              <a:buChar char="•"/>
              <a:defRPr/>
            </a:pPr>
            <a:r>
              <a:rPr lang="en-US" sz="2550">
                <a:solidFill>
                  <a:prstClr val="black"/>
                </a:solidFill>
                <a:latin typeface="Myriad Pro"/>
              </a:rPr>
              <a:t>But </a:t>
            </a:r>
            <a:r>
              <a:rPr lang="en-US" sz="2550" b="1">
                <a:solidFill>
                  <a:prstClr val="black"/>
                </a:solidFill>
                <a:latin typeface="Myriad Pro"/>
              </a:rPr>
              <a:t>construction professionals, potential investors, project managers and market actors </a:t>
            </a:r>
            <a:r>
              <a:rPr lang="en-US" sz="2550">
                <a:solidFill>
                  <a:prstClr val="black"/>
                </a:solidFill>
                <a:latin typeface="Myriad Pro"/>
              </a:rPr>
              <a:t>are not aware of them </a:t>
            </a:r>
          </a:p>
          <a:p>
            <a:pPr defTabSz="1371600">
              <a:defRPr/>
            </a:pPr>
            <a:endParaRPr lang="en-US" sz="2550">
              <a:solidFill>
                <a:prstClr val="black"/>
              </a:solidFill>
              <a:latin typeface="Myriad Pro" panose="020B0503030403020204" pitchFamily="34" charset="0"/>
            </a:endParaRPr>
          </a:p>
          <a:p>
            <a:pPr marL="514350" indent="-514350" defTabSz="1371600">
              <a:buFont typeface="Arial" panose="020B0604020202020204" pitchFamily="34" charset="0"/>
              <a:buChar char="•"/>
              <a:defRPr/>
            </a:pPr>
            <a:r>
              <a:rPr lang="en-US" sz="2550">
                <a:solidFill>
                  <a:prstClr val="black"/>
                </a:solidFill>
                <a:latin typeface="Myriad Pro" panose="020B0503030403020204" pitchFamily="34" charset="0"/>
              </a:rPr>
              <a:t>We need to </a:t>
            </a:r>
            <a:r>
              <a:rPr lang="en-US" sz="2550" b="1">
                <a:solidFill>
                  <a:prstClr val="black"/>
                </a:solidFill>
                <a:latin typeface="Myriad Pro" panose="020B0503030403020204" pitchFamily="34" charset="0"/>
              </a:rPr>
              <a:t>make sure that we CENTRALISE this information, solutions and accompany the uptake: PLATFORM </a:t>
            </a:r>
            <a:r>
              <a:rPr lang="en-US" sz="2550">
                <a:solidFill>
                  <a:prstClr val="black"/>
                </a:solidFill>
                <a:latin typeface="Myriad Pro" panose="020B0503030403020204" pitchFamily="34" charset="0"/>
              </a:rPr>
              <a:t>where various actors can go and pick and choose</a:t>
            </a:r>
            <a:endParaRPr lang="en-GB" sz="2550">
              <a:solidFill>
                <a:prstClr val="black"/>
              </a:solidFill>
              <a:latin typeface="Myriad Pro" panose="020B0503030403020204" pitchFamily="34" charset="0"/>
            </a:endParaRPr>
          </a:p>
        </p:txBody>
      </p:sp>
      <p:sp>
        <p:nvSpPr>
          <p:cNvPr id="8" name="TextBox 7">
            <a:extLst>
              <a:ext uri="{FF2B5EF4-FFF2-40B4-BE49-F238E27FC236}">
                <a16:creationId xmlns:a16="http://schemas.microsoft.com/office/drawing/2014/main" id="{05AB7E73-4691-A474-DC74-582B4A4473BD}"/>
              </a:ext>
            </a:extLst>
          </p:cNvPr>
          <p:cNvSpPr txBox="1"/>
          <p:nvPr/>
        </p:nvSpPr>
        <p:spPr>
          <a:xfrm>
            <a:off x="10883778" y="8505599"/>
            <a:ext cx="4000500" cy="163617"/>
          </a:xfrm>
          <a:prstGeom prst="rect">
            <a:avLst/>
          </a:prstGeom>
        </p:spPr>
        <p:txBody>
          <a:bodyPr vert="horz" wrap="square" lIns="137160" tIns="68580" rIns="137160" bIns="68580" rtlCol="0" anchor="ctr">
            <a:normAutofit fontScale="25000" lnSpcReduction="20000"/>
          </a:bodyPr>
          <a:lstStyle/>
          <a:p>
            <a:pPr algn="ctr" defTabSz="1371600">
              <a:defRPr/>
            </a:pPr>
            <a:r>
              <a:rPr lang="nl-NL" sz="5550" i="1">
                <a:solidFill>
                  <a:prstClr val="black">
                    <a:lumMod val="75000"/>
                    <a:lumOff val="25000"/>
                  </a:prstClr>
                </a:solidFill>
                <a:latin typeface="Myriad Pro" panose="020B0503030403020204" pitchFamily="34" charset="0"/>
              </a:rPr>
              <a:t>EU project More Connect project demo</a:t>
            </a:r>
          </a:p>
        </p:txBody>
      </p:sp>
      <p:pic>
        <p:nvPicPr>
          <p:cNvPr id="3" name="Afbeelding 9">
            <a:extLst>
              <a:ext uri="{FF2B5EF4-FFF2-40B4-BE49-F238E27FC236}">
                <a16:creationId xmlns:a16="http://schemas.microsoft.com/office/drawing/2014/main" id="{B05219C7-02A8-99FD-59C9-70B21653A0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146" t="28345" r="27951"/>
          <a:stretch>
            <a:fillRect/>
          </a:stretch>
        </p:blipFill>
        <p:spPr bwMode="auto">
          <a:xfrm>
            <a:off x="11415987" y="3733560"/>
            <a:ext cx="6022182" cy="464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09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26702E-2EB3-220A-89D4-CB7F4A0E6E74}"/>
              </a:ext>
            </a:extLst>
          </p:cNvPr>
          <p:cNvGrpSpPr/>
          <p:nvPr/>
        </p:nvGrpSpPr>
        <p:grpSpPr>
          <a:xfrm>
            <a:off x="374069" y="547688"/>
            <a:ext cx="17421104" cy="9191625"/>
            <a:chOff x="249379" y="365125"/>
            <a:chExt cx="11614069" cy="6127750"/>
          </a:xfrm>
        </p:grpSpPr>
        <p:sp>
          <p:nvSpPr>
            <p:cNvPr id="6" name="Rectangle: Top Corners Rounded 5">
              <a:extLst>
                <a:ext uri="{FF2B5EF4-FFF2-40B4-BE49-F238E27FC236}">
                  <a16:creationId xmlns:a16="http://schemas.microsoft.com/office/drawing/2014/main" id="{2CDF39B5-6E01-125F-8EC4-7071FF396CD4}"/>
                </a:ext>
              </a:extLst>
            </p:cNvPr>
            <p:cNvSpPr/>
            <p:nvPr/>
          </p:nvSpPr>
          <p:spPr>
            <a:xfrm>
              <a:off x="249381" y="365125"/>
              <a:ext cx="11614067" cy="1325563"/>
            </a:xfrm>
            <a:prstGeom prst="round2SameRect">
              <a:avLst/>
            </a:prstGeom>
            <a:solidFill>
              <a:srgbClr val="25146E"/>
            </a:solidFill>
            <a:ln>
              <a:solidFill>
                <a:srgbClr val="251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7" name="Rectangle: Top Corners Rounded 6">
              <a:extLst>
                <a:ext uri="{FF2B5EF4-FFF2-40B4-BE49-F238E27FC236}">
                  <a16:creationId xmlns:a16="http://schemas.microsoft.com/office/drawing/2014/main" id="{7526B9DE-B680-7B1E-0B94-5FF8C907993E}"/>
                </a:ext>
              </a:extLst>
            </p:cNvPr>
            <p:cNvSpPr/>
            <p:nvPr/>
          </p:nvSpPr>
          <p:spPr>
            <a:xfrm flipV="1">
              <a:off x="249379" y="5167312"/>
              <a:ext cx="11614067" cy="132556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8" name="Rectangle 7">
              <a:extLst>
                <a:ext uri="{FF2B5EF4-FFF2-40B4-BE49-F238E27FC236}">
                  <a16:creationId xmlns:a16="http://schemas.microsoft.com/office/drawing/2014/main" id="{29E9F785-A8EB-B8AC-5B89-53E3546218FA}"/>
                </a:ext>
              </a:extLst>
            </p:cNvPr>
            <p:cNvSpPr/>
            <p:nvPr/>
          </p:nvSpPr>
          <p:spPr>
            <a:xfrm>
              <a:off x="249380" y="1690688"/>
              <a:ext cx="11614067" cy="347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grpSp>
      <p:pic>
        <p:nvPicPr>
          <p:cNvPr id="9" name="Content Placeholder 11" descr="A white text on a black background&#10;&#10;Description automatically generated">
            <a:extLst>
              <a:ext uri="{FF2B5EF4-FFF2-40B4-BE49-F238E27FC236}">
                <a16:creationId xmlns:a16="http://schemas.microsoft.com/office/drawing/2014/main" id="{28FD2A47-1370-F797-20B1-11D760ACDDA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60053" y="779730"/>
            <a:ext cx="2078237" cy="1524261"/>
          </a:xfrm>
        </p:spPr>
      </p:pic>
      <p:sp>
        <p:nvSpPr>
          <p:cNvPr id="2" name="Titel 1">
            <a:extLst>
              <a:ext uri="{FF2B5EF4-FFF2-40B4-BE49-F238E27FC236}">
                <a16:creationId xmlns:a16="http://schemas.microsoft.com/office/drawing/2014/main" id="{495741B3-DB16-084C-5ECC-5B224844B6BA}"/>
              </a:ext>
            </a:extLst>
          </p:cNvPr>
          <p:cNvSpPr>
            <a:spLocks noGrp="1"/>
          </p:cNvSpPr>
          <p:nvPr>
            <p:ph type="title"/>
          </p:nvPr>
        </p:nvSpPr>
        <p:spPr>
          <a:xfrm>
            <a:off x="1257300" y="547688"/>
            <a:ext cx="14192040" cy="1988345"/>
          </a:xfrm>
        </p:spPr>
        <p:txBody>
          <a:bodyPr>
            <a:normAutofit/>
          </a:bodyPr>
          <a:lstStyle/>
          <a:p>
            <a:r>
              <a:rPr lang="en-US" b="1">
                <a:solidFill>
                  <a:schemeClr val="bg1"/>
                </a:solidFill>
                <a:latin typeface="Myriad Pro" panose="020B0503030403020204"/>
                <a:cs typeface="Miriam" panose="020F0502020204030204" pitchFamily="34" charset="-79"/>
              </a:rPr>
              <a:t>The BuildUPspeed Objectives</a:t>
            </a:r>
            <a:endParaRPr lang="nl-NL" b="1">
              <a:solidFill>
                <a:schemeClr val="bg1"/>
              </a:solidFill>
              <a:latin typeface="Myriad Pro" panose="020B0503030403020204"/>
              <a:cs typeface="Miriam" panose="020F0502020204030204" pitchFamily="34" charset="-79"/>
            </a:endParaRPr>
          </a:p>
        </p:txBody>
      </p:sp>
      <p:grpSp>
        <p:nvGrpSpPr>
          <p:cNvPr id="3" name="Group 2">
            <a:extLst>
              <a:ext uri="{FF2B5EF4-FFF2-40B4-BE49-F238E27FC236}">
                <a16:creationId xmlns:a16="http://schemas.microsoft.com/office/drawing/2014/main" id="{ABF9D74C-F4C1-83EE-0F27-38DA7D5F29AD}"/>
              </a:ext>
            </a:extLst>
          </p:cNvPr>
          <p:cNvGrpSpPr/>
          <p:nvPr/>
        </p:nvGrpSpPr>
        <p:grpSpPr>
          <a:xfrm>
            <a:off x="2105657" y="2536032"/>
            <a:ext cx="14076687" cy="6958483"/>
            <a:chOff x="1403770" y="1047271"/>
            <a:chExt cx="10666032" cy="5272506"/>
          </a:xfrm>
        </p:grpSpPr>
        <p:pic>
          <p:nvPicPr>
            <p:cNvPr id="4" name="Picture 3" descr="Road closed. Vector cartoon illustration. Choose your road, short way or  long complicated dangerous way. Concept of strategy decision, future  planning Stock Vector Image &amp; Art - Alamy">
              <a:extLst>
                <a:ext uri="{FF2B5EF4-FFF2-40B4-BE49-F238E27FC236}">
                  <a16:creationId xmlns:a16="http://schemas.microsoft.com/office/drawing/2014/main" id="{5336ABCF-1ACF-2B7B-8306-11AA6EA55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80"/>
            <a:stretch/>
          </p:blipFill>
          <p:spPr bwMode="auto">
            <a:xfrm>
              <a:off x="1403771" y="1047271"/>
              <a:ext cx="8388412" cy="52725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3806BE37-8185-E4B9-5362-A96EADA59F7E}"/>
                </a:ext>
              </a:extLst>
            </p:cNvPr>
            <p:cNvSpPr txBox="1"/>
            <p:nvPr/>
          </p:nvSpPr>
          <p:spPr>
            <a:xfrm>
              <a:off x="1403770" y="5127585"/>
              <a:ext cx="1811869" cy="629654"/>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4800" b="1">
                  <a:solidFill>
                    <a:prstClr val="black"/>
                  </a:solidFill>
                  <a:latin typeface="Calibri" panose="020F0502020204030204"/>
                </a:rPr>
                <a:t>Supply </a:t>
              </a:r>
              <a:endParaRPr lang="en-NL" sz="4800" b="1">
                <a:solidFill>
                  <a:prstClr val="black"/>
                </a:solidFill>
                <a:latin typeface="Calibri" panose="020F0502020204030204"/>
              </a:endParaRPr>
            </a:p>
          </p:txBody>
        </p:sp>
        <p:sp>
          <p:nvSpPr>
            <p:cNvPr id="13" name="TextBox 4">
              <a:extLst>
                <a:ext uri="{FF2B5EF4-FFF2-40B4-BE49-F238E27FC236}">
                  <a16:creationId xmlns:a16="http://schemas.microsoft.com/office/drawing/2014/main" id="{F9D0A6D3-E199-8465-B945-5157117C743A}"/>
                </a:ext>
              </a:extLst>
            </p:cNvPr>
            <p:cNvSpPr txBox="1"/>
            <p:nvPr/>
          </p:nvSpPr>
          <p:spPr>
            <a:xfrm>
              <a:off x="9792182" y="1795004"/>
              <a:ext cx="2277620" cy="629654"/>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4800" b="1">
                  <a:solidFill>
                    <a:prstClr val="black"/>
                  </a:solidFill>
                  <a:latin typeface="Calibri" panose="020F0502020204030204"/>
                </a:rPr>
                <a:t>Demand</a:t>
              </a:r>
              <a:endParaRPr lang="en-NL" sz="4800" b="1">
                <a:solidFill>
                  <a:prstClr val="black"/>
                </a:solidFill>
                <a:latin typeface="Calibri" panose="020F0502020204030204"/>
              </a:endParaRPr>
            </a:p>
          </p:txBody>
        </p:sp>
      </p:grpSp>
      <p:sp>
        <p:nvSpPr>
          <p:cNvPr id="14" name="TextBox 1">
            <a:extLst>
              <a:ext uri="{FF2B5EF4-FFF2-40B4-BE49-F238E27FC236}">
                <a16:creationId xmlns:a16="http://schemas.microsoft.com/office/drawing/2014/main" id="{685C4434-CF69-0D1D-2470-E7824CF59B71}"/>
              </a:ext>
            </a:extLst>
          </p:cNvPr>
          <p:cNvSpPr txBox="1"/>
          <p:nvPr/>
        </p:nvSpPr>
        <p:spPr>
          <a:xfrm>
            <a:off x="7186613" y="8677484"/>
            <a:ext cx="10860596" cy="1015663"/>
          </a:xfrm>
          <a:prstGeom prst="rect">
            <a:avLst/>
          </a:prstGeom>
          <a:noFill/>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defRPr/>
            </a:pPr>
            <a:r>
              <a:rPr lang="en-US" sz="3000">
                <a:solidFill>
                  <a:prstClr val="black"/>
                </a:solidFill>
                <a:latin typeface="Calibri" panose="020F0502020204030204"/>
              </a:rPr>
              <a:t>Bring the </a:t>
            </a:r>
            <a:r>
              <a:rPr lang="en-US" sz="3000" b="1">
                <a:solidFill>
                  <a:srgbClr val="FF0000"/>
                </a:solidFill>
                <a:latin typeface="Calibri" panose="020F0502020204030204"/>
              </a:rPr>
              <a:t>demand side and supply side </a:t>
            </a:r>
            <a:r>
              <a:rPr lang="en-US" sz="3000">
                <a:solidFill>
                  <a:prstClr val="black"/>
                </a:solidFill>
                <a:latin typeface="Calibri" panose="020F0502020204030204"/>
              </a:rPr>
              <a:t>in the retrofitting market together by scaling up Renovation</a:t>
            </a:r>
            <a:endParaRPr lang="en-NL" sz="3000">
              <a:solidFill>
                <a:prstClr val="black"/>
              </a:solidFill>
              <a:latin typeface="Calibri" panose="020F0502020204030204"/>
            </a:endParaRPr>
          </a:p>
        </p:txBody>
      </p:sp>
    </p:spTree>
    <p:extLst>
      <p:ext uri="{BB962C8B-B14F-4D97-AF65-F5344CB8AC3E}">
        <p14:creationId xmlns:p14="http://schemas.microsoft.com/office/powerpoint/2010/main" val="1904177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60BC4F8D-5B3C-40AA-0B82-D546E48A0C32}"/>
              </a:ext>
            </a:extLst>
          </p:cNvPr>
          <p:cNvGrpSpPr/>
          <p:nvPr/>
        </p:nvGrpSpPr>
        <p:grpSpPr>
          <a:xfrm>
            <a:off x="374069" y="547688"/>
            <a:ext cx="17421104" cy="9191625"/>
            <a:chOff x="249379" y="365125"/>
            <a:chExt cx="11614069" cy="6127750"/>
          </a:xfrm>
        </p:grpSpPr>
        <p:sp>
          <p:nvSpPr>
            <p:cNvPr id="45" name="Rectangle: Top Corners Rounded 44">
              <a:extLst>
                <a:ext uri="{FF2B5EF4-FFF2-40B4-BE49-F238E27FC236}">
                  <a16:creationId xmlns:a16="http://schemas.microsoft.com/office/drawing/2014/main" id="{527C7D57-148B-9209-354C-52ECE578E1AD}"/>
                </a:ext>
              </a:extLst>
            </p:cNvPr>
            <p:cNvSpPr/>
            <p:nvPr/>
          </p:nvSpPr>
          <p:spPr>
            <a:xfrm>
              <a:off x="249381" y="365125"/>
              <a:ext cx="11614067" cy="1325563"/>
            </a:xfrm>
            <a:prstGeom prst="round2SameRect">
              <a:avLst/>
            </a:prstGeom>
            <a:solidFill>
              <a:srgbClr val="25146E"/>
            </a:solidFill>
            <a:ln>
              <a:solidFill>
                <a:srgbClr val="251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46" name="Rectangle: Top Corners Rounded 45">
              <a:extLst>
                <a:ext uri="{FF2B5EF4-FFF2-40B4-BE49-F238E27FC236}">
                  <a16:creationId xmlns:a16="http://schemas.microsoft.com/office/drawing/2014/main" id="{2AD04088-F3EB-09CE-9A6F-DF377C2BDC3D}"/>
                </a:ext>
              </a:extLst>
            </p:cNvPr>
            <p:cNvSpPr/>
            <p:nvPr/>
          </p:nvSpPr>
          <p:spPr>
            <a:xfrm flipV="1">
              <a:off x="249379" y="5167312"/>
              <a:ext cx="11614067" cy="132556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47" name="Rectangle 46">
              <a:extLst>
                <a:ext uri="{FF2B5EF4-FFF2-40B4-BE49-F238E27FC236}">
                  <a16:creationId xmlns:a16="http://schemas.microsoft.com/office/drawing/2014/main" id="{3CC55AC8-6683-155A-F189-E0CE2FAF99F3}"/>
                </a:ext>
              </a:extLst>
            </p:cNvPr>
            <p:cNvSpPr/>
            <p:nvPr/>
          </p:nvSpPr>
          <p:spPr>
            <a:xfrm>
              <a:off x="249380" y="1690688"/>
              <a:ext cx="11614067" cy="347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grpSp>
      <p:pic>
        <p:nvPicPr>
          <p:cNvPr id="48" name="Content Placeholder 11" descr="A white text on a black background&#10;&#10;Description automatically generated">
            <a:extLst>
              <a:ext uri="{FF2B5EF4-FFF2-40B4-BE49-F238E27FC236}">
                <a16:creationId xmlns:a16="http://schemas.microsoft.com/office/drawing/2014/main" id="{EA535368-79B1-92D0-4370-AF6AB9893EF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60053" y="779730"/>
            <a:ext cx="2078237" cy="1524261"/>
          </a:xfrm>
        </p:spPr>
      </p:pic>
      <p:sp>
        <p:nvSpPr>
          <p:cNvPr id="25" name="Rectangle 24">
            <a:extLst>
              <a:ext uri="{FF2B5EF4-FFF2-40B4-BE49-F238E27FC236}">
                <a16:creationId xmlns:a16="http://schemas.microsoft.com/office/drawing/2014/main" id="{03299814-5E18-83AC-9B8F-B3EE8D638D06}"/>
              </a:ext>
            </a:extLst>
          </p:cNvPr>
          <p:cNvSpPr/>
          <p:nvPr/>
        </p:nvSpPr>
        <p:spPr>
          <a:xfrm>
            <a:off x="815009" y="3270650"/>
            <a:ext cx="3453251" cy="17837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9" name="Rectangle 18">
            <a:extLst>
              <a:ext uri="{FF2B5EF4-FFF2-40B4-BE49-F238E27FC236}">
                <a16:creationId xmlns:a16="http://schemas.microsoft.com/office/drawing/2014/main" id="{3DF72CCC-F325-DFC6-B65F-612AC1D69987}"/>
              </a:ext>
            </a:extLst>
          </p:cNvPr>
          <p:cNvSpPr/>
          <p:nvPr/>
        </p:nvSpPr>
        <p:spPr>
          <a:xfrm>
            <a:off x="687985" y="7541028"/>
            <a:ext cx="3453251" cy="17837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4" name="Afbeelding 3">
            <a:extLst>
              <a:ext uri="{FF2B5EF4-FFF2-40B4-BE49-F238E27FC236}">
                <a16:creationId xmlns:a16="http://schemas.microsoft.com/office/drawing/2014/main" id="{5D229B38-205F-AF0D-6B76-C257FDC1309F}"/>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536832" y="2536034"/>
            <a:ext cx="7466261" cy="6809163"/>
          </a:xfrm>
          <a:prstGeom prst="rect">
            <a:avLst/>
          </a:prstGeom>
          <a:noFill/>
          <a:ln>
            <a:noFill/>
          </a:ln>
        </p:spPr>
      </p:pic>
      <p:sp>
        <p:nvSpPr>
          <p:cNvPr id="2" name="Titel 1">
            <a:extLst>
              <a:ext uri="{FF2B5EF4-FFF2-40B4-BE49-F238E27FC236}">
                <a16:creationId xmlns:a16="http://schemas.microsoft.com/office/drawing/2014/main" id="{495741B3-DB16-084C-5ECC-5B224844B6BA}"/>
              </a:ext>
            </a:extLst>
          </p:cNvPr>
          <p:cNvSpPr>
            <a:spLocks noGrp="1"/>
          </p:cNvSpPr>
          <p:nvPr>
            <p:ph type="title"/>
          </p:nvPr>
        </p:nvSpPr>
        <p:spPr>
          <a:xfrm>
            <a:off x="1257300" y="547688"/>
            <a:ext cx="14192040" cy="1988345"/>
          </a:xfrm>
        </p:spPr>
        <p:txBody>
          <a:bodyPr>
            <a:normAutofit/>
          </a:bodyPr>
          <a:lstStyle/>
          <a:p>
            <a:r>
              <a:rPr lang="en-US" b="1">
                <a:solidFill>
                  <a:schemeClr val="bg1"/>
                </a:solidFill>
                <a:latin typeface="Myriad Pro" panose="020B0503030403020204"/>
              </a:rPr>
              <a:t>The </a:t>
            </a:r>
            <a:r>
              <a:rPr lang="en-US" b="1" err="1">
                <a:solidFill>
                  <a:schemeClr val="bg1"/>
                </a:solidFill>
                <a:latin typeface="Myriad Pro" panose="020B0503030403020204"/>
              </a:rPr>
              <a:t>BuildUPspeed</a:t>
            </a:r>
            <a:r>
              <a:rPr lang="en-US" b="1">
                <a:solidFill>
                  <a:schemeClr val="bg1"/>
                </a:solidFill>
                <a:latin typeface="Myriad Pro" panose="020B0503030403020204"/>
              </a:rPr>
              <a:t> key pillars:</a:t>
            </a:r>
            <a:endParaRPr lang="nl-NL" b="1">
              <a:solidFill>
                <a:schemeClr val="bg1"/>
              </a:solidFill>
              <a:latin typeface="Myriad Pro" panose="020B0503030403020204"/>
            </a:endParaRPr>
          </a:p>
        </p:txBody>
      </p:sp>
      <p:sp>
        <p:nvSpPr>
          <p:cNvPr id="3" name="Oval 2">
            <a:extLst>
              <a:ext uri="{FF2B5EF4-FFF2-40B4-BE49-F238E27FC236}">
                <a16:creationId xmlns:a16="http://schemas.microsoft.com/office/drawing/2014/main" id="{10E2711F-F966-3F60-81B2-7AE283002E9A}"/>
              </a:ext>
            </a:extLst>
          </p:cNvPr>
          <p:cNvSpPr/>
          <p:nvPr/>
        </p:nvSpPr>
        <p:spPr>
          <a:xfrm>
            <a:off x="7585788" y="4926563"/>
            <a:ext cx="1091682" cy="853751"/>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panose="020F0502020204030204"/>
            </a:endParaRPr>
          </a:p>
        </p:txBody>
      </p:sp>
      <p:sp>
        <p:nvSpPr>
          <p:cNvPr id="5" name="Oval 4">
            <a:extLst>
              <a:ext uri="{FF2B5EF4-FFF2-40B4-BE49-F238E27FC236}">
                <a16:creationId xmlns:a16="http://schemas.microsoft.com/office/drawing/2014/main" id="{4255D296-A5B8-E620-59FF-89A78B6FB0B9}"/>
              </a:ext>
            </a:extLst>
          </p:cNvPr>
          <p:cNvSpPr/>
          <p:nvPr/>
        </p:nvSpPr>
        <p:spPr>
          <a:xfrm>
            <a:off x="8598159" y="2877548"/>
            <a:ext cx="1091682" cy="853751"/>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panose="020F0502020204030204"/>
            </a:endParaRPr>
          </a:p>
        </p:txBody>
      </p:sp>
      <p:sp>
        <p:nvSpPr>
          <p:cNvPr id="6" name="Oval 5">
            <a:extLst>
              <a:ext uri="{FF2B5EF4-FFF2-40B4-BE49-F238E27FC236}">
                <a16:creationId xmlns:a16="http://schemas.microsoft.com/office/drawing/2014/main" id="{E7DC142D-B230-5136-4E50-305E08D52F87}"/>
              </a:ext>
            </a:extLst>
          </p:cNvPr>
          <p:cNvSpPr/>
          <p:nvPr/>
        </p:nvSpPr>
        <p:spPr>
          <a:xfrm>
            <a:off x="10634745" y="4716625"/>
            <a:ext cx="1091682" cy="853751"/>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panose="020F0502020204030204"/>
            </a:endParaRPr>
          </a:p>
        </p:txBody>
      </p:sp>
      <p:sp>
        <p:nvSpPr>
          <p:cNvPr id="7" name="Oval 6">
            <a:extLst>
              <a:ext uri="{FF2B5EF4-FFF2-40B4-BE49-F238E27FC236}">
                <a16:creationId xmlns:a16="http://schemas.microsoft.com/office/drawing/2014/main" id="{EB86CE41-F5E2-30C7-856C-974F3EC0CC88}"/>
              </a:ext>
            </a:extLst>
          </p:cNvPr>
          <p:cNvSpPr/>
          <p:nvPr/>
        </p:nvSpPr>
        <p:spPr>
          <a:xfrm>
            <a:off x="9246635" y="7626829"/>
            <a:ext cx="1236308" cy="853751"/>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panose="020F0502020204030204"/>
            </a:endParaRPr>
          </a:p>
        </p:txBody>
      </p:sp>
      <p:sp>
        <p:nvSpPr>
          <p:cNvPr id="8" name="Oval 7">
            <a:extLst>
              <a:ext uri="{FF2B5EF4-FFF2-40B4-BE49-F238E27FC236}">
                <a16:creationId xmlns:a16="http://schemas.microsoft.com/office/drawing/2014/main" id="{BC437ADB-F88C-598F-0C76-24E71C5B1C86}"/>
              </a:ext>
            </a:extLst>
          </p:cNvPr>
          <p:cNvSpPr/>
          <p:nvPr/>
        </p:nvSpPr>
        <p:spPr>
          <a:xfrm>
            <a:off x="5037271" y="7029670"/>
            <a:ext cx="1236308" cy="853751"/>
          </a:xfrm>
          <a:prstGeom prst="ellipse">
            <a:avLst/>
          </a:pr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panose="020F0502020204030204"/>
            </a:endParaRPr>
          </a:p>
        </p:txBody>
      </p:sp>
      <p:sp>
        <p:nvSpPr>
          <p:cNvPr id="9" name="TextBox 8">
            <a:extLst>
              <a:ext uri="{FF2B5EF4-FFF2-40B4-BE49-F238E27FC236}">
                <a16:creationId xmlns:a16="http://schemas.microsoft.com/office/drawing/2014/main" id="{29F75CB6-44A6-FD5F-82C7-AA012AD9885B}"/>
              </a:ext>
            </a:extLst>
          </p:cNvPr>
          <p:cNvSpPr txBox="1"/>
          <p:nvPr/>
        </p:nvSpPr>
        <p:spPr>
          <a:xfrm>
            <a:off x="891741" y="7875210"/>
            <a:ext cx="2877384" cy="1200329"/>
          </a:xfrm>
          <a:prstGeom prst="rect">
            <a:avLst/>
          </a:prstGeom>
          <a:noFill/>
        </p:spPr>
        <p:txBody>
          <a:bodyPr wrap="square" rtlCol="0">
            <a:spAutoFit/>
          </a:bodyPr>
          <a:lstStyle/>
          <a:p>
            <a:pPr algn="ctr" defTabSz="1371600">
              <a:defRPr/>
            </a:pPr>
            <a:r>
              <a:rPr lang="en-GB" sz="2400">
                <a:solidFill>
                  <a:prstClr val="black"/>
                </a:solidFill>
                <a:latin typeface="Calibri" panose="020F0502020204030204"/>
              </a:rPr>
              <a:t>BIM modelling, industrialised solutions, networks </a:t>
            </a:r>
          </a:p>
        </p:txBody>
      </p:sp>
      <p:sp>
        <p:nvSpPr>
          <p:cNvPr id="10" name="TextBox 9">
            <a:extLst>
              <a:ext uri="{FF2B5EF4-FFF2-40B4-BE49-F238E27FC236}">
                <a16:creationId xmlns:a16="http://schemas.microsoft.com/office/drawing/2014/main" id="{C5385782-6BA7-74D0-CEA1-D81755DF6DA5}"/>
              </a:ext>
            </a:extLst>
          </p:cNvPr>
          <p:cNvSpPr txBox="1"/>
          <p:nvPr/>
        </p:nvSpPr>
        <p:spPr>
          <a:xfrm>
            <a:off x="849024" y="3561603"/>
            <a:ext cx="3453249" cy="1200329"/>
          </a:xfrm>
          <a:prstGeom prst="rect">
            <a:avLst/>
          </a:prstGeom>
          <a:noFill/>
        </p:spPr>
        <p:txBody>
          <a:bodyPr wrap="square" rtlCol="0">
            <a:spAutoFit/>
          </a:bodyPr>
          <a:lstStyle/>
          <a:p>
            <a:pPr algn="ctr" defTabSz="1371600">
              <a:defRPr/>
            </a:pPr>
            <a:r>
              <a:rPr lang="en-GB" sz="2400" b="1">
                <a:solidFill>
                  <a:prstClr val="black"/>
                </a:solidFill>
                <a:latin typeface="Calibri" panose="020F0502020204030204"/>
              </a:rPr>
              <a:t>Market Activation Platform: </a:t>
            </a:r>
            <a:r>
              <a:rPr lang="en-GB" sz="2400">
                <a:solidFill>
                  <a:prstClr val="black"/>
                </a:solidFill>
                <a:latin typeface="Calibri" panose="020F0502020204030204"/>
              </a:rPr>
              <a:t>an online open-source platform</a:t>
            </a:r>
          </a:p>
        </p:txBody>
      </p:sp>
      <p:cxnSp>
        <p:nvCxnSpPr>
          <p:cNvPr id="20" name="Straight Connector 19">
            <a:extLst>
              <a:ext uri="{FF2B5EF4-FFF2-40B4-BE49-F238E27FC236}">
                <a16:creationId xmlns:a16="http://schemas.microsoft.com/office/drawing/2014/main" id="{C05F70C6-0C9B-39C1-6FE4-17F2AE161020}"/>
              </a:ext>
            </a:extLst>
          </p:cNvPr>
          <p:cNvCxnSpPr>
            <a:cxnSpLocks/>
          </p:cNvCxnSpPr>
          <p:nvPr/>
        </p:nvCxnSpPr>
        <p:spPr>
          <a:xfrm>
            <a:off x="4485941" y="4333634"/>
            <a:ext cx="2901996" cy="592929"/>
          </a:xfrm>
          <a:prstGeom prst="line">
            <a:avLst/>
          </a:prstGeom>
          <a:ln w="38100">
            <a:solidFill>
              <a:srgbClr val="DE3E25"/>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6D69E6A-3D05-2C44-360A-B88AAEA9D00B}"/>
              </a:ext>
            </a:extLst>
          </p:cNvPr>
          <p:cNvCxnSpPr>
            <a:cxnSpLocks/>
            <a:endCxn id="8" idx="3"/>
          </p:cNvCxnSpPr>
          <p:nvPr/>
        </p:nvCxnSpPr>
        <p:spPr>
          <a:xfrm flipV="1">
            <a:off x="4184517" y="7758390"/>
            <a:ext cx="1033806" cy="692172"/>
          </a:xfrm>
          <a:prstGeom prst="line">
            <a:avLst/>
          </a:prstGeom>
          <a:ln w="38100">
            <a:solidFill>
              <a:srgbClr val="DE3E25"/>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0785AA9D-820B-C939-EA63-D9CA70F30B40}"/>
              </a:ext>
            </a:extLst>
          </p:cNvPr>
          <p:cNvCxnSpPr>
            <a:cxnSpLocks/>
          </p:cNvCxnSpPr>
          <p:nvPr/>
        </p:nvCxnSpPr>
        <p:spPr>
          <a:xfrm>
            <a:off x="10482942" y="8218098"/>
            <a:ext cx="3268227" cy="82869"/>
          </a:xfrm>
          <a:prstGeom prst="line">
            <a:avLst/>
          </a:prstGeom>
          <a:ln w="38100">
            <a:solidFill>
              <a:srgbClr val="DE3E25"/>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6EFBC0E5-1F3A-5E8B-CE88-EF10BEED6457}"/>
              </a:ext>
            </a:extLst>
          </p:cNvPr>
          <p:cNvCxnSpPr>
            <a:cxnSpLocks/>
          </p:cNvCxnSpPr>
          <p:nvPr/>
        </p:nvCxnSpPr>
        <p:spPr>
          <a:xfrm>
            <a:off x="11769558" y="5290247"/>
            <a:ext cx="2044992" cy="0"/>
          </a:xfrm>
          <a:prstGeom prst="line">
            <a:avLst/>
          </a:prstGeom>
          <a:ln w="38100">
            <a:solidFill>
              <a:srgbClr val="DE3E25"/>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484EFED3-B9E2-5E99-22F3-7F115907747E}"/>
              </a:ext>
            </a:extLst>
          </p:cNvPr>
          <p:cNvCxnSpPr>
            <a:cxnSpLocks/>
          </p:cNvCxnSpPr>
          <p:nvPr/>
        </p:nvCxnSpPr>
        <p:spPr>
          <a:xfrm>
            <a:off x="9686663" y="3145329"/>
            <a:ext cx="1706750" cy="112002"/>
          </a:xfrm>
          <a:prstGeom prst="line">
            <a:avLst/>
          </a:prstGeom>
          <a:ln w="38100">
            <a:solidFill>
              <a:srgbClr val="DE3E25"/>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F02F8534-34FA-DD2F-3395-91689CB18C6C}"/>
              </a:ext>
            </a:extLst>
          </p:cNvPr>
          <p:cNvSpPr txBox="1"/>
          <p:nvPr/>
        </p:nvSpPr>
        <p:spPr>
          <a:xfrm>
            <a:off x="761962" y="7544369"/>
            <a:ext cx="574637" cy="461665"/>
          </a:xfrm>
          <a:prstGeom prst="rect">
            <a:avLst/>
          </a:prstGeom>
          <a:noFill/>
        </p:spPr>
        <p:txBody>
          <a:bodyPr wrap="square" rtlCol="0">
            <a:spAutoFit/>
          </a:bodyPr>
          <a:lstStyle/>
          <a:p>
            <a:pPr defTabSz="1371600">
              <a:defRPr/>
            </a:pPr>
            <a:r>
              <a:rPr lang="en-GB" sz="2400" b="1">
                <a:solidFill>
                  <a:prstClr val="black"/>
                </a:solidFill>
                <a:latin typeface="Calibri" panose="020F0502020204030204"/>
              </a:rPr>
              <a:t>1.</a:t>
            </a:r>
          </a:p>
        </p:txBody>
      </p:sp>
      <p:sp>
        <p:nvSpPr>
          <p:cNvPr id="26" name="TextBox 25">
            <a:extLst>
              <a:ext uri="{FF2B5EF4-FFF2-40B4-BE49-F238E27FC236}">
                <a16:creationId xmlns:a16="http://schemas.microsoft.com/office/drawing/2014/main" id="{51FFD67D-E67F-102B-13DC-2B0DAE240BBD}"/>
              </a:ext>
            </a:extLst>
          </p:cNvPr>
          <p:cNvSpPr txBox="1"/>
          <p:nvPr/>
        </p:nvSpPr>
        <p:spPr>
          <a:xfrm>
            <a:off x="892307" y="3290152"/>
            <a:ext cx="574637" cy="461665"/>
          </a:xfrm>
          <a:prstGeom prst="rect">
            <a:avLst/>
          </a:prstGeom>
          <a:noFill/>
        </p:spPr>
        <p:txBody>
          <a:bodyPr wrap="square" rtlCol="0">
            <a:spAutoFit/>
          </a:bodyPr>
          <a:lstStyle/>
          <a:p>
            <a:pPr defTabSz="1371600">
              <a:defRPr/>
            </a:pPr>
            <a:r>
              <a:rPr lang="en-GB" sz="2400" b="1">
                <a:solidFill>
                  <a:prstClr val="black"/>
                </a:solidFill>
                <a:latin typeface="Calibri" panose="020F0502020204030204"/>
              </a:rPr>
              <a:t>3.</a:t>
            </a:r>
          </a:p>
        </p:txBody>
      </p:sp>
      <p:sp>
        <p:nvSpPr>
          <p:cNvPr id="29" name="Rectangle 28">
            <a:extLst>
              <a:ext uri="{FF2B5EF4-FFF2-40B4-BE49-F238E27FC236}">
                <a16:creationId xmlns:a16="http://schemas.microsoft.com/office/drawing/2014/main" id="{A966D89E-6237-925F-DB59-3CA87977F986}"/>
              </a:ext>
            </a:extLst>
          </p:cNvPr>
          <p:cNvSpPr/>
          <p:nvPr/>
        </p:nvSpPr>
        <p:spPr>
          <a:xfrm>
            <a:off x="13962254" y="4693164"/>
            <a:ext cx="3453251" cy="17837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30" name="TextBox 29">
            <a:extLst>
              <a:ext uri="{FF2B5EF4-FFF2-40B4-BE49-F238E27FC236}">
                <a16:creationId xmlns:a16="http://schemas.microsoft.com/office/drawing/2014/main" id="{516A12AD-A3F0-F122-3BC1-035568DC12E8}"/>
              </a:ext>
            </a:extLst>
          </p:cNvPr>
          <p:cNvSpPr txBox="1"/>
          <p:nvPr/>
        </p:nvSpPr>
        <p:spPr>
          <a:xfrm>
            <a:off x="14013146" y="5090405"/>
            <a:ext cx="3453249" cy="1200329"/>
          </a:xfrm>
          <a:prstGeom prst="rect">
            <a:avLst/>
          </a:prstGeom>
          <a:noFill/>
        </p:spPr>
        <p:txBody>
          <a:bodyPr wrap="square" rtlCol="0">
            <a:spAutoFit/>
          </a:bodyPr>
          <a:lstStyle/>
          <a:p>
            <a:pPr algn="ctr" defTabSz="1371600">
              <a:defRPr/>
            </a:pPr>
            <a:r>
              <a:rPr lang="en-GB" sz="2400">
                <a:solidFill>
                  <a:prstClr val="black"/>
                </a:solidFill>
                <a:latin typeface="Calibri" panose="020F0502020204030204"/>
              </a:rPr>
              <a:t>“Local” or “Pop-up” factory concept introduction</a:t>
            </a:r>
          </a:p>
        </p:txBody>
      </p:sp>
      <p:sp>
        <p:nvSpPr>
          <p:cNvPr id="32" name="TextBox 31">
            <a:extLst>
              <a:ext uri="{FF2B5EF4-FFF2-40B4-BE49-F238E27FC236}">
                <a16:creationId xmlns:a16="http://schemas.microsoft.com/office/drawing/2014/main" id="{05FB1290-D832-C971-C037-0B73F4A55B09}"/>
              </a:ext>
            </a:extLst>
          </p:cNvPr>
          <p:cNvSpPr txBox="1"/>
          <p:nvPr/>
        </p:nvSpPr>
        <p:spPr>
          <a:xfrm>
            <a:off x="14039552" y="4712666"/>
            <a:ext cx="574637" cy="461665"/>
          </a:xfrm>
          <a:prstGeom prst="rect">
            <a:avLst/>
          </a:prstGeom>
          <a:noFill/>
        </p:spPr>
        <p:txBody>
          <a:bodyPr wrap="square" rtlCol="0">
            <a:spAutoFit/>
          </a:bodyPr>
          <a:lstStyle/>
          <a:p>
            <a:pPr defTabSz="1371600">
              <a:defRPr/>
            </a:pPr>
            <a:r>
              <a:rPr lang="en-GB" sz="2400" b="1">
                <a:solidFill>
                  <a:prstClr val="black"/>
                </a:solidFill>
                <a:latin typeface="Calibri" panose="020F0502020204030204"/>
              </a:rPr>
              <a:t>4.</a:t>
            </a:r>
          </a:p>
        </p:txBody>
      </p:sp>
      <p:sp>
        <p:nvSpPr>
          <p:cNvPr id="33" name="Rectangle 32">
            <a:extLst>
              <a:ext uri="{FF2B5EF4-FFF2-40B4-BE49-F238E27FC236}">
                <a16:creationId xmlns:a16="http://schemas.microsoft.com/office/drawing/2014/main" id="{772F8148-8999-6383-135B-328CD598010B}"/>
              </a:ext>
            </a:extLst>
          </p:cNvPr>
          <p:cNvSpPr/>
          <p:nvPr/>
        </p:nvSpPr>
        <p:spPr>
          <a:xfrm>
            <a:off x="13814551" y="7590371"/>
            <a:ext cx="3453251" cy="17837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35" name="TextBox 34">
            <a:extLst>
              <a:ext uri="{FF2B5EF4-FFF2-40B4-BE49-F238E27FC236}">
                <a16:creationId xmlns:a16="http://schemas.microsoft.com/office/drawing/2014/main" id="{AB558167-EF41-6EF6-F4AC-FE658196E395}"/>
              </a:ext>
            </a:extLst>
          </p:cNvPr>
          <p:cNvSpPr txBox="1"/>
          <p:nvPr/>
        </p:nvSpPr>
        <p:spPr>
          <a:xfrm>
            <a:off x="13848566" y="7881325"/>
            <a:ext cx="3453249" cy="830997"/>
          </a:xfrm>
          <a:prstGeom prst="rect">
            <a:avLst/>
          </a:prstGeom>
          <a:noFill/>
        </p:spPr>
        <p:txBody>
          <a:bodyPr wrap="square" rtlCol="0">
            <a:spAutoFit/>
          </a:bodyPr>
          <a:lstStyle/>
          <a:p>
            <a:pPr algn="ctr" defTabSz="1371600">
              <a:defRPr/>
            </a:pPr>
            <a:r>
              <a:rPr lang="en-GB" sz="2400">
                <a:solidFill>
                  <a:prstClr val="black"/>
                </a:solidFill>
                <a:latin typeface="Calibri" panose="020F0502020204030204"/>
              </a:rPr>
              <a:t>Guaranteed performance products</a:t>
            </a:r>
          </a:p>
        </p:txBody>
      </p:sp>
      <p:sp>
        <p:nvSpPr>
          <p:cNvPr id="36" name="TextBox 35">
            <a:extLst>
              <a:ext uri="{FF2B5EF4-FFF2-40B4-BE49-F238E27FC236}">
                <a16:creationId xmlns:a16="http://schemas.microsoft.com/office/drawing/2014/main" id="{1185B352-882C-5719-C604-309721FE2395}"/>
              </a:ext>
            </a:extLst>
          </p:cNvPr>
          <p:cNvSpPr txBox="1"/>
          <p:nvPr/>
        </p:nvSpPr>
        <p:spPr>
          <a:xfrm>
            <a:off x="13891849" y="7609873"/>
            <a:ext cx="574637" cy="461665"/>
          </a:xfrm>
          <a:prstGeom prst="rect">
            <a:avLst/>
          </a:prstGeom>
          <a:noFill/>
        </p:spPr>
        <p:txBody>
          <a:bodyPr wrap="square" rtlCol="0">
            <a:spAutoFit/>
          </a:bodyPr>
          <a:lstStyle/>
          <a:p>
            <a:pPr defTabSz="1371600">
              <a:defRPr/>
            </a:pPr>
            <a:r>
              <a:rPr lang="en-GB" sz="2400" b="1">
                <a:solidFill>
                  <a:prstClr val="black"/>
                </a:solidFill>
                <a:latin typeface="Calibri" panose="020F0502020204030204"/>
              </a:rPr>
              <a:t>5.</a:t>
            </a:r>
          </a:p>
        </p:txBody>
      </p:sp>
      <p:sp>
        <p:nvSpPr>
          <p:cNvPr id="37" name="Rectangle 36">
            <a:extLst>
              <a:ext uri="{FF2B5EF4-FFF2-40B4-BE49-F238E27FC236}">
                <a16:creationId xmlns:a16="http://schemas.microsoft.com/office/drawing/2014/main" id="{B9E7DD50-9E17-E4C4-0A12-AF93A2B16061}"/>
              </a:ext>
            </a:extLst>
          </p:cNvPr>
          <p:cNvSpPr/>
          <p:nvPr/>
        </p:nvSpPr>
        <p:spPr>
          <a:xfrm>
            <a:off x="11393414" y="2722179"/>
            <a:ext cx="3453251" cy="178378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38" name="TextBox 37">
            <a:extLst>
              <a:ext uri="{FF2B5EF4-FFF2-40B4-BE49-F238E27FC236}">
                <a16:creationId xmlns:a16="http://schemas.microsoft.com/office/drawing/2014/main" id="{754B65DD-F363-27F6-333B-69ECBEF8EA20}"/>
              </a:ext>
            </a:extLst>
          </p:cNvPr>
          <p:cNvSpPr txBox="1"/>
          <p:nvPr/>
        </p:nvSpPr>
        <p:spPr>
          <a:xfrm>
            <a:off x="11273234" y="2840075"/>
            <a:ext cx="3453249" cy="1200329"/>
          </a:xfrm>
          <a:prstGeom prst="rect">
            <a:avLst/>
          </a:prstGeom>
          <a:noFill/>
        </p:spPr>
        <p:txBody>
          <a:bodyPr wrap="square" rtlCol="0">
            <a:spAutoFit/>
          </a:bodyPr>
          <a:lstStyle/>
          <a:p>
            <a:pPr algn="ctr" defTabSz="1371600">
              <a:defRPr/>
            </a:pPr>
            <a:r>
              <a:rPr lang="en-GB" sz="2400">
                <a:solidFill>
                  <a:prstClr val="black"/>
                </a:solidFill>
                <a:latin typeface="Calibri" panose="020F0502020204030204"/>
              </a:rPr>
              <a:t>Inventory of needs, actors and capacities, flows within local context.</a:t>
            </a:r>
          </a:p>
        </p:txBody>
      </p:sp>
      <p:sp>
        <p:nvSpPr>
          <p:cNvPr id="39" name="TextBox 38">
            <a:extLst>
              <a:ext uri="{FF2B5EF4-FFF2-40B4-BE49-F238E27FC236}">
                <a16:creationId xmlns:a16="http://schemas.microsoft.com/office/drawing/2014/main" id="{37A5A382-BCE8-28DA-A96D-16AD29DECE35}"/>
              </a:ext>
            </a:extLst>
          </p:cNvPr>
          <p:cNvSpPr txBox="1"/>
          <p:nvPr/>
        </p:nvSpPr>
        <p:spPr>
          <a:xfrm>
            <a:off x="11334916" y="2734220"/>
            <a:ext cx="574637" cy="461665"/>
          </a:xfrm>
          <a:prstGeom prst="rect">
            <a:avLst/>
          </a:prstGeom>
          <a:noFill/>
        </p:spPr>
        <p:txBody>
          <a:bodyPr wrap="square" rtlCol="0">
            <a:spAutoFit/>
          </a:bodyPr>
          <a:lstStyle/>
          <a:p>
            <a:pPr defTabSz="1371600">
              <a:defRPr/>
            </a:pPr>
            <a:r>
              <a:rPr lang="en-GB" sz="2400" b="1">
                <a:solidFill>
                  <a:prstClr val="black"/>
                </a:solidFill>
                <a:latin typeface="Calibri" panose="020F0502020204030204"/>
              </a:rPr>
              <a:t>2.</a:t>
            </a:r>
          </a:p>
        </p:txBody>
      </p:sp>
    </p:spTree>
    <p:extLst>
      <p:ext uri="{BB962C8B-B14F-4D97-AF65-F5344CB8AC3E}">
        <p14:creationId xmlns:p14="http://schemas.microsoft.com/office/powerpoint/2010/main" val="2621643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6124106F-0664-BC4C-AEE4-19B37584B16A}"/>
              </a:ext>
            </a:extLst>
          </p:cNvPr>
          <p:cNvGrpSpPr/>
          <p:nvPr/>
        </p:nvGrpSpPr>
        <p:grpSpPr>
          <a:xfrm>
            <a:off x="374069" y="547688"/>
            <a:ext cx="17421104" cy="9191625"/>
            <a:chOff x="249379" y="365125"/>
            <a:chExt cx="11614069" cy="6127750"/>
          </a:xfrm>
        </p:grpSpPr>
        <p:sp>
          <p:nvSpPr>
            <p:cNvPr id="150" name="Rectangle: Top Corners Rounded 149">
              <a:extLst>
                <a:ext uri="{FF2B5EF4-FFF2-40B4-BE49-F238E27FC236}">
                  <a16:creationId xmlns:a16="http://schemas.microsoft.com/office/drawing/2014/main" id="{F72013AE-91C7-4E7F-A039-9C1A5E6D0BC4}"/>
                </a:ext>
              </a:extLst>
            </p:cNvPr>
            <p:cNvSpPr/>
            <p:nvPr/>
          </p:nvSpPr>
          <p:spPr>
            <a:xfrm>
              <a:off x="249381" y="365125"/>
              <a:ext cx="11614067" cy="1325563"/>
            </a:xfrm>
            <a:prstGeom prst="round2SameRect">
              <a:avLst/>
            </a:prstGeom>
            <a:solidFill>
              <a:srgbClr val="25146E"/>
            </a:solidFill>
            <a:ln>
              <a:solidFill>
                <a:srgbClr val="251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51" name="Rectangle: Top Corners Rounded 150">
              <a:extLst>
                <a:ext uri="{FF2B5EF4-FFF2-40B4-BE49-F238E27FC236}">
                  <a16:creationId xmlns:a16="http://schemas.microsoft.com/office/drawing/2014/main" id="{2A06E6D7-A251-80E7-A313-F98AD056D79F}"/>
                </a:ext>
              </a:extLst>
            </p:cNvPr>
            <p:cNvSpPr/>
            <p:nvPr/>
          </p:nvSpPr>
          <p:spPr>
            <a:xfrm flipV="1">
              <a:off x="249379" y="5167312"/>
              <a:ext cx="11614067" cy="132556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52" name="Rectangle 151">
              <a:extLst>
                <a:ext uri="{FF2B5EF4-FFF2-40B4-BE49-F238E27FC236}">
                  <a16:creationId xmlns:a16="http://schemas.microsoft.com/office/drawing/2014/main" id="{664E4730-A3BF-F377-7E79-12D22F737F14}"/>
                </a:ext>
              </a:extLst>
            </p:cNvPr>
            <p:cNvSpPr/>
            <p:nvPr/>
          </p:nvSpPr>
          <p:spPr>
            <a:xfrm>
              <a:off x="249380" y="1690688"/>
              <a:ext cx="11614067" cy="347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grpSp>
      <p:sp>
        <p:nvSpPr>
          <p:cNvPr id="154" name="Rectangle: Top Corners Rounded 153">
            <a:extLst>
              <a:ext uri="{FF2B5EF4-FFF2-40B4-BE49-F238E27FC236}">
                <a16:creationId xmlns:a16="http://schemas.microsoft.com/office/drawing/2014/main" id="{976B04D5-F870-11BE-CA02-706EE791414E}"/>
              </a:ext>
            </a:extLst>
          </p:cNvPr>
          <p:cNvSpPr/>
          <p:nvPr/>
        </p:nvSpPr>
        <p:spPr>
          <a:xfrm flipV="1">
            <a:off x="374069" y="5347430"/>
            <a:ext cx="17421101" cy="4445504"/>
          </a:xfrm>
          <a:prstGeom prst="round2SameRect">
            <a:avLst/>
          </a:prstGeom>
          <a:solidFill>
            <a:srgbClr val="DB3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153" name="Content Placeholder 11" descr="A white text on a black background&#10;&#10;Description automatically generated">
            <a:extLst>
              <a:ext uri="{FF2B5EF4-FFF2-40B4-BE49-F238E27FC236}">
                <a16:creationId xmlns:a16="http://schemas.microsoft.com/office/drawing/2014/main" id="{A75E3D9D-B799-6F77-79BD-2489BFF56EC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60053" y="779730"/>
            <a:ext cx="2078237" cy="1524261"/>
          </a:xfrm>
        </p:spPr>
      </p:pic>
      <p:sp>
        <p:nvSpPr>
          <p:cNvPr id="2" name="Title 1">
            <a:extLst>
              <a:ext uri="{FF2B5EF4-FFF2-40B4-BE49-F238E27FC236}">
                <a16:creationId xmlns:a16="http://schemas.microsoft.com/office/drawing/2014/main" id="{03C55D33-7F86-83B0-1C38-112947617CD8}"/>
              </a:ext>
            </a:extLst>
          </p:cNvPr>
          <p:cNvSpPr>
            <a:spLocks noGrp="1"/>
          </p:cNvSpPr>
          <p:nvPr>
            <p:ph type="title"/>
          </p:nvPr>
        </p:nvSpPr>
        <p:spPr>
          <a:xfrm>
            <a:off x="1049695" y="553719"/>
            <a:ext cx="12015581" cy="1982313"/>
          </a:xfrm>
        </p:spPr>
        <p:txBody>
          <a:bodyPr>
            <a:normAutofit/>
          </a:bodyPr>
          <a:lstStyle/>
          <a:p>
            <a:r>
              <a:rPr lang="en-GB" b="1">
                <a:solidFill>
                  <a:schemeClr val="bg1"/>
                </a:solidFill>
                <a:latin typeface="Myriad Pro" panose="020B0503030403020204"/>
              </a:rPr>
              <a:t>Market Activation Platform</a:t>
            </a:r>
            <a:endParaRPr lang="en-BE" b="1">
              <a:solidFill>
                <a:schemeClr val="bg1"/>
              </a:solidFill>
              <a:latin typeface="Myriad Pro" panose="020B0503030403020204"/>
            </a:endParaRPr>
          </a:p>
        </p:txBody>
      </p:sp>
      <p:pic>
        <p:nvPicPr>
          <p:cNvPr id="4" name="Imagen 4">
            <a:extLst>
              <a:ext uri="{FF2B5EF4-FFF2-40B4-BE49-F238E27FC236}">
                <a16:creationId xmlns:a16="http://schemas.microsoft.com/office/drawing/2014/main" id="{24560714-7F4A-AC37-717A-C6E5C36FCBA6}"/>
              </a:ext>
            </a:extLst>
          </p:cNvPr>
          <p:cNvPicPr>
            <a:picLocks noChangeAspect="1"/>
          </p:cNvPicPr>
          <p:nvPr/>
        </p:nvPicPr>
        <p:blipFill>
          <a:blip r:embed="rId4"/>
          <a:srcRect l="13464" r="14120"/>
          <a:stretch/>
        </p:blipFill>
        <p:spPr>
          <a:xfrm>
            <a:off x="840410" y="6265664"/>
            <a:ext cx="5040584" cy="2970612"/>
          </a:xfrm>
          <a:prstGeom prst="rect">
            <a:avLst/>
          </a:prstGeom>
          <a:ln>
            <a:solidFill>
              <a:schemeClr val="bg2">
                <a:lumMod val="90000"/>
              </a:schemeClr>
            </a:solidFill>
          </a:ln>
        </p:spPr>
      </p:pic>
      <p:pic>
        <p:nvPicPr>
          <p:cNvPr id="11" name="Imagen 3">
            <a:extLst>
              <a:ext uri="{FF2B5EF4-FFF2-40B4-BE49-F238E27FC236}">
                <a16:creationId xmlns:a16="http://schemas.microsoft.com/office/drawing/2014/main" id="{F17DBAC6-C507-B1F7-8B3D-0DD88927C1AA}"/>
              </a:ext>
            </a:extLst>
          </p:cNvPr>
          <p:cNvPicPr>
            <a:picLocks noChangeAspect="1"/>
          </p:cNvPicPr>
          <p:nvPr/>
        </p:nvPicPr>
        <p:blipFill rotWithShape="1">
          <a:blip r:embed="rId5"/>
          <a:srcRect t="2155"/>
          <a:stretch/>
        </p:blipFill>
        <p:spPr>
          <a:xfrm>
            <a:off x="6631428" y="6315539"/>
            <a:ext cx="6432723" cy="2971001"/>
          </a:xfrm>
          <a:prstGeom prst="rect">
            <a:avLst/>
          </a:prstGeom>
          <a:ln>
            <a:solidFill>
              <a:schemeClr val="bg2"/>
            </a:solidFill>
          </a:ln>
        </p:spPr>
      </p:pic>
      <p:sp>
        <p:nvSpPr>
          <p:cNvPr id="17" name="TextBox 16">
            <a:extLst>
              <a:ext uri="{FF2B5EF4-FFF2-40B4-BE49-F238E27FC236}">
                <a16:creationId xmlns:a16="http://schemas.microsoft.com/office/drawing/2014/main" id="{E8FA90AF-9C31-FC38-6DF1-794E2724AD6B}"/>
              </a:ext>
            </a:extLst>
          </p:cNvPr>
          <p:cNvSpPr txBox="1"/>
          <p:nvPr/>
        </p:nvSpPr>
        <p:spPr>
          <a:xfrm>
            <a:off x="742217" y="5331042"/>
            <a:ext cx="5708417" cy="923330"/>
          </a:xfrm>
          <a:prstGeom prst="rect">
            <a:avLst/>
          </a:prstGeom>
          <a:noFill/>
        </p:spPr>
        <p:txBody>
          <a:bodyPr wrap="square">
            <a:spAutoFit/>
          </a:bodyPr>
          <a:lstStyle/>
          <a:p>
            <a:pPr algn="ctr" defTabSz="1371600">
              <a:defRPr/>
            </a:pPr>
            <a:r>
              <a:rPr lang="en-GB" sz="2700">
                <a:solidFill>
                  <a:prstClr val="white"/>
                </a:solidFill>
                <a:latin typeface="Calibri" panose="020F0502020204030204"/>
              </a:rPr>
              <a:t>A </a:t>
            </a:r>
            <a:r>
              <a:rPr lang="en-GB" sz="2700" b="1">
                <a:solidFill>
                  <a:prstClr val="white"/>
                </a:solidFill>
                <a:latin typeface="Calibri" panose="020F0502020204030204"/>
              </a:rPr>
              <a:t>landing page </a:t>
            </a:r>
            <a:r>
              <a:rPr lang="en-GB" sz="2700">
                <a:solidFill>
                  <a:prstClr val="white"/>
                </a:solidFill>
                <a:latin typeface="Calibri" panose="020F0502020204030204"/>
              </a:rPr>
              <a:t>drives the user to different options</a:t>
            </a:r>
            <a:endParaRPr lang="en-BE" sz="2700">
              <a:solidFill>
                <a:prstClr val="white"/>
              </a:solidFill>
              <a:latin typeface="Calibri" panose="020F0502020204030204"/>
            </a:endParaRPr>
          </a:p>
        </p:txBody>
      </p:sp>
      <p:sp>
        <p:nvSpPr>
          <p:cNvPr id="19" name="TextBox 18">
            <a:extLst>
              <a:ext uri="{FF2B5EF4-FFF2-40B4-BE49-F238E27FC236}">
                <a16:creationId xmlns:a16="http://schemas.microsoft.com/office/drawing/2014/main" id="{56B5044E-9EAE-614E-ED0D-DA9A4E6BD67E}"/>
              </a:ext>
            </a:extLst>
          </p:cNvPr>
          <p:cNvSpPr txBox="1"/>
          <p:nvPr/>
        </p:nvSpPr>
        <p:spPr>
          <a:xfrm>
            <a:off x="6581867" y="5346737"/>
            <a:ext cx="6531846" cy="923330"/>
          </a:xfrm>
          <a:prstGeom prst="rect">
            <a:avLst/>
          </a:prstGeom>
          <a:noFill/>
        </p:spPr>
        <p:txBody>
          <a:bodyPr wrap="square">
            <a:spAutoFit/>
          </a:bodyPr>
          <a:lstStyle/>
          <a:p>
            <a:pPr algn="ctr" defTabSz="1371600">
              <a:defRPr/>
            </a:pPr>
            <a:r>
              <a:rPr lang="en-GB" sz="2700">
                <a:solidFill>
                  <a:prstClr val="white"/>
                </a:solidFill>
                <a:latin typeface="Calibri" panose="020F0502020204030204"/>
              </a:rPr>
              <a:t>The </a:t>
            </a:r>
            <a:r>
              <a:rPr lang="en-GB" sz="2700" b="1">
                <a:solidFill>
                  <a:prstClr val="white"/>
                </a:solidFill>
                <a:latin typeface="Calibri" panose="020F0502020204030204"/>
              </a:rPr>
              <a:t>CATALOGUE screens </a:t>
            </a:r>
            <a:r>
              <a:rPr lang="en-GB" sz="2700">
                <a:solidFill>
                  <a:prstClr val="white"/>
                </a:solidFill>
                <a:latin typeface="Calibri" panose="020F0502020204030204"/>
              </a:rPr>
              <a:t>have a map and a panel</a:t>
            </a:r>
          </a:p>
        </p:txBody>
      </p:sp>
      <p:pic>
        <p:nvPicPr>
          <p:cNvPr id="139" name="Picture 138">
            <a:extLst>
              <a:ext uri="{FF2B5EF4-FFF2-40B4-BE49-F238E27FC236}">
                <a16:creationId xmlns:a16="http://schemas.microsoft.com/office/drawing/2014/main" id="{DEE93A49-D8B6-944B-8B9F-B529EE6EBB4D}"/>
              </a:ext>
            </a:extLst>
          </p:cNvPr>
          <p:cNvPicPr>
            <a:picLocks noChangeAspect="1"/>
          </p:cNvPicPr>
          <p:nvPr/>
        </p:nvPicPr>
        <p:blipFill>
          <a:blip r:embed="rId6"/>
          <a:stretch>
            <a:fillRect/>
          </a:stretch>
        </p:blipFill>
        <p:spPr>
          <a:xfrm>
            <a:off x="13963552" y="6215397"/>
            <a:ext cx="2585141" cy="3186201"/>
          </a:xfrm>
          <a:prstGeom prst="rect">
            <a:avLst/>
          </a:prstGeom>
        </p:spPr>
      </p:pic>
      <p:sp>
        <p:nvSpPr>
          <p:cNvPr id="140" name="TextBox 139">
            <a:extLst>
              <a:ext uri="{FF2B5EF4-FFF2-40B4-BE49-F238E27FC236}">
                <a16:creationId xmlns:a16="http://schemas.microsoft.com/office/drawing/2014/main" id="{5444A33F-DDEF-5E14-1F77-C60F5A2FA772}"/>
              </a:ext>
            </a:extLst>
          </p:cNvPr>
          <p:cNvSpPr txBox="1"/>
          <p:nvPr/>
        </p:nvSpPr>
        <p:spPr>
          <a:xfrm>
            <a:off x="616829" y="3016931"/>
            <a:ext cx="5083914" cy="1015663"/>
          </a:xfrm>
          <a:prstGeom prst="rect">
            <a:avLst/>
          </a:prstGeom>
          <a:noFill/>
        </p:spPr>
        <p:txBody>
          <a:bodyPr wrap="square" rtlCol="0">
            <a:spAutoFit/>
          </a:bodyPr>
          <a:lstStyle/>
          <a:p>
            <a:pPr algn="ctr" defTabSz="1371600">
              <a:defRPr/>
            </a:pPr>
            <a:r>
              <a:rPr lang="en-GB" sz="3000" b="1">
                <a:solidFill>
                  <a:prstClr val="black"/>
                </a:solidFill>
                <a:latin typeface="Calibri" panose="020F0502020204030204"/>
              </a:rPr>
              <a:t>1. Exploration: </a:t>
            </a:r>
          </a:p>
          <a:p>
            <a:pPr algn="ctr" defTabSz="1371600">
              <a:defRPr/>
            </a:pPr>
            <a:r>
              <a:rPr lang="en-GB" sz="3000" u="sng">
                <a:solidFill>
                  <a:prstClr val="black"/>
                </a:solidFill>
                <a:latin typeface="Calibri" panose="020F0502020204030204"/>
              </a:rPr>
              <a:t>What is available for me?</a:t>
            </a:r>
          </a:p>
        </p:txBody>
      </p:sp>
      <p:sp>
        <p:nvSpPr>
          <p:cNvPr id="141" name="TextBox 140">
            <a:extLst>
              <a:ext uri="{FF2B5EF4-FFF2-40B4-BE49-F238E27FC236}">
                <a16:creationId xmlns:a16="http://schemas.microsoft.com/office/drawing/2014/main" id="{C430E33A-D005-2564-9801-F9A8ED6236C1}"/>
              </a:ext>
            </a:extLst>
          </p:cNvPr>
          <p:cNvSpPr txBox="1"/>
          <p:nvPr/>
        </p:nvSpPr>
        <p:spPr>
          <a:xfrm>
            <a:off x="9084618" y="3016931"/>
            <a:ext cx="4615488" cy="1015663"/>
          </a:xfrm>
          <a:prstGeom prst="rect">
            <a:avLst/>
          </a:prstGeom>
          <a:noFill/>
        </p:spPr>
        <p:txBody>
          <a:bodyPr wrap="square" rtlCol="0">
            <a:spAutoFit/>
          </a:bodyPr>
          <a:lstStyle/>
          <a:p>
            <a:pPr algn="ctr" defTabSz="1371600">
              <a:defRPr/>
            </a:pPr>
            <a:r>
              <a:rPr lang="en-GB" sz="3000" b="1">
                <a:solidFill>
                  <a:prstClr val="black"/>
                </a:solidFill>
                <a:latin typeface="Calibri" panose="020F0502020204030204"/>
              </a:rPr>
              <a:t>3. Realization: </a:t>
            </a:r>
          </a:p>
          <a:p>
            <a:pPr algn="ctr" defTabSz="1371600">
              <a:defRPr/>
            </a:pPr>
            <a:r>
              <a:rPr lang="en-GB" sz="3000">
                <a:solidFill>
                  <a:prstClr val="black"/>
                </a:solidFill>
                <a:latin typeface="Calibri" panose="020F0502020204030204"/>
              </a:rPr>
              <a:t>from IT to real</a:t>
            </a:r>
          </a:p>
        </p:txBody>
      </p:sp>
      <p:sp>
        <p:nvSpPr>
          <p:cNvPr id="143" name="TextBox 142">
            <a:extLst>
              <a:ext uri="{FF2B5EF4-FFF2-40B4-BE49-F238E27FC236}">
                <a16:creationId xmlns:a16="http://schemas.microsoft.com/office/drawing/2014/main" id="{360CBF70-8619-54B3-7B38-2B199689BCD1}"/>
              </a:ext>
            </a:extLst>
          </p:cNvPr>
          <p:cNvSpPr txBox="1"/>
          <p:nvPr/>
        </p:nvSpPr>
        <p:spPr>
          <a:xfrm>
            <a:off x="13398201" y="5296665"/>
            <a:ext cx="3323703" cy="923330"/>
          </a:xfrm>
          <a:prstGeom prst="rect">
            <a:avLst/>
          </a:prstGeom>
          <a:noFill/>
        </p:spPr>
        <p:txBody>
          <a:bodyPr wrap="square">
            <a:spAutoFit/>
          </a:bodyPr>
          <a:lstStyle/>
          <a:p>
            <a:pPr algn="ctr" defTabSz="1371600">
              <a:defRPr/>
            </a:pPr>
            <a:r>
              <a:rPr lang="en-GB" sz="2700">
                <a:solidFill>
                  <a:prstClr val="white"/>
                </a:solidFill>
                <a:latin typeface="Calibri" panose="020F0502020204030204"/>
              </a:rPr>
              <a:t>Click on</a:t>
            </a:r>
            <a:r>
              <a:rPr lang="en-GB" sz="2700" b="1">
                <a:solidFill>
                  <a:prstClr val="white"/>
                </a:solidFill>
                <a:latin typeface="Calibri" panose="020F0502020204030204"/>
              </a:rPr>
              <a:t> CARDS </a:t>
            </a:r>
            <a:r>
              <a:rPr lang="en-GB" sz="2700">
                <a:solidFill>
                  <a:prstClr val="white"/>
                </a:solidFill>
                <a:latin typeface="Calibri" panose="020F0502020204030204"/>
              </a:rPr>
              <a:t>give more information</a:t>
            </a:r>
          </a:p>
        </p:txBody>
      </p:sp>
      <p:sp>
        <p:nvSpPr>
          <p:cNvPr id="145" name="Title 1">
            <a:extLst>
              <a:ext uri="{FF2B5EF4-FFF2-40B4-BE49-F238E27FC236}">
                <a16:creationId xmlns:a16="http://schemas.microsoft.com/office/drawing/2014/main" id="{534BAD3D-7C95-E618-69F3-E0A004303D29}"/>
              </a:ext>
            </a:extLst>
          </p:cNvPr>
          <p:cNvSpPr txBox="1">
            <a:spLocks/>
          </p:cNvSpPr>
          <p:nvPr/>
        </p:nvSpPr>
        <p:spPr>
          <a:xfrm>
            <a:off x="6185228" y="97361"/>
            <a:ext cx="5469081" cy="2446824"/>
          </a:xfrm>
          <a:prstGeom prst="rect">
            <a:avLst/>
          </a:prstGeom>
        </p:spPr>
        <p:txBody>
          <a:bodyPr vert="horz" lIns="137160" tIns="68580" rIns="137160" bIns="6858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a:pPr>
            <a:endParaRPr lang="en-BE" sz="6600">
              <a:solidFill>
                <a:prstClr val="black"/>
              </a:solidFill>
              <a:latin typeface="Calibri Light" panose="020F0302020204030204"/>
            </a:endParaRPr>
          </a:p>
        </p:txBody>
      </p:sp>
      <p:sp>
        <p:nvSpPr>
          <p:cNvPr id="148" name="TextBox 147">
            <a:extLst>
              <a:ext uri="{FF2B5EF4-FFF2-40B4-BE49-F238E27FC236}">
                <a16:creationId xmlns:a16="http://schemas.microsoft.com/office/drawing/2014/main" id="{D7D6A1A1-D0AE-3B36-FA87-563BD5C4C03E}"/>
              </a:ext>
            </a:extLst>
          </p:cNvPr>
          <p:cNvSpPr txBox="1"/>
          <p:nvPr/>
        </p:nvSpPr>
        <p:spPr>
          <a:xfrm>
            <a:off x="7465438" y="2542121"/>
            <a:ext cx="6597227" cy="553998"/>
          </a:xfrm>
          <a:prstGeom prst="rect">
            <a:avLst/>
          </a:prstGeom>
          <a:noFill/>
        </p:spPr>
        <p:txBody>
          <a:bodyPr wrap="square" rtlCol="0">
            <a:spAutoFit/>
          </a:bodyPr>
          <a:lstStyle/>
          <a:p>
            <a:pPr defTabSz="1371600">
              <a:defRPr/>
            </a:pPr>
            <a:r>
              <a:rPr lang="en-GB" sz="3000" b="1">
                <a:solidFill>
                  <a:srgbClr val="DB3B1B"/>
                </a:solidFill>
                <a:latin typeface="Calibri" panose="020F0502020204030204"/>
              </a:rPr>
              <a:t>FUNCTIONALITIES</a:t>
            </a:r>
            <a:endParaRPr lang="en-GB" sz="3000" u="sng">
              <a:solidFill>
                <a:srgbClr val="DB3B1B"/>
              </a:solidFill>
              <a:latin typeface="Calibri" panose="020F0502020204030204"/>
            </a:endParaRPr>
          </a:p>
        </p:txBody>
      </p:sp>
      <p:sp>
        <p:nvSpPr>
          <p:cNvPr id="155" name="TextBox 154">
            <a:extLst>
              <a:ext uri="{FF2B5EF4-FFF2-40B4-BE49-F238E27FC236}">
                <a16:creationId xmlns:a16="http://schemas.microsoft.com/office/drawing/2014/main" id="{0A19DFF2-232D-C09D-A83B-5B23BDBE1E83}"/>
              </a:ext>
            </a:extLst>
          </p:cNvPr>
          <p:cNvSpPr txBox="1"/>
          <p:nvPr/>
        </p:nvSpPr>
        <p:spPr>
          <a:xfrm>
            <a:off x="4866937" y="4067595"/>
            <a:ext cx="5927477" cy="1015663"/>
          </a:xfrm>
          <a:prstGeom prst="rect">
            <a:avLst/>
          </a:prstGeom>
          <a:noFill/>
        </p:spPr>
        <p:txBody>
          <a:bodyPr wrap="square" rtlCol="0">
            <a:spAutoFit/>
          </a:bodyPr>
          <a:lstStyle/>
          <a:p>
            <a:pPr algn="ctr" defTabSz="1371600">
              <a:defRPr/>
            </a:pPr>
            <a:r>
              <a:rPr lang="en-GB" sz="3000" b="1">
                <a:solidFill>
                  <a:prstClr val="black"/>
                </a:solidFill>
                <a:latin typeface="Calibri" panose="020F0502020204030204"/>
              </a:rPr>
              <a:t>2. Calculation</a:t>
            </a:r>
            <a:r>
              <a:rPr lang="en-GB" sz="3000">
                <a:solidFill>
                  <a:prstClr val="black"/>
                </a:solidFill>
                <a:latin typeface="Calibri" panose="020F0502020204030204"/>
              </a:rPr>
              <a:t>: </a:t>
            </a:r>
          </a:p>
          <a:p>
            <a:pPr algn="ctr" defTabSz="1371600">
              <a:defRPr/>
            </a:pPr>
            <a:r>
              <a:rPr lang="en-GB" sz="3000" u="sng">
                <a:solidFill>
                  <a:prstClr val="black"/>
                </a:solidFill>
                <a:latin typeface="Calibri" panose="020F0502020204030204"/>
              </a:rPr>
              <a:t>How it fits in my building/plans?</a:t>
            </a:r>
          </a:p>
        </p:txBody>
      </p:sp>
      <p:sp>
        <p:nvSpPr>
          <p:cNvPr id="156" name="TextBox 155">
            <a:extLst>
              <a:ext uri="{FF2B5EF4-FFF2-40B4-BE49-F238E27FC236}">
                <a16:creationId xmlns:a16="http://schemas.microsoft.com/office/drawing/2014/main" id="{B5604107-C017-142F-3997-2442CB4632EF}"/>
              </a:ext>
            </a:extLst>
          </p:cNvPr>
          <p:cNvSpPr txBox="1"/>
          <p:nvPr/>
        </p:nvSpPr>
        <p:spPr>
          <a:xfrm>
            <a:off x="12636657" y="4159397"/>
            <a:ext cx="4846791" cy="1015663"/>
          </a:xfrm>
          <a:prstGeom prst="rect">
            <a:avLst/>
          </a:prstGeom>
          <a:noFill/>
        </p:spPr>
        <p:txBody>
          <a:bodyPr wrap="square" rtlCol="0">
            <a:spAutoFit/>
          </a:bodyPr>
          <a:lstStyle/>
          <a:p>
            <a:pPr algn="ctr" defTabSz="1371600">
              <a:defRPr/>
            </a:pPr>
            <a:r>
              <a:rPr lang="en-GB" sz="3000" b="1">
                <a:solidFill>
                  <a:prstClr val="black"/>
                </a:solidFill>
                <a:latin typeface="Calibri" panose="020F0502020204030204"/>
              </a:rPr>
              <a:t>4. Exhibition: </a:t>
            </a:r>
          </a:p>
          <a:p>
            <a:pPr algn="ctr" defTabSz="1371600">
              <a:defRPr/>
            </a:pPr>
            <a:r>
              <a:rPr lang="en-GB" sz="3000">
                <a:solidFill>
                  <a:prstClr val="black"/>
                </a:solidFill>
                <a:latin typeface="Calibri" panose="020F0502020204030204"/>
              </a:rPr>
              <a:t>examples of successful cases.</a:t>
            </a:r>
          </a:p>
        </p:txBody>
      </p:sp>
    </p:spTree>
    <p:extLst>
      <p:ext uri="{BB962C8B-B14F-4D97-AF65-F5344CB8AC3E}">
        <p14:creationId xmlns:p14="http://schemas.microsoft.com/office/powerpoint/2010/main" val="3002041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6AAE-0E77-81EF-8DAB-2B2432211DB0}"/>
            </a:ext>
          </a:extLst>
        </p:cNvPr>
        <p:cNvGrpSpPr/>
        <p:nvPr/>
      </p:nvGrpSpPr>
      <p:grpSpPr>
        <a:xfrm>
          <a:off x="0" y="0"/>
          <a:ext cx="0" cy="0"/>
          <a:chOff x="0" y="0"/>
          <a:chExt cx="0" cy="0"/>
        </a:xfrm>
      </p:grpSpPr>
      <p:grpSp>
        <p:nvGrpSpPr>
          <p:cNvPr id="149" name="Group 148">
            <a:extLst>
              <a:ext uri="{FF2B5EF4-FFF2-40B4-BE49-F238E27FC236}">
                <a16:creationId xmlns:a16="http://schemas.microsoft.com/office/drawing/2014/main" id="{8B5C95B8-087D-C2CB-1711-106B7C29F42A}"/>
              </a:ext>
            </a:extLst>
          </p:cNvPr>
          <p:cNvGrpSpPr/>
          <p:nvPr/>
        </p:nvGrpSpPr>
        <p:grpSpPr>
          <a:xfrm>
            <a:off x="374069" y="547688"/>
            <a:ext cx="17421104" cy="9191625"/>
            <a:chOff x="249379" y="365125"/>
            <a:chExt cx="11614069" cy="6127750"/>
          </a:xfrm>
        </p:grpSpPr>
        <p:sp>
          <p:nvSpPr>
            <p:cNvPr id="150" name="Rectangle: Top Corners Rounded 149">
              <a:extLst>
                <a:ext uri="{FF2B5EF4-FFF2-40B4-BE49-F238E27FC236}">
                  <a16:creationId xmlns:a16="http://schemas.microsoft.com/office/drawing/2014/main" id="{A644DC68-3460-D588-A528-A48956F9FBC3}"/>
                </a:ext>
              </a:extLst>
            </p:cNvPr>
            <p:cNvSpPr/>
            <p:nvPr/>
          </p:nvSpPr>
          <p:spPr>
            <a:xfrm>
              <a:off x="249381" y="365125"/>
              <a:ext cx="11614067" cy="1325563"/>
            </a:xfrm>
            <a:prstGeom prst="round2SameRect">
              <a:avLst/>
            </a:prstGeom>
            <a:solidFill>
              <a:srgbClr val="25146E"/>
            </a:solidFill>
            <a:ln>
              <a:solidFill>
                <a:srgbClr val="251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51" name="Rectangle: Top Corners Rounded 150">
              <a:extLst>
                <a:ext uri="{FF2B5EF4-FFF2-40B4-BE49-F238E27FC236}">
                  <a16:creationId xmlns:a16="http://schemas.microsoft.com/office/drawing/2014/main" id="{3A552F16-7E2F-E151-315C-4FDE3862022C}"/>
                </a:ext>
              </a:extLst>
            </p:cNvPr>
            <p:cNvSpPr/>
            <p:nvPr/>
          </p:nvSpPr>
          <p:spPr>
            <a:xfrm flipV="1">
              <a:off x="249379" y="5167312"/>
              <a:ext cx="11614067" cy="132556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sp>
          <p:nvSpPr>
            <p:cNvPr id="152" name="Rectangle 151">
              <a:extLst>
                <a:ext uri="{FF2B5EF4-FFF2-40B4-BE49-F238E27FC236}">
                  <a16:creationId xmlns:a16="http://schemas.microsoft.com/office/drawing/2014/main" id="{B989F8C0-E142-0389-8D1E-29D01E88BA2B}"/>
                </a:ext>
              </a:extLst>
            </p:cNvPr>
            <p:cNvSpPr/>
            <p:nvPr/>
          </p:nvSpPr>
          <p:spPr>
            <a:xfrm>
              <a:off x="249380" y="1690688"/>
              <a:ext cx="11614067" cy="347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grpSp>
      <p:sp>
        <p:nvSpPr>
          <p:cNvPr id="154" name="Rectangle: Top Corners Rounded 153">
            <a:extLst>
              <a:ext uri="{FF2B5EF4-FFF2-40B4-BE49-F238E27FC236}">
                <a16:creationId xmlns:a16="http://schemas.microsoft.com/office/drawing/2014/main" id="{9E77DC99-2702-4EA6-624E-B43FA92AD7AF}"/>
              </a:ext>
            </a:extLst>
          </p:cNvPr>
          <p:cNvSpPr/>
          <p:nvPr/>
        </p:nvSpPr>
        <p:spPr>
          <a:xfrm flipV="1">
            <a:off x="374069" y="5347430"/>
            <a:ext cx="17421101" cy="4445504"/>
          </a:xfrm>
          <a:prstGeom prst="round2SameRect">
            <a:avLst/>
          </a:prstGeom>
          <a:solidFill>
            <a:srgbClr val="DB3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BE" sz="2700">
              <a:solidFill>
                <a:prstClr val="white"/>
              </a:solidFill>
              <a:latin typeface="Calibri" panose="020F0502020204030204"/>
            </a:endParaRPr>
          </a:p>
        </p:txBody>
      </p:sp>
      <p:pic>
        <p:nvPicPr>
          <p:cNvPr id="153" name="Content Placeholder 11" descr="A white text on a black background&#10;&#10;Description automatically generated">
            <a:extLst>
              <a:ext uri="{FF2B5EF4-FFF2-40B4-BE49-F238E27FC236}">
                <a16:creationId xmlns:a16="http://schemas.microsoft.com/office/drawing/2014/main" id="{94F79C26-E611-3546-841A-B5B9511C131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60053" y="779730"/>
            <a:ext cx="2078237" cy="1524261"/>
          </a:xfrm>
        </p:spPr>
      </p:pic>
      <p:sp>
        <p:nvSpPr>
          <p:cNvPr id="2" name="Title 1">
            <a:extLst>
              <a:ext uri="{FF2B5EF4-FFF2-40B4-BE49-F238E27FC236}">
                <a16:creationId xmlns:a16="http://schemas.microsoft.com/office/drawing/2014/main" id="{010F3BCB-CECC-57A5-4979-6D022265F3F8}"/>
              </a:ext>
            </a:extLst>
          </p:cNvPr>
          <p:cNvSpPr>
            <a:spLocks noGrp="1"/>
          </p:cNvSpPr>
          <p:nvPr>
            <p:ph type="title"/>
          </p:nvPr>
        </p:nvSpPr>
        <p:spPr>
          <a:xfrm>
            <a:off x="1049695" y="553719"/>
            <a:ext cx="12015581" cy="1982313"/>
          </a:xfrm>
        </p:spPr>
        <p:txBody>
          <a:bodyPr>
            <a:normAutofit/>
          </a:bodyPr>
          <a:lstStyle/>
          <a:p>
            <a:r>
              <a:rPr lang="en-GB" b="1" dirty="0" err="1">
                <a:solidFill>
                  <a:schemeClr val="bg1"/>
                </a:solidFill>
                <a:latin typeface="Myriad Pro" panose="020B0503030403020204"/>
              </a:rPr>
              <a:t>Energiesprong</a:t>
            </a:r>
            <a:endParaRPr lang="en-BE" b="1" dirty="0">
              <a:solidFill>
                <a:schemeClr val="bg1"/>
              </a:solidFill>
              <a:latin typeface="Myriad Pro" panose="020B0503030403020204"/>
            </a:endParaRPr>
          </a:p>
        </p:txBody>
      </p:sp>
      <p:sp>
        <p:nvSpPr>
          <p:cNvPr id="145" name="Title 1">
            <a:extLst>
              <a:ext uri="{FF2B5EF4-FFF2-40B4-BE49-F238E27FC236}">
                <a16:creationId xmlns:a16="http://schemas.microsoft.com/office/drawing/2014/main" id="{F9BA34B8-A758-892C-3C47-AE72B71405A0}"/>
              </a:ext>
            </a:extLst>
          </p:cNvPr>
          <p:cNvSpPr txBox="1">
            <a:spLocks/>
          </p:cNvSpPr>
          <p:nvPr/>
        </p:nvSpPr>
        <p:spPr>
          <a:xfrm>
            <a:off x="6185228" y="97361"/>
            <a:ext cx="5469081" cy="2446824"/>
          </a:xfrm>
          <a:prstGeom prst="rect">
            <a:avLst/>
          </a:prstGeom>
        </p:spPr>
        <p:txBody>
          <a:bodyPr vert="horz" lIns="137160" tIns="68580" rIns="137160" bIns="6858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a:pPr>
            <a:endParaRPr lang="en-BE" sz="6600">
              <a:solidFill>
                <a:prstClr val="black"/>
              </a:solidFill>
              <a:latin typeface="Calibri Light" panose="020F0302020204030204"/>
            </a:endParaRPr>
          </a:p>
        </p:txBody>
      </p:sp>
      <p:sp>
        <p:nvSpPr>
          <p:cNvPr id="5" name="Text Placeholder 3">
            <a:extLst>
              <a:ext uri="{FF2B5EF4-FFF2-40B4-BE49-F238E27FC236}">
                <a16:creationId xmlns:a16="http://schemas.microsoft.com/office/drawing/2014/main" id="{C69772C0-88E3-58C3-8CC9-1DDA002CBED1}"/>
              </a:ext>
            </a:extLst>
          </p:cNvPr>
          <p:cNvSpPr txBox="1">
            <a:spLocks/>
          </p:cNvSpPr>
          <p:nvPr/>
        </p:nvSpPr>
        <p:spPr>
          <a:xfrm>
            <a:off x="574327" y="5928963"/>
            <a:ext cx="9802127" cy="3109773"/>
          </a:xfrm>
          <a:prstGeom prst="rect">
            <a:avLst/>
          </a:prstGeom>
          <a:solidFill>
            <a:schemeClr val="bg1"/>
          </a:solidFill>
          <a:ln w="57150">
            <a:solidFill>
              <a:schemeClr val="bg1"/>
            </a:solid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2"/>
              </a:spcBef>
              <a:spcAft>
                <a:spcPts val="0"/>
              </a:spcAft>
              <a:buClr>
                <a:srgbClr val="007137"/>
              </a:buClr>
              <a:buSzPts val="6000"/>
              <a:buFont typeface="Arial"/>
              <a:buNone/>
              <a:defRPr sz="6000" b="1" i="0" u="none" strike="noStrike" cap="none">
                <a:solidFill>
                  <a:srgbClr val="007137"/>
                </a:solidFill>
                <a:latin typeface="Poppins SemiBold"/>
                <a:ea typeface="Poppins SemiBold"/>
                <a:cs typeface="Poppins SemiBold"/>
                <a:sym typeface="Poppins SemiBold"/>
              </a:defRPr>
            </a:lvl1pPr>
            <a:lvl2pPr marL="914400" marR="0" lvl="1" indent="-228600" algn="l" rtl="0">
              <a:lnSpc>
                <a:spcPct val="90000"/>
              </a:lnSpc>
              <a:spcBef>
                <a:spcPts val="551"/>
              </a:spcBef>
              <a:spcAft>
                <a:spcPts val="0"/>
              </a:spcAft>
              <a:buClr>
                <a:schemeClr val="dk1"/>
              </a:buClr>
              <a:buSzPts val="1800"/>
              <a:buFont typeface="Arial"/>
              <a:buNone/>
              <a:defRPr sz="2646" b="0" i="0" u="none" strike="noStrike" cap="none">
                <a:solidFill>
                  <a:schemeClr val="dk1"/>
                </a:solidFill>
                <a:latin typeface="Poppins"/>
                <a:ea typeface="Poppins"/>
                <a:cs typeface="Poppins"/>
                <a:sym typeface="Poppins"/>
              </a:defRPr>
            </a:lvl2pPr>
            <a:lvl3pPr marL="1371600" marR="0" lvl="2" indent="-228600" algn="l" rtl="0">
              <a:lnSpc>
                <a:spcPct val="90000"/>
              </a:lnSpc>
              <a:spcBef>
                <a:spcPts val="551"/>
              </a:spcBef>
              <a:spcAft>
                <a:spcPts val="0"/>
              </a:spcAft>
              <a:buClr>
                <a:schemeClr val="dk1"/>
              </a:buClr>
              <a:buSzPts val="1800"/>
              <a:buFont typeface="Arial"/>
              <a:buNone/>
              <a:defRPr sz="2205" b="0" i="0" u="none" strike="noStrike" cap="none">
                <a:solidFill>
                  <a:schemeClr val="dk1"/>
                </a:solidFill>
                <a:latin typeface="Poppins"/>
                <a:ea typeface="Poppins"/>
                <a:cs typeface="Poppins"/>
                <a:sym typeface="Poppins"/>
              </a:defRPr>
            </a:lvl3pPr>
            <a:lvl4pPr marL="1828800" marR="0" lvl="3" indent="-228600" algn="l" rtl="0">
              <a:lnSpc>
                <a:spcPct val="90000"/>
              </a:lnSpc>
              <a:spcBef>
                <a:spcPts val="551"/>
              </a:spcBef>
              <a:spcAft>
                <a:spcPts val="0"/>
              </a:spcAft>
              <a:buClr>
                <a:schemeClr val="dk1"/>
              </a:buClr>
              <a:buSzPts val="1800"/>
              <a:buFont typeface="Arial"/>
              <a:buNone/>
              <a:defRPr sz="1984" b="0" i="0" u="none" strike="noStrike" cap="none">
                <a:solidFill>
                  <a:schemeClr val="dk1"/>
                </a:solidFill>
                <a:latin typeface="Poppins"/>
                <a:ea typeface="Poppins"/>
                <a:cs typeface="Poppins"/>
                <a:sym typeface="Poppins"/>
              </a:defRPr>
            </a:lvl4pPr>
            <a:lvl5pPr marL="2286000" marR="0" lvl="4" indent="-228600" algn="l" rtl="0">
              <a:lnSpc>
                <a:spcPct val="90000"/>
              </a:lnSpc>
              <a:spcBef>
                <a:spcPts val="551"/>
              </a:spcBef>
              <a:spcAft>
                <a:spcPts val="0"/>
              </a:spcAft>
              <a:buClr>
                <a:schemeClr val="dk1"/>
              </a:buClr>
              <a:buSzPts val="1800"/>
              <a:buFont typeface="Arial"/>
              <a:buNone/>
              <a:defRPr sz="1984"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9pPr>
          </a:lstStyle>
          <a:p>
            <a:pPr marL="342900" indent="0" defTabSz="1371600">
              <a:lnSpc>
                <a:spcPct val="100000"/>
              </a:lnSpc>
              <a:spcBef>
                <a:spcPts val="0"/>
              </a:spcBef>
            </a:pPr>
            <a:r>
              <a:rPr lang="en-GB" sz="1950" b="0" dirty="0">
                <a:solidFill>
                  <a:srgbClr val="DB3B1B"/>
                </a:solidFill>
                <a:effectLst>
                  <a:outerShdw blurRad="38100" dist="38100" dir="2700000" algn="tl">
                    <a:srgbClr val="000000">
                      <a:alpha val="43137"/>
                    </a:srgbClr>
                  </a:outerShdw>
                </a:effectLst>
              </a:rPr>
              <a:t>Before</a:t>
            </a:r>
            <a:r>
              <a:rPr lang="en-GB" sz="1950" b="0" dirty="0">
                <a:solidFill>
                  <a:srgbClr val="DB3B1B"/>
                </a:solidFill>
              </a:rPr>
              <a:t> renovation works:</a:t>
            </a:r>
          </a:p>
          <a:p>
            <a:pPr marL="342900" indent="0" defTabSz="1371600">
              <a:lnSpc>
                <a:spcPct val="100000"/>
              </a:lnSpc>
              <a:spcBef>
                <a:spcPts val="0"/>
              </a:spcBef>
            </a:pPr>
            <a:r>
              <a:rPr lang="en-GB" sz="1950" b="0" dirty="0">
                <a:solidFill>
                  <a:srgbClr val="DB3B1B"/>
                </a:solidFill>
              </a:rPr>
              <a:t>- DPE: F</a:t>
            </a:r>
          </a:p>
          <a:p>
            <a:pPr marL="342900" indent="0" defTabSz="1371600">
              <a:lnSpc>
                <a:spcPct val="100000"/>
              </a:lnSpc>
              <a:spcBef>
                <a:spcPts val="0"/>
              </a:spcBef>
            </a:pPr>
            <a:r>
              <a:rPr lang="en-GB" sz="1950" b="0" dirty="0">
                <a:solidFill>
                  <a:srgbClr val="DB3B1B"/>
                </a:solidFill>
              </a:rPr>
              <a:t>- Energy consumption: 19.6 MWh </a:t>
            </a:r>
            <a:r>
              <a:rPr lang="en-GB" sz="1950" b="0" dirty="0" err="1">
                <a:solidFill>
                  <a:srgbClr val="DB3B1B"/>
                </a:solidFill>
              </a:rPr>
              <a:t>ef</a:t>
            </a:r>
            <a:r>
              <a:rPr lang="en-GB" sz="1950" b="0" dirty="0">
                <a:solidFill>
                  <a:srgbClr val="DB3B1B"/>
                </a:solidFill>
              </a:rPr>
              <a:t>/log</a:t>
            </a:r>
          </a:p>
          <a:p>
            <a:pPr marL="342900" indent="0" defTabSz="1371600">
              <a:lnSpc>
                <a:spcPct val="100000"/>
              </a:lnSpc>
              <a:spcBef>
                <a:spcPts val="0"/>
              </a:spcBef>
            </a:pPr>
            <a:r>
              <a:rPr lang="en-GB" sz="1950" b="0" dirty="0">
                <a:solidFill>
                  <a:srgbClr val="DB3B1B"/>
                </a:solidFill>
              </a:rPr>
              <a:t>- Heating and DHW by gas boiler, single flow CMV and low insulation</a:t>
            </a:r>
            <a:endParaRPr lang="en-GB" sz="1950" dirty="0">
              <a:solidFill>
                <a:srgbClr val="DB3B1B"/>
              </a:solidFill>
            </a:endParaRPr>
          </a:p>
          <a:p>
            <a:pPr marL="342900" indent="0" defTabSz="1371600">
              <a:lnSpc>
                <a:spcPct val="100000"/>
              </a:lnSpc>
              <a:spcBef>
                <a:spcPts val="0"/>
              </a:spcBef>
            </a:pPr>
            <a:r>
              <a:rPr lang="en-GB" sz="1950" dirty="0">
                <a:solidFill>
                  <a:srgbClr val="DB3B1B"/>
                </a:solidFill>
                <a:effectLst>
                  <a:outerShdw blurRad="38100" dist="38100" dir="2700000" algn="tl">
                    <a:srgbClr val="000000">
                      <a:alpha val="43137"/>
                    </a:srgbClr>
                  </a:outerShdw>
                </a:effectLst>
              </a:rPr>
              <a:t>After</a:t>
            </a:r>
            <a:r>
              <a:rPr lang="en-GB" sz="1950" dirty="0">
                <a:solidFill>
                  <a:srgbClr val="DB3B1B"/>
                </a:solidFill>
              </a:rPr>
              <a:t> renovation works:</a:t>
            </a:r>
          </a:p>
          <a:p>
            <a:pPr marL="342900" indent="0" defTabSz="1371600">
              <a:lnSpc>
                <a:spcPct val="100000"/>
              </a:lnSpc>
              <a:spcBef>
                <a:spcPts val="0"/>
              </a:spcBef>
            </a:pPr>
            <a:r>
              <a:rPr lang="en-GB" sz="1950" dirty="0">
                <a:solidFill>
                  <a:srgbClr val="DB3B1B"/>
                </a:solidFill>
              </a:rPr>
              <a:t>-DPE: A -62 </a:t>
            </a:r>
            <a:r>
              <a:rPr lang="en-GB" sz="1950" dirty="0" err="1">
                <a:solidFill>
                  <a:srgbClr val="DB3B1B"/>
                </a:solidFill>
              </a:rPr>
              <a:t>kWhep</a:t>
            </a:r>
            <a:r>
              <a:rPr lang="en-GB" sz="1950" dirty="0">
                <a:solidFill>
                  <a:srgbClr val="DB3B1B"/>
                </a:solidFill>
              </a:rPr>
              <a:t>/m².year</a:t>
            </a:r>
          </a:p>
          <a:p>
            <a:pPr marL="342900" indent="0" defTabSz="1371600">
              <a:lnSpc>
                <a:spcPct val="100000"/>
              </a:lnSpc>
              <a:spcBef>
                <a:spcPts val="0"/>
              </a:spcBef>
            </a:pPr>
            <a:r>
              <a:rPr lang="en-GB" sz="1950" dirty="0">
                <a:solidFill>
                  <a:srgbClr val="DB3B1B"/>
                </a:solidFill>
              </a:rPr>
              <a:t>- Energy consumption: 4.9 MWh </a:t>
            </a:r>
            <a:r>
              <a:rPr lang="en-GB" sz="1950" dirty="0" err="1">
                <a:solidFill>
                  <a:srgbClr val="DB3B1B"/>
                </a:solidFill>
              </a:rPr>
              <a:t>ef</a:t>
            </a:r>
            <a:r>
              <a:rPr lang="en-GB" sz="1950" dirty="0">
                <a:solidFill>
                  <a:srgbClr val="DB3B1B"/>
                </a:solidFill>
              </a:rPr>
              <a:t>/log</a:t>
            </a:r>
          </a:p>
          <a:p>
            <a:pPr marL="342900" indent="0" defTabSz="1371600">
              <a:lnSpc>
                <a:spcPct val="100000"/>
              </a:lnSpc>
              <a:spcBef>
                <a:spcPts val="0"/>
              </a:spcBef>
            </a:pPr>
            <a:r>
              <a:rPr lang="en-GB" sz="1950" dirty="0">
                <a:solidFill>
                  <a:srgbClr val="DB3B1B"/>
                </a:solidFill>
              </a:rPr>
              <a:t>- Heating and DHW by heat pump boiler, double flow CMV and high-performance insulation</a:t>
            </a:r>
            <a:endParaRPr lang="en-BE" sz="1950" dirty="0">
              <a:solidFill>
                <a:srgbClr val="DB3B1B"/>
              </a:solidFill>
            </a:endParaRPr>
          </a:p>
        </p:txBody>
      </p:sp>
      <p:pic>
        <p:nvPicPr>
          <p:cNvPr id="6" name="Picture 5">
            <a:extLst>
              <a:ext uri="{FF2B5EF4-FFF2-40B4-BE49-F238E27FC236}">
                <a16:creationId xmlns:a16="http://schemas.microsoft.com/office/drawing/2014/main" id="{9860C947-DB75-4292-E65F-1B8525ECEB39}"/>
              </a:ext>
            </a:extLst>
          </p:cNvPr>
          <p:cNvPicPr>
            <a:picLocks noChangeAspect="1"/>
          </p:cNvPicPr>
          <p:nvPr/>
        </p:nvPicPr>
        <p:blipFill>
          <a:blip r:embed="rId4"/>
          <a:stretch>
            <a:fillRect/>
          </a:stretch>
        </p:blipFill>
        <p:spPr>
          <a:xfrm>
            <a:off x="10986962" y="575206"/>
            <a:ext cx="7723454" cy="4344443"/>
          </a:xfrm>
          <a:prstGeom prst="rect">
            <a:avLst/>
          </a:prstGeom>
        </p:spPr>
      </p:pic>
      <p:pic>
        <p:nvPicPr>
          <p:cNvPr id="7" name="Picture 6">
            <a:extLst>
              <a:ext uri="{FF2B5EF4-FFF2-40B4-BE49-F238E27FC236}">
                <a16:creationId xmlns:a16="http://schemas.microsoft.com/office/drawing/2014/main" id="{A4D7F8BE-8438-7FAE-D77D-35964179AD5C}"/>
              </a:ext>
            </a:extLst>
          </p:cNvPr>
          <p:cNvPicPr>
            <a:picLocks noChangeAspect="1"/>
          </p:cNvPicPr>
          <p:nvPr/>
        </p:nvPicPr>
        <p:blipFill>
          <a:blip r:embed="rId5"/>
          <a:stretch>
            <a:fillRect/>
          </a:stretch>
        </p:blipFill>
        <p:spPr>
          <a:xfrm>
            <a:off x="10986962" y="5208223"/>
            <a:ext cx="7723452" cy="4344443"/>
          </a:xfrm>
          <a:prstGeom prst="rect">
            <a:avLst/>
          </a:prstGeom>
        </p:spPr>
      </p:pic>
      <p:sp>
        <p:nvSpPr>
          <p:cNvPr id="8" name="Text Placeholder 3">
            <a:extLst>
              <a:ext uri="{FF2B5EF4-FFF2-40B4-BE49-F238E27FC236}">
                <a16:creationId xmlns:a16="http://schemas.microsoft.com/office/drawing/2014/main" id="{7891BF3D-F848-BBFB-FD40-FE5D540AF16B}"/>
              </a:ext>
            </a:extLst>
          </p:cNvPr>
          <p:cNvSpPr txBox="1">
            <a:spLocks/>
          </p:cNvSpPr>
          <p:nvPr/>
        </p:nvSpPr>
        <p:spPr>
          <a:xfrm>
            <a:off x="574327" y="2513843"/>
            <a:ext cx="9342341" cy="2566469"/>
          </a:xfrm>
          <a:prstGeom prst="rect">
            <a:avLst/>
          </a:prstGeom>
          <a:noFill/>
          <a:ln w="57150">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2"/>
              </a:spcBef>
              <a:spcAft>
                <a:spcPts val="0"/>
              </a:spcAft>
              <a:buClr>
                <a:srgbClr val="007137"/>
              </a:buClr>
              <a:buSzPts val="6000"/>
              <a:buFont typeface="Arial"/>
              <a:buNone/>
              <a:defRPr sz="6000" b="1" i="0" u="none" strike="noStrike" cap="none">
                <a:solidFill>
                  <a:srgbClr val="007137"/>
                </a:solidFill>
                <a:latin typeface="Poppins SemiBold"/>
                <a:ea typeface="Poppins SemiBold"/>
                <a:cs typeface="Poppins SemiBold"/>
                <a:sym typeface="Poppins SemiBold"/>
              </a:defRPr>
            </a:lvl1pPr>
            <a:lvl2pPr marL="914400" marR="0" lvl="1" indent="-228600" algn="l" rtl="0">
              <a:lnSpc>
                <a:spcPct val="90000"/>
              </a:lnSpc>
              <a:spcBef>
                <a:spcPts val="551"/>
              </a:spcBef>
              <a:spcAft>
                <a:spcPts val="0"/>
              </a:spcAft>
              <a:buClr>
                <a:schemeClr val="dk1"/>
              </a:buClr>
              <a:buSzPts val="1800"/>
              <a:buFont typeface="Arial"/>
              <a:buNone/>
              <a:defRPr sz="2646" b="0" i="0" u="none" strike="noStrike" cap="none">
                <a:solidFill>
                  <a:schemeClr val="dk1"/>
                </a:solidFill>
                <a:latin typeface="Poppins"/>
                <a:ea typeface="Poppins"/>
                <a:cs typeface="Poppins"/>
                <a:sym typeface="Poppins"/>
              </a:defRPr>
            </a:lvl2pPr>
            <a:lvl3pPr marL="1371600" marR="0" lvl="2" indent="-228600" algn="l" rtl="0">
              <a:lnSpc>
                <a:spcPct val="90000"/>
              </a:lnSpc>
              <a:spcBef>
                <a:spcPts val="551"/>
              </a:spcBef>
              <a:spcAft>
                <a:spcPts val="0"/>
              </a:spcAft>
              <a:buClr>
                <a:schemeClr val="dk1"/>
              </a:buClr>
              <a:buSzPts val="1800"/>
              <a:buFont typeface="Arial"/>
              <a:buNone/>
              <a:defRPr sz="2205" b="0" i="0" u="none" strike="noStrike" cap="none">
                <a:solidFill>
                  <a:schemeClr val="dk1"/>
                </a:solidFill>
                <a:latin typeface="Poppins"/>
                <a:ea typeface="Poppins"/>
                <a:cs typeface="Poppins"/>
                <a:sym typeface="Poppins"/>
              </a:defRPr>
            </a:lvl3pPr>
            <a:lvl4pPr marL="1828800" marR="0" lvl="3" indent="-228600" algn="l" rtl="0">
              <a:lnSpc>
                <a:spcPct val="90000"/>
              </a:lnSpc>
              <a:spcBef>
                <a:spcPts val="551"/>
              </a:spcBef>
              <a:spcAft>
                <a:spcPts val="0"/>
              </a:spcAft>
              <a:buClr>
                <a:schemeClr val="dk1"/>
              </a:buClr>
              <a:buSzPts val="1800"/>
              <a:buFont typeface="Arial"/>
              <a:buNone/>
              <a:defRPr sz="1984" b="0" i="0" u="none" strike="noStrike" cap="none">
                <a:solidFill>
                  <a:schemeClr val="dk1"/>
                </a:solidFill>
                <a:latin typeface="Poppins"/>
                <a:ea typeface="Poppins"/>
                <a:cs typeface="Poppins"/>
                <a:sym typeface="Poppins"/>
              </a:defRPr>
            </a:lvl4pPr>
            <a:lvl5pPr marL="2286000" marR="0" lvl="4" indent="-228600" algn="l" rtl="0">
              <a:lnSpc>
                <a:spcPct val="90000"/>
              </a:lnSpc>
              <a:spcBef>
                <a:spcPts val="551"/>
              </a:spcBef>
              <a:spcAft>
                <a:spcPts val="0"/>
              </a:spcAft>
              <a:buClr>
                <a:schemeClr val="dk1"/>
              </a:buClr>
              <a:buSzPts val="1800"/>
              <a:buFont typeface="Arial"/>
              <a:buNone/>
              <a:defRPr sz="1984"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51"/>
              </a:spcBef>
              <a:spcAft>
                <a:spcPts val="0"/>
              </a:spcAft>
              <a:buClr>
                <a:schemeClr val="dk1"/>
              </a:buClr>
              <a:buSzPts val="1800"/>
              <a:buFont typeface="Arial"/>
              <a:buChar char="•"/>
              <a:defRPr sz="1984" b="0" i="0" u="none" strike="noStrike" cap="none">
                <a:solidFill>
                  <a:schemeClr val="dk1"/>
                </a:solidFill>
                <a:latin typeface="Calibri"/>
                <a:ea typeface="Calibri"/>
                <a:cs typeface="Calibri"/>
                <a:sym typeface="Calibri"/>
              </a:defRPr>
            </a:lvl9pPr>
          </a:lstStyle>
          <a:p>
            <a:pPr marL="342900" indent="0" defTabSz="1371600">
              <a:spcBef>
                <a:spcPts val="1653"/>
              </a:spcBef>
            </a:pPr>
            <a:r>
              <a:rPr lang="en-GB" sz="2400" b="0" dirty="0">
                <a:solidFill>
                  <a:srgbClr val="DB3B1B"/>
                </a:solidFill>
              </a:rPr>
              <a:t>- Pre-fabricated components</a:t>
            </a:r>
          </a:p>
          <a:p>
            <a:pPr marL="342900" indent="0" defTabSz="1371600">
              <a:spcBef>
                <a:spcPts val="1653"/>
              </a:spcBef>
            </a:pPr>
            <a:r>
              <a:rPr lang="en-GB" sz="2400" b="0" dirty="0">
                <a:solidFill>
                  <a:srgbClr val="DB3B1B"/>
                </a:solidFill>
              </a:rPr>
              <a:t>- Sustainable energy systems installation</a:t>
            </a:r>
          </a:p>
          <a:p>
            <a:pPr marL="342900" indent="0" defTabSz="1371600">
              <a:spcBef>
                <a:spcPts val="1653"/>
              </a:spcBef>
            </a:pPr>
            <a:r>
              <a:rPr lang="en-GB" sz="2400" b="0" dirty="0">
                <a:solidFill>
                  <a:srgbClr val="DB3B1B"/>
                </a:solidFill>
              </a:rPr>
              <a:t>- No disturbance, rapid implementation</a:t>
            </a:r>
          </a:p>
          <a:p>
            <a:pPr marL="342900" indent="0" defTabSz="1371600">
              <a:spcBef>
                <a:spcPts val="1653"/>
              </a:spcBef>
            </a:pPr>
            <a:r>
              <a:rPr lang="en-GB" sz="2400" b="0" dirty="0">
                <a:solidFill>
                  <a:srgbClr val="DB3B1B"/>
                </a:solidFill>
              </a:rPr>
              <a:t>- Cost reduction and comfort increased</a:t>
            </a:r>
          </a:p>
          <a:p>
            <a:pPr marL="342900" indent="0" defTabSz="1371600">
              <a:spcBef>
                <a:spcPts val="1653"/>
              </a:spcBef>
            </a:pPr>
            <a:r>
              <a:rPr lang="en-GB" sz="2400" b="0" dirty="0">
                <a:solidFill>
                  <a:srgbClr val="DB3B1B"/>
                </a:solidFill>
              </a:rPr>
              <a:t>- Easy for replicability</a:t>
            </a:r>
          </a:p>
          <a:p>
            <a:pPr marL="857250" indent="-514350" defTabSz="1371600">
              <a:spcBef>
                <a:spcPts val="1653"/>
              </a:spcBef>
              <a:buFont typeface="Arial" panose="020B0604020202020204" pitchFamily="34" charset="0"/>
              <a:buChar char="•"/>
            </a:pPr>
            <a:endParaRPr lang="en-BE" sz="2400" dirty="0">
              <a:solidFill>
                <a:srgbClr val="FF0000"/>
              </a:solidFill>
            </a:endParaRPr>
          </a:p>
        </p:txBody>
      </p:sp>
    </p:spTree>
    <p:extLst>
      <p:ext uri="{BB962C8B-B14F-4D97-AF65-F5344CB8AC3E}">
        <p14:creationId xmlns:p14="http://schemas.microsoft.com/office/powerpoint/2010/main" val="169581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dirty="0">
                  <a:solidFill>
                    <a:srgbClr val="E66A18"/>
                  </a:solidFill>
                  <a:latin typeface="Roboto Heavy"/>
                  <a:ea typeface="Roboto Heavy"/>
                  <a:cs typeface="Roboto Heavy"/>
                  <a:sym typeface="Roboto Heavy"/>
                </a:rPr>
                <a:t>WORKSHOP 1:</a:t>
              </a:r>
            </a:p>
            <a:p>
              <a:pPr algn="ctr">
                <a:lnSpc>
                  <a:spcPts val="7200"/>
                </a:lnSpc>
              </a:pPr>
              <a:r>
                <a:rPr lang="en-US" sz="6000" b="1" dirty="0">
                  <a:solidFill>
                    <a:srgbClr val="0152A1"/>
                  </a:solidFill>
                  <a:latin typeface="Roboto Heavy"/>
                  <a:ea typeface="Roboto Heavy"/>
                  <a:cs typeface="Roboto Heavy"/>
                  <a:sym typeface="Roboto Heavy"/>
                </a:rPr>
                <a:t>NÁSTROJE NA PODPORU MAJITELŮ</a:t>
              </a:r>
            </a:p>
            <a:p>
              <a:pPr algn="ctr">
                <a:lnSpc>
                  <a:spcPts val="7200"/>
                </a:lnSpc>
              </a:pPr>
              <a:endParaRPr lang="en-US" sz="6000" b="1" dirty="0">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36378" t="-16926" r="-28056" b="-73544"/>
                </a:stretch>
              </a:blipFill>
            </p:spPr>
            <p:txBody>
              <a:bodyPr/>
              <a:lstStyle/>
              <a:p>
                <a:endParaRPr lang="en-BE"/>
              </a:p>
            </p:txBody>
          </p:sp>
        </p:grpSp>
        <p:sp>
          <p:nvSpPr>
            <p:cNvPr id="9" name="TextBox 9"/>
            <p:cNvSpPr txBox="1"/>
            <p:nvPr/>
          </p:nvSpPr>
          <p:spPr>
            <a:xfrm>
              <a:off x="6452134" y="2019227"/>
              <a:ext cx="12652847" cy="3676650"/>
            </a:xfrm>
            <a:prstGeom prst="rect">
              <a:avLst/>
            </a:prstGeom>
          </p:spPr>
          <p:txBody>
            <a:bodyPr lIns="0" tIns="0" rIns="0" bIns="0" rtlCol="0" anchor="t">
              <a:spAutoFit/>
            </a:bodyPr>
            <a:lstStyle/>
            <a:p>
              <a:pPr algn="l">
                <a:lnSpc>
                  <a:spcPts val="5404"/>
                </a:lnSpc>
              </a:pPr>
              <a:endParaRPr/>
            </a:p>
            <a:p>
              <a:pPr algn="l">
                <a:lnSpc>
                  <a:spcPts val="5404"/>
                </a:lnSpc>
              </a:pPr>
              <a:r>
                <a:rPr lang="en-US" sz="4504" b="1">
                  <a:solidFill>
                    <a:srgbClr val="000000"/>
                  </a:solidFill>
                  <a:latin typeface="Roboto Heavy"/>
                  <a:ea typeface="Roboto Heavy"/>
                  <a:cs typeface="Roboto Heavy"/>
                  <a:sym typeface="Roboto Heavy"/>
                </a:rPr>
                <a:t>Ing. Vítězslav Malý,</a:t>
              </a:r>
            </a:p>
            <a:p>
              <a:pPr algn="l">
                <a:lnSpc>
                  <a:spcPts val="5404"/>
                </a:lnSpc>
              </a:pPr>
              <a:r>
                <a:rPr lang="en-US" sz="4504">
                  <a:solidFill>
                    <a:srgbClr val="000000"/>
                  </a:solidFill>
                  <a:latin typeface="Roboto"/>
                  <a:ea typeface="Roboto"/>
                  <a:cs typeface="Roboto"/>
                  <a:sym typeface="Roboto"/>
                </a:rPr>
                <a:t>ředitel sdružení,</a:t>
              </a:r>
            </a:p>
            <a:p>
              <a:pPr algn="l">
                <a:lnSpc>
                  <a:spcPts val="5404"/>
                </a:lnSpc>
                <a:spcBef>
                  <a:spcPct val="0"/>
                </a:spcBef>
              </a:pPr>
              <a:r>
                <a:rPr lang="en-US" sz="4504">
                  <a:solidFill>
                    <a:srgbClr val="000000"/>
                  </a:solidFill>
                  <a:latin typeface="Roboto"/>
                  <a:ea typeface="Roboto"/>
                  <a:cs typeface="Roboto"/>
                  <a:sym typeface="Roboto"/>
                </a:rPr>
                <a:t>Centrum pasivního domu  </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a:solidFill>
                    <a:srgbClr val="E66A18"/>
                  </a:solidFill>
                  <a:latin typeface="Roboto Heavy"/>
                  <a:ea typeface="Roboto Heavy"/>
                  <a:cs typeface="Roboto Heavy"/>
                  <a:sym typeface="Roboto Heavy"/>
                </a:rPr>
                <a:t>WORKSHOP 2: </a:t>
              </a:r>
              <a:r>
                <a:rPr lang="en-US" sz="6000" b="1">
                  <a:solidFill>
                    <a:srgbClr val="0152A1"/>
                  </a:solidFill>
                  <a:latin typeface="Roboto Heavy"/>
                  <a:ea typeface="Roboto Heavy"/>
                  <a:cs typeface="Roboto Heavy"/>
                  <a:sym typeface="Roboto Heavy"/>
                </a:rPr>
                <a:t>EFEKTIVNÍ A CENOVĚ DOSTUPNÁ OBNOVA BUDOV Z 50. A 60. LET</a:t>
              </a:r>
            </a:p>
            <a:p>
              <a:pPr algn="ctr">
                <a:lnSpc>
                  <a:spcPts val="7200"/>
                </a:lnSpc>
              </a:pPr>
              <a:endParaRPr lang="en-US" sz="6000" b="1">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en-BE"/>
              </a:p>
            </p:txBody>
          </p:sp>
        </p:grpSp>
        <p:sp>
          <p:nvSpPr>
            <p:cNvPr id="9" name="TextBox 9"/>
            <p:cNvSpPr txBox="1"/>
            <p:nvPr/>
          </p:nvSpPr>
          <p:spPr>
            <a:xfrm>
              <a:off x="6452134" y="2019227"/>
              <a:ext cx="12652847" cy="3676474"/>
            </a:xfrm>
            <a:prstGeom prst="rect">
              <a:avLst/>
            </a:prstGeom>
          </p:spPr>
          <p:txBody>
            <a:bodyPr lIns="0" tIns="0" rIns="0" bIns="0" rtlCol="0" anchor="t">
              <a:spAutoFit/>
            </a:bodyPr>
            <a:lstStyle/>
            <a:p>
              <a:pPr algn="l">
                <a:lnSpc>
                  <a:spcPts val="5404"/>
                </a:lnSpc>
              </a:pPr>
              <a:endParaRPr/>
            </a:p>
            <a:p>
              <a:pPr algn="l">
                <a:lnSpc>
                  <a:spcPts val="5404"/>
                </a:lnSpc>
              </a:pPr>
              <a:endParaRPr/>
            </a:p>
            <a:p>
              <a:pPr algn="l">
                <a:lnSpc>
                  <a:spcPts val="5404"/>
                </a:lnSpc>
              </a:pPr>
              <a:r>
                <a:rPr lang="en-US" sz="4504" b="1">
                  <a:solidFill>
                    <a:srgbClr val="000000"/>
                  </a:solidFill>
                  <a:latin typeface="Roboto Bold"/>
                  <a:ea typeface="Roboto Bold"/>
                  <a:cs typeface="Roboto Bold"/>
                  <a:sym typeface="Roboto Bold"/>
                </a:rPr>
                <a:t>Ing. arch. Josef Tlustý,</a:t>
              </a:r>
            </a:p>
            <a:p>
              <a:pPr algn="l">
                <a:lnSpc>
                  <a:spcPts val="5404"/>
                </a:lnSpc>
                <a:spcBef>
                  <a:spcPct val="0"/>
                </a:spcBef>
              </a:pPr>
              <a:r>
                <a:rPr lang="en-US" sz="4504">
                  <a:solidFill>
                    <a:srgbClr val="000000"/>
                  </a:solidFill>
                  <a:latin typeface="Roboto"/>
                  <a:ea typeface="Roboto"/>
                  <a:cs typeface="Roboto"/>
                  <a:sym typeface="Roboto"/>
                </a:rPr>
                <a:t>architekt města Příbram</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4"/>
            <a:ext cx="18288000" cy="8392160"/>
            <a:chOff x="0" y="12"/>
            <a:chExt cx="9144000" cy="4196080"/>
          </a:xfrm>
        </p:grpSpPr>
        <p:pic>
          <p:nvPicPr>
            <p:cNvPr id="3" name="object 3"/>
            <p:cNvPicPr/>
            <p:nvPr/>
          </p:nvPicPr>
          <p:blipFill>
            <a:blip r:embed="rId2" cstate="print"/>
            <a:stretch>
              <a:fillRect/>
            </a:stretch>
          </p:blipFill>
          <p:spPr>
            <a:xfrm>
              <a:off x="5057775" y="12"/>
              <a:ext cx="4086225" cy="4196080"/>
            </a:xfrm>
            <a:prstGeom prst="rect">
              <a:avLst/>
            </a:prstGeom>
          </p:spPr>
        </p:pic>
        <p:pic>
          <p:nvPicPr>
            <p:cNvPr id="4" name="object 4"/>
            <p:cNvPicPr/>
            <p:nvPr/>
          </p:nvPicPr>
          <p:blipFill>
            <a:blip r:embed="rId3" cstate="print"/>
            <a:stretch>
              <a:fillRect/>
            </a:stretch>
          </p:blipFill>
          <p:spPr>
            <a:xfrm>
              <a:off x="0" y="1238250"/>
              <a:ext cx="5414132" cy="2059813"/>
            </a:xfrm>
            <a:prstGeom prst="rect">
              <a:avLst/>
            </a:prstGeom>
          </p:spPr>
        </p:pic>
      </p:grpSp>
      <p:sp>
        <p:nvSpPr>
          <p:cNvPr id="5" name="object 5"/>
          <p:cNvSpPr txBox="1"/>
          <p:nvPr/>
        </p:nvSpPr>
        <p:spPr>
          <a:xfrm>
            <a:off x="1415085" y="7381240"/>
            <a:ext cx="2932430" cy="1136208"/>
          </a:xfrm>
          <a:prstGeom prst="rect">
            <a:avLst/>
          </a:prstGeom>
        </p:spPr>
        <p:txBody>
          <a:bodyPr vert="horz" wrap="square" lIns="0" tIns="25400" rIns="0" bIns="0" rtlCol="0">
            <a:spAutoFit/>
          </a:bodyPr>
          <a:lstStyle/>
          <a:p>
            <a:pPr marL="25400" defTabSz="1828800">
              <a:spcBef>
                <a:spcPts val="200"/>
              </a:spcBef>
            </a:pPr>
            <a:r>
              <a:rPr sz="2400" kern="0" spc="-140" dirty="0">
                <a:solidFill>
                  <a:sysClr val="windowText" lastClr="000000"/>
                </a:solidFill>
                <a:latin typeface="Tahoma"/>
                <a:cs typeface="Tahoma"/>
              </a:rPr>
              <a:t>Ing.</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arch.</a:t>
            </a:r>
            <a:r>
              <a:rPr sz="2400" kern="0" spc="-30" dirty="0">
                <a:solidFill>
                  <a:sysClr val="windowText" lastClr="000000"/>
                </a:solidFill>
                <a:latin typeface="Tahoma"/>
                <a:cs typeface="Tahoma"/>
              </a:rPr>
              <a:t> </a:t>
            </a:r>
            <a:r>
              <a:rPr sz="2400" kern="0" dirty="0">
                <a:solidFill>
                  <a:sysClr val="windowText" lastClr="000000"/>
                </a:solidFill>
                <a:latin typeface="Tahoma"/>
                <a:cs typeface="Tahoma"/>
              </a:rPr>
              <a:t>Josef</a:t>
            </a:r>
            <a:r>
              <a:rPr sz="2400" kern="0" spc="-50" dirty="0">
                <a:solidFill>
                  <a:sysClr val="windowText" lastClr="000000"/>
                </a:solidFill>
                <a:latin typeface="Tahoma"/>
                <a:cs typeface="Tahoma"/>
              </a:rPr>
              <a:t> </a:t>
            </a:r>
            <a:r>
              <a:rPr sz="2400" kern="0" spc="-20" dirty="0">
                <a:solidFill>
                  <a:sysClr val="windowText" lastClr="000000"/>
                </a:solidFill>
                <a:latin typeface="Tahoma"/>
                <a:cs typeface="Tahoma"/>
              </a:rPr>
              <a:t>Tlustý</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rPr>
              <a:t>20.3.2025</a:t>
            </a:r>
            <a:endParaRPr sz="2400" kern="0">
              <a:solidFill>
                <a:sysClr val="windowText" lastClr="000000"/>
              </a:solidFill>
              <a:latin typeface="Tahoma"/>
              <a:cs typeface="Tahoma"/>
            </a:endParaRPr>
          </a:p>
        </p:txBody>
      </p:sp>
      <p:sp>
        <p:nvSpPr>
          <p:cNvPr id="6" name="object 6"/>
          <p:cNvSpPr txBox="1">
            <a:spLocks noGrp="1"/>
          </p:cNvSpPr>
          <p:nvPr>
            <p:ph type="ctrTitle"/>
          </p:nvPr>
        </p:nvSpPr>
        <p:spPr>
          <a:xfrm>
            <a:off x="1415085" y="2677471"/>
            <a:ext cx="6917731" cy="3717684"/>
          </a:xfrm>
          <a:prstGeom prst="rect">
            <a:avLst/>
          </a:prstGeom>
        </p:spPr>
        <p:txBody>
          <a:bodyPr vert="horz" wrap="square" lIns="0" tIns="24130" rIns="0" bIns="0" rtlCol="0">
            <a:spAutoFit/>
          </a:bodyPr>
          <a:lstStyle/>
          <a:p>
            <a:pPr marL="25400" marR="10160">
              <a:spcBef>
                <a:spcPts val="190"/>
              </a:spcBef>
            </a:pPr>
            <a:r>
              <a:rPr sz="8000" spc="140" dirty="0">
                <a:solidFill>
                  <a:srgbClr val="FFFFFF"/>
                </a:solidFill>
              </a:rPr>
              <a:t>Renovace </a:t>
            </a:r>
            <a:r>
              <a:rPr sz="8000" spc="80" dirty="0">
                <a:solidFill>
                  <a:srgbClr val="FFFFFF"/>
                </a:solidFill>
              </a:rPr>
              <a:t>historických </a:t>
            </a:r>
            <a:r>
              <a:rPr sz="8000" spc="100" dirty="0">
                <a:solidFill>
                  <a:srgbClr val="FFFFFF"/>
                </a:solidFill>
              </a:rPr>
              <a:t>budov</a:t>
            </a:r>
            <a:endParaRPr sz="8000" dirty="0"/>
          </a:p>
        </p:txBody>
      </p:sp>
      <p:pic>
        <p:nvPicPr>
          <p:cNvPr id="7" name="object 7"/>
          <p:cNvPicPr/>
          <p:nvPr/>
        </p:nvPicPr>
        <p:blipFill>
          <a:blip r:embed="rId4" cstate="print"/>
          <a:stretch>
            <a:fillRect/>
          </a:stretch>
        </p:blipFill>
        <p:spPr>
          <a:xfrm>
            <a:off x="6232856" y="832465"/>
            <a:ext cx="2099960" cy="83273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7484" y="7550708"/>
            <a:ext cx="2524760" cy="516808"/>
          </a:xfrm>
          <a:prstGeom prst="rect">
            <a:avLst/>
          </a:prstGeom>
        </p:spPr>
        <p:txBody>
          <a:bodyPr vert="horz" wrap="square" lIns="0" tIns="24130" rIns="0" bIns="0" rtlCol="0">
            <a:spAutoFit/>
          </a:bodyPr>
          <a:lstStyle/>
          <a:p>
            <a:pPr marL="25400" defTabSz="1828800">
              <a:spcBef>
                <a:spcPts val="190"/>
              </a:spcBef>
            </a:pPr>
            <a:r>
              <a:rPr sz="3200" kern="0" spc="100" dirty="0">
                <a:solidFill>
                  <a:srgbClr val="FFFFFF"/>
                </a:solidFill>
                <a:latin typeface="Tahoma"/>
                <a:cs typeface="Tahoma"/>
              </a:rPr>
              <a:t>…DESATERO</a:t>
            </a:r>
            <a:endParaRPr sz="3200" kern="0">
              <a:solidFill>
                <a:sysClr val="windowText" lastClr="000000"/>
              </a:solidFill>
              <a:latin typeface="Tahoma"/>
              <a:cs typeface="Tahoma"/>
            </a:endParaRPr>
          </a:p>
        </p:txBody>
      </p:sp>
      <p:sp>
        <p:nvSpPr>
          <p:cNvPr id="3" name="object 3"/>
          <p:cNvSpPr txBox="1"/>
          <p:nvPr/>
        </p:nvSpPr>
        <p:spPr>
          <a:xfrm>
            <a:off x="1567485" y="3487826"/>
            <a:ext cx="3867150" cy="3535583"/>
          </a:xfrm>
          <a:prstGeom prst="rect">
            <a:avLst/>
          </a:prstGeom>
        </p:spPr>
        <p:txBody>
          <a:bodyPr vert="horz" wrap="square" lIns="0" tIns="26670" rIns="0" bIns="0" rtlCol="0">
            <a:spAutoFit/>
          </a:bodyPr>
          <a:lstStyle/>
          <a:p>
            <a:pPr marL="25400" marR="10160" defTabSz="1828800">
              <a:spcBef>
                <a:spcPts val="210"/>
              </a:spcBef>
            </a:pPr>
            <a:r>
              <a:rPr sz="7600" kern="0" spc="-20" dirty="0">
                <a:solidFill>
                  <a:srgbClr val="FFFFFF"/>
                </a:solidFill>
                <a:latin typeface="Tahoma"/>
                <a:cs typeface="Tahoma"/>
              </a:rPr>
              <a:t>Principy dobré </a:t>
            </a:r>
            <a:r>
              <a:rPr sz="7600" kern="0" spc="-70" dirty="0">
                <a:solidFill>
                  <a:srgbClr val="FFFFFF"/>
                </a:solidFill>
                <a:latin typeface="Tahoma"/>
                <a:cs typeface="Tahoma"/>
              </a:rPr>
              <a:t>renovace</a:t>
            </a:r>
            <a:endParaRPr sz="7600" kern="0">
              <a:solidFill>
                <a:sysClr val="windowText" lastClr="000000"/>
              </a:solidFill>
              <a:latin typeface="Tahoma"/>
              <a:cs typeface="Tahom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03880" y="471652"/>
            <a:ext cx="1845280" cy="658504"/>
          </a:xfrm>
          <a:prstGeom prst="rect">
            <a:avLst/>
          </a:prstGeom>
        </p:spPr>
      </p:pic>
      <p:sp>
        <p:nvSpPr>
          <p:cNvPr id="3" name="object 3"/>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pPr defTabSz="1828800"/>
            <a:endParaRPr sz="3600" kern="0">
              <a:solidFill>
                <a:sysClr val="windowText" lastClr="000000"/>
              </a:solidFill>
            </a:endParaRPr>
          </a:p>
        </p:txBody>
      </p:sp>
      <p:sp>
        <p:nvSpPr>
          <p:cNvPr id="4" name="object 4"/>
          <p:cNvSpPr txBox="1">
            <a:spLocks noGrp="1"/>
          </p:cNvSpPr>
          <p:nvPr>
            <p:ph type="title"/>
          </p:nvPr>
        </p:nvSpPr>
        <p:spPr>
          <a:xfrm>
            <a:off x="3660140" y="491470"/>
            <a:ext cx="11269980" cy="642484"/>
          </a:xfrm>
          <a:prstGeom prst="rect">
            <a:avLst/>
          </a:prstGeom>
        </p:spPr>
        <p:txBody>
          <a:bodyPr vert="horz" wrap="square" lIns="0" tIns="26670" rIns="0" bIns="0" rtlCol="0">
            <a:spAutoFit/>
          </a:bodyPr>
          <a:lstStyle/>
          <a:p>
            <a:pPr marL="2259330" algn="r">
              <a:spcBef>
                <a:spcPts val="210"/>
              </a:spcBef>
            </a:pPr>
            <a:r>
              <a:rPr spc="140" dirty="0"/>
              <a:t>PŘEDPOKLADY</a:t>
            </a:r>
            <a:r>
              <a:rPr spc="-50" dirty="0"/>
              <a:t> </a:t>
            </a:r>
            <a:r>
              <a:rPr spc="180" dirty="0"/>
              <a:t>ÚSPĚŠNÉ</a:t>
            </a:r>
            <a:r>
              <a:rPr spc="-60" dirty="0"/>
              <a:t> </a:t>
            </a:r>
            <a:r>
              <a:rPr spc="120" dirty="0"/>
              <a:t>RENOVACE</a:t>
            </a:r>
          </a:p>
        </p:txBody>
      </p:sp>
      <p:pic>
        <p:nvPicPr>
          <p:cNvPr id="5" name="object 5"/>
          <p:cNvPicPr/>
          <p:nvPr/>
        </p:nvPicPr>
        <p:blipFill>
          <a:blip r:embed="rId3" cstate="print"/>
          <a:stretch>
            <a:fillRect/>
          </a:stretch>
        </p:blipFill>
        <p:spPr>
          <a:xfrm>
            <a:off x="8678360" y="1842391"/>
            <a:ext cx="8681028" cy="7736642"/>
          </a:xfrm>
          <a:prstGeom prst="rect">
            <a:avLst/>
          </a:prstGeom>
        </p:spPr>
      </p:pic>
      <p:pic>
        <p:nvPicPr>
          <p:cNvPr id="6" name="object 6"/>
          <p:cNvPicPr/>
          <p:nvPr/>
        </p:nvPicPr>
        <p:blipFill>
          <a:blip r:embed="rId4" cstate="print"/>
          <a:stretch>
            <a:fillRect/>
          </a:stretch>
        </p:blipFill>
        <p:spPr>
          <a:xfrm>
            <a:off x="664846" y="396347"/>
            <a:ext cx="2099960" cy="832730"/>
          </a:xfrm>
          <a:prstGeom prst="rect">
            <a:avLst/>
          </a:prstGeom>
        </p:spPr>
      </p:pic>
      <p:sp>
        <p:nvSpPr>
          <p:cNvPr id="7" name="object 7"/>
          <p:cNvSpPr txBox="1">
            <a:spLocks noGrp="1"/>
          </p:cNvSpPr>
          <p:nvPr>
            <p:ph type="body" idx="1"/>
          </p:nvPr>
        </p:nvSpPr>
        <p:spPr>
          <a:xfrm>
            <a:off x="1143000" y="2171700"/>
            <a:ext cx="8681028" cy="3925434"/>
          </a:xfrm>
          <a:prstGeom prst="rect">
            <a:avLst/>
          </a:prstGeom>
        </p:spPr>
        <p:txBody>
          <a:bodyPr vert="horz" wrap="square" lIns="0" tIns="26670" rIns="0" bIns="0" rtlCol="0">
            <a:spAutoFit/>
          </a:bodyPr>
          <a:lstStyle/>
          <a:p>
            <a:pPr marL="598170" indent="-572770">
              <a:spcBef>
                <a:spcPts val="210"/>
              </a:spcBef>
              <a:buClr>
                <a:srgbClr val="000000"/>
              </a:buClr>
              <a:buChar char="-"/>
              <a:tabLst>
                <a:tab pos="598170" algn="l"/>
              </a:tabLst>
            </a:pPr>
            <a:r>
              <a:rPr spc="-40" dirty="0"/>
              <a:t>vhodné</a:t>
            </a:r>
            <a:r>
              <a:rPr spc="-120" dirty="0"/>
              <a:t> </a:t>
            </a:r>
            <a:r>
              <a:rPr spc="-70" dirty="0"/>
              <a:t>umístění</a:t>
            </a:r>
            <a:r>
              <a:rPr spc="-110" dirty="0"/>
              <a:t> </a:t>
            </a:r>
            <a:r>
              <a:rPr spc="-20" dirty="0"/>
              <a:t>budovy,</a:t>
            </a:r>
          </a:p>
          <a:p>
            <a:pPr marL="598170" indent="-572770">
              <a:spcBef>
                <a:spcPts val="3360"/>
              </a:spcBef>
              <a:buClr>
                <a:srgbClr val="000000"/>
              </a:buClr>
              <a:buChar char="-"/>
              <a:tabLst>
                <a:tab pos="598170" algn="l"/>
              </a:tabLst>
            </a:pPr>
            <a:r>
              <a:rPr dirty="0"/>
              <a:t>možnost</a:t>
            </a:r>
            <a:r>
              <a:rPr spc="-100" dirty="0"/>
              <a:t> </a:t>
            </a:r>
            <a:r>
              <a:rPr spc="-50" dirty="0"/>
              <a:t>provedení</a:t>
            </a:r>
            <a:r>
              <a:rPr spc="-110" dirty="0"/>
              <a:t> </a:t>
            </a:r>
            <a:r>
              <a:rPr spc="-60" dirty="0"/>
              <a:t>zateplení</a:t>
            </a:r>
            <a:r>
              <a:rPr spc="-140" dirty="0"/>
              <a:t> </a:t>
            </a:r>
            <a:r>
              <a:rPr spc="-40" dirty="0"/>
              <a:t>obálky</a:t>
            </a:r>
            <a:r>
              <a:rPr spc="-130" dirty="0"/>
              <a:t> </a:t>
            </a:r>
            <a:r>
              <a:rPr spc="-20" dirty="0"/>
              <a:t>budovy,</a:t>
            </a:r>
          </a:p>
          <a:p>
            <a:pPr marL="598170" indent="-572770">
              <a:spcBef>
                <a:spcPts val="3360"/>
              </a:spcBef>
              <a:buClr>
                <a:srgbClr val="000000"/>
              </a:buClr>
              <a:buChar char="-"/>
              <a:tabLst>
                <a:tab pos="598170" algn="l"/>
              </a:tabLst>
            </a:pPr>
            <a:r>
              <a:rPr spc="-60" dirty="0"/>
              <a:t>výměna</a:t>
            </a:r>
            <a:r>
              <a:rPr spc="-80" dirty="0"/>
              <a:t> </a:t>
            </a:r>
            <a:r>
              <a:rPr dirty="0"/>
              <a:t>nebo</a:t>
            </a:r>
            <a:r>
              <a:rPr spc="-110" dirty="0"/>
              <a:t> </a:t>
            </a:r>
            <a:r>
              <a:rPr spc="-40" dirty="0"/>
              <a:t>doplnění</a:t>
            </a:r>
            <a:r>
              <a:rPr spc="-90" dirty="0"/>
              <a:t> </a:t>
            </a:r>
            <a:r>
              <a:rPr spc="-80" dirty="0"/>
              <a:t>kvalitních</a:t>
            </a:r>
            <a:r>
              <a:rPr spc="-150" dirty="0"/>
              <a:t> </a:t>
            </a:r>
            <a:r>
              <a:rPr spc="-100" dirty="0"/>
              <a:t>výplní</a:t>
            </a:r>
            <a:r>
              <a:rPr spc="-40" dirty="0"/>
              <a:t> </a:t>
            </a:r>
            <a:r>
              <a:rPr spc="-20" dirty="0"/>
              <a:t>otvorů,</a:t>
            </a:r>
          </a:p>
          <a:p>
            <a:pPr marL="598170" indent="-572770">
              <a:spcBef>
                <a:spcPts val="3360"/>
              </a:spcBef>
              <a:buClr>
                <a:srgbClr val="000000"/>
              </a:buClr>
              <a:buChar char="-"/>
              <a:tabLst>
                <a:tab pos="598170" algn="l"/>
              </a:tabLst>
            </a:pPr>
            <a:r>
              <a:rPr spc="-20" dirty="0"/>
              <a:t>aplikace</a:t>
            </a:r>
            <a:r>
              <a:rPr spc="-170" dirty="0"/>
              <a:t> </a:t>
            </a:r>
            <a:r>
              <a:rPr spc="-90" dirty="0"/>
              <a:t>větrání</a:t>
            </a:r>
            <a:r>
              <a:rPr spc="-160" dirty="0"/>
              <a:t> </a:t>
            </a:r>
            <a:r>
              <a:rPr spc="100" dirty="0"/>
              <a:t>s</a:t>
            </a:r>
            <a:r>
              <a:rPr spc="-70" dirty="0"/>
              <a:t> </a:t>
            </a:r>
            <a:r>
              <a:rPr spc="-20" dirty="0"/>
              <a:t>rekuperací,</a:t>
            </a:r>
          </a:p>
          <a:p>
            <a:pPr marL="598170" indent="-572770">
              <a:spcBef>
                <a:spcPts val="3360"/>
              </a:spcBef>
              <a:buClr>
                <a:srgbClr val="000000"/>
              </a:buClr>
              <a:buChar char="-"/>
              <a:tabLst>
                <a:tab pos="598170" algn="l"/>
              </a:tabLst>
            </a:pPr>
            <a:r>
              <a:rPr spc="-90" dirty="0"/>
              <a:t>efektivita</a:t>
            </a:r>
            <a:r>
              <a:rPr spc="-20" dirty="0"/>
              <a:t> </a:t>
            </a:r>
            <a:r>
              <a:rPr spc="-50" dirty="0"/>
              <a:t>energetického</a:t>
            </a:r>
            <a:r>
              <a:rPr spc="-20" dirty="0"/>
              <a:t> řešení</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03880" y="471652"/>
            <a:ext cx="1845280" cy="658504"/>
          </a:xfrm>
          <a:prstGeom prst="rect">
            <a:avLst/>
          </a:prstGeom>
        </p:spPr>
      </p:pic>
      <p:sp>
        <p:nvSpPr>
          <p:cNvPr id="3" name="object 3"/>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pPr defTabSz="1828800"/>
            <a:endParaRPr sz="3600" kern="0">
              <a:solidFill>
                <a:sysClr val="windowText" lastClr="000000"/>
              </a:solidFill>
            </a:endParaRPr>
          </a:p>
        </p:txBody>
      </p:sp>
      <p:sp>
        <p:nvSpPr>
          <p:cNvPr id="4" name="object 4"/>
          <p:cNvSpPr txBox="1">
            <a:spLocks noGrp="1"/>
          </p:cNvSpPr>
          <p:nvPr>
            <p:ph type="title"/>
          </p:nvPr>
        </p:nvSpPr>
        <p:spPr>
          <a:xfrm>
            <a:off x="2895600" y="501844"/>
            <a:ext cx="11960860" cy="642484"/>
          </a:xfrm>
          <a:prstGeom prst="rect">
            <a:avLst/>
          </a:prstGeom>
        </p:spPr>
        <p:txBody>
          <a:bodyPr vert="horz" wrap="square" lIns="0" tIns="26670" rIns="0" bIns="0" rtlCol="0">
            <a:spAutoFit/>
          </a:bodyPr>
          <a:lstStyle/>
          <a:p>
            <a:pPr marL="2259330" algn="r">
              <a:spcBef>
                <a:spcPts val="210"/>
              </a:spcBef>
            </a:pPr>
            <a:r>
              <a:rPr spc="140" dirty="0"/>
              <a:t>PŘEDPOKLADY</a:t>
            </a:r>
            <a:r>
              <a:rPr spc="-50" dirty="0"/>
              <a:t> </a:t>
            </a:r>
            <a:r>
              <a:rPr spc="180" dirty="0"/>
              <a:t>ÚSPĚŠNÉ</a:t>
            </a:r>
            <a:r>
              <a:rPr spc="-60" dirty="0"/>
              <a:t> </a:t>
            </a:r>
            <a:r>
              <a:rPr spc="120" dirty="0"/>
              <a:t>RENOVACE</a:t>
            </a:r>
          </a:p>
        </p:txBody>
      </p:sp>
      <p:pic>
        <p:nvPicPr>
          <p:cNvPr id="5" name="object 5"/>
          <p:cNvPicPr/>
          <p:nvPr/>
        </p:nvPicPr>
        <p:blipFill>
          <a:blip r:embed="rId3" cstate="print"/>
          <a:stretch>
            <a:fillRect/>
          </a:stretch>
        </p:blipFill>
        <p:spPr>
          <a:xfrm>
            <a:off x="664846" y="396347"/>
            <a:ext cx="2099960" cy="832730"/>
          </a:xfrm>
          <a:prstGeom prst="rect">
            <a:avLst/>
          </a:prstGeom>
        </p:spPr>
      </p:pic>
      <p:pic>
        <p:nvPicPr>
          <p:cNvPr id="6" name="object 6"/>
          <p:cNvPicPr/>
          <p:nvPr/>
        </p:nvPicPr>
        <p:blipFill>
          <a:blip r:embed="rId4" cstate="print"/>
          <a:stretch>
            <a:fillRect/>
          </a:stretch>
        </p:blipFill>
        <p:spPr>
          <a:xfrm>
            <a:off x="463472" y="6920742"/>
            <a:ext cx="6229172" cy="2355260"/>
          </a:xfrm>
          <a:prstGeom prst="rect">
            <a:avLst/>
          </a:prstGeom>
        </p:spPr>
      </p:pic>
      <p:pic>
        <p:nvPicPr>
          <p:cNvPr id="7" name="object 7"/>
          <p:cNvPicPr/>
          <p:nvPr/>
        </p:nvPicPr>
        <p:blipFill>
          <a:blip r:embed="rId5" cstate="print"/>
          <a:stretch>
            <a:fillRect/>
          </a:stretch>
        </p:blipFill>
        <p:spPr>
          <a:xfrm>
            <a:off x="2410764" y="2433066"/>
            <a:ext cx="3502152" cy="3465576"/>
          </a:xfrm>
          <a:prstGeom prst="rect">
            <a:avLst/>
          </a:prstGeom>
        </p:spPr>
      </p:pic>
      <p:pic>
        <p:nvPicPr>
          <p:cNvPr id="8" name="object 8"/>
          <p:cNvPicPr/>
          <p:nvPr/>
        </p:nvPicPr>
        <p:blipFill>
          <a:blip r:embed="rId6" cstate="print"/>
          <a:stretch>
            <a:fillRect/>
          </a:stretch>
        </p:blipFill>
        <p:spPr>
          <a:xfrm>
            <a:off x="8264172" y="3115976"/>
            <a:ext cx="8356828" cy="579432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9547" y="1942338"/>
            <a:ext cx="1819910" cy="1565813"/>
          </a:xfrm>
          <a:prstGeom prst="rect">
            <a:avLst/>
          </a:prstGeom>
        </p:spPr>
        <p:txBody>
          <a:bodyPr vert="horz" wrap="square" lIns="0" tIns="26670" rIns="0" bIns="0" rtlCol="0">
            <a:spAutoFit/>
          </a:bodyPr>
          <a:lstStyle/>
          <a:p>
            <a:pPr marL="25400">
              <a:spcBef>
                <a:spcPts val="210"/>
              </a:spcBef>
            </a:pPr>
            <a:r>
              <a:rPr sz="10000" b="1" spc="-50" dirty="0">
                <a:solidFill>
                  <a:srgbClr val="FFFFFF"/>
                </a:solidFill>
                <a:latin typeface="Arial"/>
                <a:cs typeface="Arial"/>
              </a:rPr>
              <a:t>01.</a:t>
            </a:r>
            <a:endParaRPr sz="10000">
              <a:latin typeface="Arial"/>
              <a:cs typeface="Arial"/>
            </a:endParaRPr>
          </a:p>
        </p:txBody>
      </p:sp>
      <p:sp>
        <p:nvSpPr>
          <p:cNvPr id="3" name="object 3"/>
          <p:cNvSpPr txBox="1"/>
          <p:nvPr/>
        </p:nvSpPr>
        <p:spPr>
          <a:xfrm>
            <a:off x="1567484" y="4068065"/>
            <a:ext cx="4284980" cy="4285789"/>
          </a:xfrm>
          <a:prstGeom prst="rect">
            <a:avLst/>
          </a:prstGeom>
        </p:spPr>
        <p:txBody>
          <a:bodyPr vert="horz" wrap="square" lIns="0" tIns="25400" rIns="0" bIns="0" rtlCol="0">
            <a:spAutoFit/>
          </a:bodyPr>
          <a:lstStyle/>
          <a:p>
            <a:pPr marL="25400" marR="1040130" defTabSz="1828800">
              <a:spcBef>
                <a:spcPts val="200"/>
              </a:spcBef>
            </a:pPr>
            <a:r>
              <a:rPr sz="7600" kern="0" spc="-20" dirty="0">
                <a:solidFill>
                  <a:srgbClr val="FFFFFF"/>
                </a:solidFill>
                <a:latin typeface="Tahoma"/>
                <a:cs typeface="Tahoma"/>
              </a:rPr>
              <a:t>Budova </a:t>
            </a:r>
            <a:r>
              <a:rPr sz="7600" kern="0" dirty="0">
                <a:solidFill>
                  <a:srgbClr val="FFFFFF"/>
                </a:solidFill>
                <a:latin typeface="Tahoma"/>
                <a:cs typeface="Tahoma"/>
              </a:rPr>
              <a:t>v</a:t>
            </a:r>
            <a:r>
              <a:rPr sz="7600" kern="0" spc="-560" dirty="0">
                <a:solidFill>
                  <a:srgbClr val="FFFFFF"/>
                </a:solidFill>
                <a:latin typeface="Tahoma"/>
                <a:cs typeface="Tahoma"/>
              </a:rPr>
              <a:t> </a:t>
            </a:r>
            <a:r>
              <a:rPr sz="7600" kern="0" spc="430" dirty="0">
                <a:solidFill>
                  <a:srgbClr val="FFFFFF"/>
                </a:solidFill>
                <a:latin typeface="Tahoma"/>
                <a:cs typeface="Tahoma"/>
              </a:rPr>
              <a:t>PPR</a:t>
            </a:r>
            <a:endParaRPr sz="7600" kern="0">
              <a:solidFill>
                <a:sysClr val="windowText" lastClr="000000"/>
              </a:solidFill>
              <a:latin typeface="Tahoma"/>
              <a:cs typeface="Tahoma"/>
            </a:endParaRPr>
          </a:p>
          <a:p>
            <a:pPr marL="278130" defTabSz="1828800">
              <a:spcBef>
                <a:spcPts val="7250"/>
              </a:spcBef>
            </a:pPr>
            <a:r>
              <a:rPr sz="3200" kern="0" spc="-20" dirty="0">
                <a:solidFill>
                  <a:srgbClr val="FFFFFF"/>
                </a:solidFill>
                <a:latin typeface="Tahoma"/>
                <a:cs typeface="Tahoma"/>
              </a:rPr>
              <a:t>Byty</a:t>
            </a:r>
            <a:r>
              <a:rPr sz="3200" kern="0" spc="-180" dirty="0">
                <a:solidFill>
                  <a:srgbClr val="FFFFFF"/>
                </a:solidFill>
                <a:latin typeface="Tahoma"/>
                <a:cs typeface="Tahoma"/>
              </a:rPr>
              <a:t> </a:t>
            </a:r>
            <a:r>
              <a:rPr sz="3200" kern="0" spc="-140" dirty="0">
                <a:solidFill>
                  <a:srgbClr val="FFFFFF"/>
                </a:solidFill>
                <a:latin typeface="Tahoma"/>
                <a:cs typeface="Tahoma"/>
              </a:rPr>
              <a:t>v</a:t>
            </a:r>
            <a:r>
              <a:rPr sz="3200" kern="0" spc="-130" dirty="0">
                <a:solidFill>
                  <a:srgbClr val="FFFFFF"/>
                </a:solidFill>
                <a:latin typeface="Tahoma"/>
                <a:cs typeface="Tahoma"/>
              </a:rPr>
              <a:t> </a:t>
            </a:r>
            <a:r>
              <a:rPr sz="3200" kern="0" spc="-40" dirty="0">
                <a:solidFill>
                  <a:srgbClr val="FFFFFF"/>
                </a:solidFill>
                <a:latin typeface="Tahoma"/>
                <a:cs typeface="Tahoma"/>
              </a:rPr>
              <a:t>Karmelitské</a:t>
            </a:r>
            <a:r>
              <a:rPr sz="3200" kern="0" spc="-100" dirty="0">
                <a:solidFill>
                  <a:srgbClr val="FFFFFF"/>
                </a:solidFill>
                <a:latin typeface="Tahoma"/>
                <a:cs typeface="Tahoma"/>
              </a:rPr>
              <a:t> </a:t>
            </a:r>
            <a:r>
              <a:rPr sz="3200" kern="0" spc="-40" dirty="0">
                <a:solidFill>
                  <a:srgbClr val="FFFFFF"/>
                </a:solidFill>
                <a:latin typeface="Tahoma"/>
                <a:cs typeface="Tahoma"/>
              </a:rPr>
              <a:t>ulici</a:t>
            </a:r>
            <a:endParaRPr sz="3200" kern="0">
              <a:solidFill>
                <a:sysClr val="windowText" lastClr="000000"/>
              </a:solidFill>
              <a:latin typeface="Tahoma"/>
              <a:cs typeface="Tahoma"/>
            </a:endParaRPr>
          </a:p>
          <a:p>
            <a:pPr marL="278130" defTabSz="1828800"/>
            <a:r>
              <a:rPr sz="3200" kern="0" dirty="0">
                <a:solidFill>
                  <a:srgbClr val="FFFFFF"/>
                </a:solidFill>
                <a:latin typeface="Tahoma"/>
                <a:cs typeface="Tahoma"/>
              </a:rPr>
              <a:t>v</a:t>
            </a:r>
            <a:r>
              <a:rPr sz="3200" kern="0" spc="-240" dirty="0">
                <a:solidFill>
                  <a:srgbClr val="FFFFFF"/>
                </a:solidFill>
                <a:latin typeface="Tahoma"/>
                <a:cs typeface="Tahoma"/>
              </a:rPr>
              <a:t> </a:t>
            </a:r>
            <a:r>
              <a:rPr sz="3200" kern="0" spc="-20" dirty="0">
                <a:solidFill>
                  <a:srgbClr val="FFFFFF"/>
                </a:solidFill>
                <a:latin typeface="Tahoma"/>
                <a:cs typeface="Tahoma"/>
              </a:rPr>
              <a:t>Praze</a:t>
            </a:r>
            <a:endParaRPr sz="3200"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6887970" y="48"/>
            <a:ext cx="11400028" cy="1028694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991608" y="1528800"/>
            <a:ext cx="13629640" cy="8124952"/>
          </a:xfrm>
          <a:prstGeom prst="rect">
            <a:avLst/>
          </a:prstGeom>
        </p:spPr>
      </p:pic>
      <p:sp>
        <p:nvSpPr>
          <p:cNvPr id="6" name="object 2">
            <a:extLst>
              <a:ext uri="{FF2B5EF4-FFF2-40B4-BE49-F238E27FC236}">
                <a16:creationId xmlns:a16="http://schemas.microsoft.com/office/drawing/2014/main" id="{C639E266-EE2D-B3B6-B592-8BB3EE88D34F}"/>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67408" y="495300"/>
            <a:ext cx="22192992" cy="642484"/>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pic>
        <p:nvPicPr>
          <p:cNvPr id="3" name="object 3"/>
          <p:cNvPicPr/>
          <p:nvPr/>
        </p:nvPicPr>
        <p:blipFill>
          <a:blip r:embed="rId2" cstate="print"/>
          <a:stretch>
            <a:fillRect/>
          </a:stretch>
        </p:blipFill>
        <p:spPr>
          <a:xfrm>
            <a:off x="794249" y="5936595"/>
            <a:ext cx="6000190" cy="3660286"/>
          </a:xfrm>
          <a:prstGeom prst="rect">
            <a:avLst/>
          </a:prstGeom>
        </p:spPr>
      </p:pic>
      <p:pic>
        <p:nvPicPr>
          <p:cNvPr id="4" name="object 4"/>
          <p:cNvPicPr/>
          <p:nvPr/>
        </p:nvPicPr>
        <p:blipFill>
          <a:blip r:embed="rId3" cstate="print"/>
          <a:stretch>
            <a:fillRect/>
          </a:stretch>
        </p:blipFill>
        <p:spPr>
          <a:xfrm>
            <a:off x="821968" y="1604262"/>
            <a:ext cx="5998716" cy="3629152"/>
          </a:xfrm>
          <a:prstGeom prst="rect">
            <a:avLst/>
          </a:prstGeom>
        </p:spPr>
      </p:pic>
      <p:pic>
        <p:nvPicPr>
          <p:cNvPr id="5" name="object 5"/>
          <p:cNvPicPr/>
          <p:nvPr/>
        </p:nvPicPr>
        <p:blipFill>
          <a:blip r:embed="rId4" cstate="print"/>
          <a:stretch>
            <a:fillRect/>
          </a:stretch>
        </p:blipFill>
        <p:spPr>
          <a:xfrm>
            <a:off x="7616952" y="1602994"/>
            <a:ext cx="10023348" cy="799388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03880" y="471652"/>
            <a:ext cx="1845280" cy="658504"/>
          </a:xfrm>
          <a:prstGeom prst="rect">
            <a:avLst/>
          </a:prstGeom>
        </p:spPr>
      </p:pic>
      <p:sp>
        <p:nvSpPr>
          <p:cNvPr id="3" name="object 3"/>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pPr defTabSz="1828800"/>
            <a:endParaRPr sz="3600" kern="0">
              <a:solidFill>
                <a:sysClr val="windowText" lastClr="000000"/>
              </a:solidFill>
            </a:endParaRPr>
          </a:p>
        </p:txBody>
      </p:sp>
      <p:pic>
        <p:nvPicPr>
          <p:cNvPr id="4" name="object 4"/>
          <p:cNvPicPr/>
          <p:nvPr/>
        </p:nvPicPr>
        <p:blipFill>
          <a:blip r:embed="rId3" cstate="print"/>
          <a:stretch>
            <a:fillRect/>
          </a:stretch>
        </p:blipFill>
        <p:spPr>
          <a:xfrm>
            <a:off x="744739" y="4578665"/>
            <a:ext cx="8124774" cy="5052274"/>
          </a:xfrm>
          <a:prstGeom prst="rect">
            <a:avLst/>
          </a:prstGeom>
        </p:spPr>
      </p:pic>
      <p:pic>
        <p:nvPicPr>
          <p:cNvPr id="5" name="object 5"/>
          <p:cNvPicPr/>
          <p:nvPr/>
        </p:nvPicPr>
        <p:blipFill>
          <a:blip r:embed="rId4" cstate="print"/>
          <a:stretch>
            <a:fillRect/>
          </a:stretch>
        </p:blipFill>
        <p:spPr>
          <a:xfrm>
            <a:off x="664846" y="396347"/>
            <a:ext cx="2099960" cy="832730"/>
          </a:xfrm>
          <a:prstGeom prst="rect">
            <a:avLst/>
          </a:prstGeom>
        </p:spPr>
      </p:pic>
      <p:pic>
        <p:nvPicPr>
          <p:cNvPr id="7" name="object 7"/>
          <p:cNvPicPr/>
          <p:nvPr/>
        </p:nvPicPr>
        <p:blipFill>
          <a:blip r:embed="rId5" cstate="print"/>
          <a:stretch>
            <a:fillRect/>
          </a:stretch>
        </p:blipFill>
        <p:spPr>
          <a:xfrm>
            <a:off x="1016938" y="1674653"/>
            <a:ext cx="4024040" cy="2569682"/>
          </a:xfrm>
          <a:prstGeom prst="rect">
            <a:avLst/>
          </a:prstGeom>
        </p:spPr>
      </p:pic>
      <p:pic>
        <p:nvPicPr>
          <p:cNvPr id="8" name="object 8"/>
          <p:cNvPicPr/>
          <p:nvPr/>
        </p:nvPicPr>
        <p:blipFill>
          <a:blip r:embed="rId6" cstate="print"/>
          <a:stretch>
            <a:fillRect/>
          </a:stretch>
        </p:blipFill>
        <p:spPr>
          <a:xfrm>
            <a:off x="10147174" y="4605239"/>
            <a:ext cx="7322628" cy="5198718"/>
          </a:xfrm>
          <a:prstGeom prst="rect">
            <a:avLst/>
          </a:prstGeom>
        </p:spPr>
      </p:pic>
      <p:sp>
        <p:nvSpPr>
          <p:cNvPr id="12" name="object 2">
            <a:extLst>
              <a:ext uri="{FF2B5EF4-FFF2-40B4-BE49-F238E27FC236}">
                <a16:creationId xmlns:a16="http://schemas.microsoft.com/office/drawing/2014/main" id="{0C7E723A-F884-2E1A-D82E-DB6CC32B6D69}"/>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093707" y="1930059"/>
            <a:ext cx="8660130" cy="7760314"/>
          </a:xfrm>
          <a:prstGeom prst="rect">
            <a:avLst/>
          </a:prstGeom>
        </p:spPr>
      </p:pic>
      <p:pic>
        <p:nvPicPr>
          <p:cNvPr id="4" name="object 4"/>
          <p:cNvPicPr/>
          <p:nvPr/>
        </p:nvPicPr>
        <p:blipFill>
          <a:blip r:embed="rId3" cstate="print"/>
          <a:stretch>
            <a:fillRect/>
          </a:stretch>
        </p:blipFill>
        <p:spPr>
          <a:xfrm>
            <a:off x="687148" y="1997664"/>
            <a:ext cx="8314864" cy="7310876"/>
          </a:xfrm>
          <a:prstGeom prst="rect">
            <a:avLst/>
          </a:prstGeom>
        </p:spPr>
      </p:pic>
      <p:sp>
        <p:nvSpPr>
          <p:cNvPr id="7" name="object 2">
            <a:extLst>
              <a:ext uri="{FF2B5EF4-FFF2-40B4-BE49-F238E27FC236}">
                <a16:creationId xmlns:a16="http://schemas.microsoft.com/office/drawing/2014/main" id="{3D1FF243-EDCE-6392-1C7D-D1AE6C49F8A8}"/>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82770" y="6810780"/>
            <a:ext cx="2205252" cy="2651760"/>
          </a:xfrm>
          <a:prstGeom prst="rect">
            <a:avLst/>
          </a:prstGeom>
        </p:spPr>
      </p:pic>
      <p:pic>
        <p:nvPicPr>
          <p:cNvPr id="3" name="object 3"/>
          <p:cNvPicPr/>
          <p:nvPr/>
        </p:nvPicPr>
        <p:blipFill>
          <a:blip r:embed="rId3" cstate="print"/>
          <a:stretch>
            <a:fillRect/>
          </a:stretch>
        </p:blipFill>
        <p:spPr>
          <a:xfrm>
            <a:off x="1440003" y="878610"/>
            <a:ext cx="2174698" cy="775948"/>
          </a:xfrm>
          <a:prstGeom prst="rect">
            <a:avLst/>
          </a:prstGeom>
        </p:spPr>
      </p:pic>
      <p:grpSp>
        <p:nvGrpSpPr>
          <p:cNvPr id="4" name="object 4"/>
          <p:cNvGrpSpPr/>
          <p:nvPr/>
        </p:nvGrpSpPr>
        <p:grpSpPr>
          <a:xfrm>
            <a:off x="0" y="-126"/>
            <a:ext cx="18288000" cy="7825740"/>
            <a:chOff x="0" y="-63"/>
            <a:chExt cx="9144000" cy="3912870"/>
          </a:xfrm>
        </p:grpSpPr>
        <p:pic>
          <p:nvPicPr>
            <p:cNvPr id="5" name="object 5"/>
            <p:cNvPicPr/>
            <p:nvPr/>
          </p:nvPicPr>
          <p:blipFill>
            <a:blip r:embed="rId4" cstate="print"/>
            <a:stretch>
              <a:fillRect/>
            </a:stretch>
          </p:blipFill>
          <p:spPr>
            <a:xfrm>
              <a:off x="4572000" y="-63"/>
              <a:ext cx="4572000" cy="3912742"/>
            </a:xfrm>
            <a:prstGeom prst="rect">
              <a:avLst/>
            </a:prstGeom>
          </p:spPr>
        </p:pic>
        <p:pic>
          <p:nvPicPr>
            <p:cNvPr id="6" name="object 6"/>
            <p:cNvPicPr/>
            <p:nvPr/>
          </p:nvPicPr>
          <p:blipFill>
            <a:blip r:embed="rId5" cstate="print"/>
            <a:stretch>
              <a:fillRect/>
            </a:stretch>
          </p:blipFill>
          <p:spPr>
            <a:xfrm>
              <a:off x="0" y="1238249"/>
              <a:ext cx="5155691" cy="2059813"/>
            </a:xfrm>
            <a:prstGeom prst="rect">
              <a:avLst/>
            </a:prstGeom>
          </p:spPr>
        </p:pic>
      </p:grpSp>
      <p:sp>
        <p:nvSpPr>
          <p:cNvPr id="7" name="object 7"/>
          <p:cNvSpPr txBox="1">
            <a:spLocks noGrp="1"/>
          </p:cNvSpPr>
          <p:nvPr>
            <p:ph type="title"/>
          </p:nvPr>
        </p:nvSpPr>
        <p:spPr>
          <a:xfrm>
            <a:off x="1415695" y="2438652"/>
            <a:ext cx="6920230" cy="2637902"/>
          </a:xfrm>
          <a:prstGeom prst="rect">
            <a:avLst/>
          </a:prstGeom>
        </p:spPr>
        <p:txBody>
          <a:bodyPr vert="horz" wrap="square" lIns="0" tIns="26670" rIns="0" bIns="0" rtlCol="0">
            <a:spAutoFit/>
          </a:bodyPr>
          <a:lstStyle/>
          <a:p>
            <a:pPr marL="25400" marR="157480">
              <a:spcBef>
                <a:spcPts val="210"/>
              </a:spcBef>
            </a:pPr>
            <a:r>
              <a:rPr sz="6400" spc="-60" dirty="0">
                <a:solidFill>
                  <a:srgbClr val="FFFFFF"/>
                </a:solidFill>
              </a:rPr>
              <a:t>Energetické</a:t>
            </a:r>
            <a:r>
              <a:rPr sz="6400" spc="-360" dirty="0">
                <a:solidFill>
                  <a:srgbClr val="FFFFFF"/>
                </a:solidFill>
              </a:rPr>
              <a:t> </a:t>
            </a:r>
            <a:r>
              <a:rPr sz="6400" spc="-20" dirty="0">
                <a:solidFill>
                  <a:srgbClr val="FFFFFF"/>
                </a:solidFill>
              </a:rPr>
              <a:t>úspory nemovitostí</a:t>
            </a:r>
            <a:endParaRPr sz="6400" dirty="0"/>
          </a:p>
          <a:p>
            <a:pPr marL="25400">
              <a:spcBef>
                <a:spcPts val="160"/>
              </a:spcBef>
            </a:pPr>
            <a:r>
              <a:rPr dirty="0">
                <a:solidFill>
                  <a:srgbClr val="FFFFFF"/>
                </a:solidFill>
              </a:rPr>
              <a:t>cesta</a:t>
            </a:r>
            <a:r>
              <a:rPr spc="-100" dirty="0">
                <a:solidFill>
                  <a:srgbClr val="FFFFFF"/>
                </a:solidFill>
              </a:rPr>
              <a:t> </a:t>
            </a:r>
            <a:r>
              <a:rPr dirty="0">
                <a:solidFill>
                  <a:srgbClr val="FFFFFF"/>
                </a:solidFill>
              </a:rPr>
              <a:t>k</a:t>
            </a:r>
            <a:r>
              <a:rPr spc="-80" dirty="0">
                <a:solidFill>
                  <a:srgbClr val="FFFFFF"/>
                </a:solidFill>
              </a:rPr>
              <a:t> </a:t>
            </a:r>
            <a:r>
              <a:rPr spc="-60" dirty="0">
                <a:solidFill>
                  <a:srgbClr val="FFFFFF"/>
                </a:solidFill>
              </a:rPr>
              <a:t>energetické</a:t>
            </a:r>
            <a:r>
              <a:rPr spc="-140" dirty="0">
                <a:solidFill>
                  <a:srgbClr val="FFFFFF"/>
                </a:solidFill>
              </a:rPr>
              <a:t> </a:t>
            </a:r>
            <a:r>
              <a:rPr spc="-20" dirty="0">
                <a:solidFill>
                  <a:srgbClr val="FFFFFF"/>
                </a:solidFill>
              </a:rPr>
              <a:t>nezávislosti</a:t>
            </a:r>
          </a:p>
        </p:txBody>
      </p:sp>
      <p:sp>
        <p:nvSpPr>
          <p:cNvPr id="8" name="object 8"/>
          <p:cNvSpPr txBox="1"/>
          <p:nvPr/>
        </p:nvSpPr>
        <p:spPr>
          <a:xfrm>
            <a:off x="1415694" y="5624321"/>
            <a:ext cx="7825740" cy="764312"/>
          </a:xfrm>
          <a:prstGeom prst="rect">
            <a:avLst/>
          </a:prstGeom>
        </p:spPr>
        <p:txBody>
          <a:bodyPr vert="horz" wrap="square" lIns="0" tIns="25400" rIns="0" bIns="0" rtlCol="0">
            <a:spAutoFit/>
          </a:bodyPr>
          <a:lstStyle/>
          <a:p>
            <a:pPr marL="25400" defTabSz="1828800">
              <a:spcBef>
                <a:spcPts val="200"/>
              </a:spcBef>
            </a:pPr>
            <a:r>
              <a:rPr sz="4800" b="1" kern="0" spc="-390" dirty="0">
                <a:solidFill>
                  <a:srgbClr val="FFFFFF"/>
                </a:solidFill>
                <a:latin typeface="Tahoma"/>
                <a:cs typeface="Tahoma"/>
              </a:rPr>
              <a:t>Nástroje</a:t>
            </a:r>
            <a:r>
              <a:rPr sz="4800" b="1" kern="0" spc="-210" dirty="0">
                <a:solidFill>
                  <a:srgbClr val="FFFFFF"/>
                </a:solidFill>
                <a:latin typeface="Tahoma"/>
                <a:cs typeface="Tahoma"/>
              </a:rPr>
              <a:t> </a:t>
            </a:r>
            <a:r>
              <a:rPr sz="4800" b="1" kern="0" spc="-380" dirty="0">
                <a:solidFill>
                  <a:srgbClr val="FFFFFF"/>
                </a:solidFill>
                <a:latin typeface="Tahoma"/>
                <a:cs typeface="Tahoma"/>
              </a:rPr>
              <a:t>na</a:t>
            </a:r>
            <a:r>
              <a:rPr sz="4800" b="1" kern="0" spc="-160" dirty="0">
                <a:solidFill>
                  <a:srgbClr val="FFFFFF"/>
                </a:solidFill>
                <a:latin typeface="Tahoma"/>
                <a:cs typeface="Tahoma"/>
              </a:rPr>
              <a:t> </a:t>
            </a:r>
            <a:r>
              <a:rPr sz="4800" b="1" kern="0" spc="-310" dirty="0">
                <a:solidFill>
                  <a:srgbClr val="FFFFFF"/>
                </a:solidFill>
                <a:latin typeface="Tahoma"/>
                <a:cs typeface="Tahoma"/>
              </a:rPr>
              <a:t>podporu</a:t>
            </a:r>
            <a:r>
              <a:rPr sz="4800" b="1" kern="0" spc="-200" dirty="0">
                <a:solidFill>
                  <a:srgbClr val="FFFFFF"/>
                </a:solidFill>
                <a:latin typeface="Tahoma"/>
                <a:cs typeface="Tahoma"/>
              </a:rPr>
              <a:t> </a:t>
            </a:r>
            <a:r>
              <a:rPr sz="4800" b="1" kern="0" spc="-400" dirty="0">
                <a:solidFill>
                  <a:srgbClr val="FFFFFF"/>
                </a:solidFill>
                <a:latin typeface="Tahoma"/>
                <a:cs typeface="Tahoma"/>
              </a:rPr>
              <a:t>majitelů</a:t>
            </a:r>
            <a:endParaRPr sz="4800" kern="0">
              <a:solidFill>
                <a:sysClr val="windowText" lastClr="000000"/>
              </a:solidFill>
              <a:latin typeface="Tahoma"/>
              <a:cs typeface="Tahoma"/>
            </a:endParaRPr>
          </a:p>
        </p:txBody>
      </p:sp>
      <p:sp>
        <p:nvSpPr>
          <p:cNvPr id="9" name="object 9"/>
          <p:cNvSpPr txBox="1"/>
          <p:nvPr/>
        </p:nvSpPr>
        <p:spPr>
          <a:xfrm>
            <a:off x="1415694" y="7055611"/>
            <a:ext cx="2796540" cy="579646"/>
          </a:xfrm>
          <a:prstGeom prst="rect">
            <a:avLst/>
          </a:prstGeom>
        </p:spPr>
        <p:txBody>
          <a:bodyPr vert="horz" wrap="square" lIns="0" tIns="25400" rIns="0" bIns="0" rtlCol="0">
            <a:spAutoFit/>
          </a:bodyPr>
          <a:lstStyle/>
          <a:p>
            <a:pPr marL="25400" defTabSz="1828800">
              <a:spcBef>
                <a:spcPts val="200"/>
              </a:spcBef>
            </a:pPr>
            <a:r>
              <a:rPr sz="3600" kern="0" spc="-50" dirty="0">
                <a:solidFill>
                  <a:sysClr val="windowText" lastClr="000000"/>
                </a:solidFill>
                <a:latin typeface="Tahoma"/>
                <a:cs typeface="Tahoma"/>
              </a:rPr>
              <a:t>Vítězslav</a:t>
            </a:r>
            <a:r>
              <a:rPr sz="3600" kern="0" spc="-190" dirty="0">
                <a:solidFill>
                  <a:sysClr val="windowText" lastClr="000000"/>
                </a:solidFill>
                <a:latin typeface="Tahoma"/>
                <a:cs typeface="Tahoma"/>
              </a:rPr>
              <a:t> </a:t>
            </a:r>
            <a:r>
              <a:rPr sz="3600" kern="0" spc="-40" dirty="0">
                <a:solidFill>
                  <a:sysClr val="windowText" lastClr="000000"/>
                </a:solidFill>
                <a:latin typeface="Tahoma"/>
                <a:cs typeface="Tahoma"/>
              </a:rPr>
              <a:t>Malý</a:t>
            </a:r>
            <a:endParaRPr sz="3600" kern="0">
              <a:solidFill>
                <a:sysClr val="windowText" lastClr="000000"/>
              </a:solidFill>
              <a:latin typeface="Tahoma"/>
              <a:cs typeface="Tahoma"/>
            </a:endParaRPr>
          </a:p>
        </p:txBody>
      </p:sp>
      <p:sp>
        <p:nvSpPr>
          <p:cNvPr id="10" name="object 10"/>
          <p:cNvSpPr txBox="1"/>
          <p:nvPr/>
        </p:nvSpPr>
        <p:spPr>
          <a:xfrm>
            <a:off x="1415694" y="8165184"/>
            <a:ext cx="6903720" cy="1505540"/>
          </a:xfrm>
          <a:prstGeom prst="rect">
            <a:avLst/>
          </a:prstGeom>
        </p:spPr>
        <p:txBody>
          <a:bodyPr vert="horz" wrap="square" lIns="0" tIns="25400" rIns="0" bIns="0" rtlCol="0">
            <a:spAutoFit/>
          </a:bodyPr>
          <a:lstStyle/>
          <a:p>
            <a:pPr marL="25400" defTabSz="1828800">
              <a:spcBef>
                <a:spcPts val="200"/>
              </a:spcBef>
            </a:pPr>
            <a:r>
              <a:rPr sz="2400" u="sng" kern="0" spc="-20" dirty="0">
                <a:solidFill>
                  <a:sysClr val="windowText" lastClr="000000"/>
                </a:solidFill>
                <a:uFill>
                  <a:solidFill>
                    <a:srgbClr val="000000"/>
                  </a:solidFill>
                </a:uFill>
                <a:latin typeface="Tahoma"/>
                <a:cs typeface="Tahoma"/>
                <a:hlinkClick r:id="rId6"/>
              </a:rPr>
              <a:t>Vitezslav.maly@pasivnidomy.cz</a:t>
            </a:r>
            <a:endParaRPr sz="2400" kern="0">
              <a:solidFill>
                <a:sysClr val="windowText" lastClr="000000"/>
              </a:solidFill>
              <a:latin typeface="Tahoma"/>
              <a:cs typeface="Tahoma"/>
            </a:endParaRPr>
          </a:p>
          <a:p>
            <a:pPr marL="25400" defTabSz="1828800"/>
            <a:r>
              <a:rPr sz="2400" kern="0" spc="-60" dirty="0">
                <a:solidFill>
                  <a:sysClr val="windowText" lastClr="000000"/>
                </a:solidFill>
                <a:latin typeface="Tahoma"/>
                <a:cs typeface="Tahoma"/>
              </a:rPr>
              <a:t>+420</a:t>
            </a:r>
            <a:r>
              <a:rPr sz="2400" kern="0" spc="-80" dirty="0">
                <a:solidFill>
                  <a:sysClr val="windowText" lastClr="000000"/>
                </a:solidFill>
                <a:latin typeface="Tahoma"/>
                <a:cs typeface="Tahoma"/>
              </a:rPr>
              <a:t> </a:t>
            </a:r>
            <a:r>
              <a:rPr sz="2400" kern="0" dirty="0">
                <a:solidFill>
                  <a:sysClr val="windowText" lastClr="000000"/>
                </a:solidFill>
                <a:latin typeface="Tahoma"/>
                <a:cs typeface="Tahoma"/>
              </a:rPr>
              <a:t>606</a:t>
            </a:r>
            <a:r>
              <a:rPr sz="2400" kern="0" spc="-70" dirty="0">
                <a:solidFill>
                  <a:sysClr val="windowText" lastClr="000000"/>
                </a:solidFill>
                <a:latin typeface="Tahoma"/>
                <a:cs typeface="Tahoma"/>
              </a:rPr>
              <a:t> </a:t>
            </a:r>
            <a:r>
              <a:rPr sz="2400" kern="0" spc="-20" dirty="0">
                <a:solidFill>
                  <a:sysClr val="windowText" lastClr="000000"/>
                </a:solidFill>
                <a:latin typeface="Tahoma"/>
                <a:cs typeface="Tahoma"/>
              </a:rPr>
              <a:t>072121</a:t>
            </a:r>
            <a:endParaRPr sz="2400" kern="0">
              <a:solidFill>
                <a:sysClr val="windowText" lastClr="000000"/>
              </a:solidFill>
              <a:latin typeface="Tahoma"/>
              <a:cs typeface="Tahoma"/>
            </a:endParaRPr>
          </a:p>
          <a:p>
            <a:pPr marL="25400" defTabSz="1828800">
              <a:spcBef>
                <a:spcPts val="2880"/>
              </a:spcBef>
            </a:pPr>
            <a:r>
              <a:rPr sz="2400" kern="0" spc="-20" dirty="0">
                <a:solidFill>
                  <a:sysClr val="windowText" lastClr="000000"/>
                </a:solidFill>
                <a:latin typeface="Tahoma"/>
                <a:cs typeface="Tahoma"/>
              </a:rPr>
              <a:t>Centrum</a:t>
            </a:r>
            <a:r>
              <a:rPr sz="2400" kern="0" spc="-120" dirty="0">
                <a:solidFill>
                  <a:sysClr val="windowText" lastClr="000000"/>
                </a:solidFill>
                <a:latin typeface="Tahoma"/>
                <a:cs typeface="Tahoma"/>
              </a:rPr>
              <a:t> </a:t>
            </a:r>
            <a:r>
              <a:rPr sz="2400" kern="0" spc="-40" dirty="0">
                <a:solidFill>
                  <a:sysClr val="windowText" lastClr="000000"/>
                </a:solidFill>
                <a:latin typeface="Tahoma"/>
                <a:cs typeface="Tahoma"/>
              </a:rPr>
              <a:t>pasivního</a:t>
            </a:r>
            <a:r>
              <a:rPr sz="2400" kern="0" spc="-110" dirty="0">
                <a:solidFill>
                  <a:sysClr val="windowText" lastClr="000000"/>
                </a:solidFill>
                <a:latin typeface="Tahoma"/>
                <a:cs typeface="Tahoma"/>
              </a:rPr>
              <a:t> </a:t>
            </a:r>
            <a:r>
              <a:rPr sz="2400" kern="0" dirty="0">
                <a:solidFill>
                  <a:sysClr val="windowText" lastClr="000000"/>
                </a:solidFill>
                <a:latin typeface="Tahoma"/>
                <a:cs typeface="Tahoma"/>
              </a:rPr>
              <a:t>domu</a:t>
            </a:r>
            <a:r>
              <a:rPr sz="2400" kern="0" spc="-60" dirty="0">
                <a:solidFill>
                  <a:sysClr val="windowText" lastClr="000000"/>
                </a:solidFill>
                <a:latin typeface="Tahoma"/>
                <a:cs typeface="Tahoma"/>
              </a:rPr>
              <a:t> </a:t>
            </a:r>
            <a:r>
              <a:rPr sz="2400" kern="0" spc="-140" dirty="0">
                <a:solidFill>
                  <a:sysClr val="windowText" lastClr="000000"/>
                </a:solidFill>
                <a:latin typeface="Tahoma"/>
                <a:cs typeface="Tahoma"/>
              </a:rPr>
              <a:t>/</a:t>
            </a:r>
            <a:r>
              <a:rPr sz="2400" kern="0" spc="-130" dirty="0">
                <a:solidFill>
                  <a:sysClr val="windowText" lastClr="000000"/>
                </a:solidFill>
                <a:latin typeface="Tahoma"/>
                <a:cs typeface="Tahoma"/>
              </a:rPr>
              <a:t> </a:t>
            </a:r>
            <a:r>
              <a:rPr sz="2400" kern="0" dirty="0">
                <a:solidFill>
                  <a:sysClr val="windowText" lastClr="000000"/>
                </a:solidFill>
                <a:latin typeface="Tahoma"/>
                <a:cs typeface="Tahoma"/>
              </a:rPr>
              <a:t>Passive</a:t>
            </a:r>
            <a:r>
              <a:rPr sz="2400" kern="0" spc="-120" dirty="0">
                <a:solidFill>
                  <a:sysClr val="windowText" lastClr="000000"/>
                </a:solidFill>
                <a:latin typeface="Tahoma"/>
                <a:cs typeface="Tahoma"/>
              </a:rPr>
              <a:t> </a:t>
            </a:r>
            <a:r>
              <a:rPr sz="2400" kern="0" dirty="0">
                <a:solidFill>
                  <a:sysClr val="windowText" lastClr="000000"/>
                </a:solidFill>
                <a:latin typeface="Tahoma"/>
                <a:cs typeface="Tahoma"/>
              </a:rPr>
              <a:t>house</a:t>
            </a:r>
            <a:r>
              <a:rPr sz="2400" kern="0" spc="-100" dirty="0">
                <a:solidFill>
                  <a:sysClr val="windowText" lastClr="000000"/>
                </a:solidFill>
                <a:latin typeface="Tahoma"/>
                <a:cs typeface="Tahoma"/>
              </a:rPr>
              <a:t> </a:t>
            </a:r>
            <a:r>
              <a:rPr sz="2400" kern="0" spc="-40" dirty="0">
                <a:solidFill>
                  <a:sysClr val="windowText" lastClr="000000"/>
                </a:solidFill>
                <a:latin typeface="Tahoma"/>
                <a:cs typeface="Tahoma"/>
              </a:rPr>
              <a:t>centre</a:t>
            </a:r>
            <a:r>
              <a:rPr sz="2400" kern="0" spc="-110" dirty="0">
                <a:solidFill>
                  <a:sysClr val="windowText" lastClr="000000"/>
                </a:solidFill>
                <a:latin typeface="Tahoma"/>
                <a:cs typeface="Tahoma"/>
              </a:rPr>
              <a:t> </a:t>
            </a:r>
            <a:r>
              <a:rPr sz="2400" kern="0" spc="70" dirty="0">
                <a:solidFill>
                  <a:sysClr val="windowText" lastClr="000000"/>
                </a:solidFill>
                <a:latin typeface="Tahoma"/>
                <a:cs typeface="Tahoma"/>
              </a:rPr>
              <a:t>CZ</a:t>
            </a:r>
            <a:endParaRPr sz="2400" kern="0">
              <a:solidFill>
                <a:sysClr val="windowText" lastClr="000000"/>
              </a:solidFill>
              <a:latin typeface="Tahoma"/>
              <a:cs typeface="Tahom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032754" y="1837251"/>
            <a:ext cx="12463388" cy="7978946"/>
          </a:xfrm>
          <a:prstGeom prst="rect">
            <a:avLst/>
          </a:prstGeom>
        </p:spPr>
      </p:pic>
      <p:sp>
        <p:nvSpPr>
          <p:cNvPr id="5" name="object 2">
            <a:extLst>
              <a:ext uri="{FF2B5EF4-FFF2-40B4-BE49-F238E27FC236}">
                <a16:creationId xmlns:a16="http://schemas.microsoft.com/office/drawing/2014/main" id="{D7423D8D-379A-5DE2-93C9-CC1200770F61}"/>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60222" y="2946400"/>
            <a:ext cx="8711612" cy="4204208"/>
          </a:xfrm>
          <a:prstGeom prst="rect">
            <a:avLst/>
          </a:prstGeom>
        </p:spPr>
      </p:pic>
      <p:pic>
        <p:nvPicPr>
          <p:cNvPr id="4" name="object 4"/>
          <p:cNvPicPr/>
          <p:nvPr/>
        </p:nvPicPr>
        <p:blipFill>
          <a:blip r:embed="rId3" cstate="print"/>
          <a:stretch>
            <a:fillRect/>
          </a:stretch>
        </p:blipFill>
        <p:spPr>
          <a:xfrm>
            <a:off x="9670265" y="2760172"/>
            <a:ext cx="8158562" cy="4823692"/>
          </a:xfrm>
          <a:prstGeom prst="rect">
            <a:avLst/>
          </a:prstGeom>
        </p:spPr>
      </p:pic>
      <p:sp>
        <p:nvSpPr>
          <p:cNvPr id="7" name="object 2">
            <a:extLst>
              <a:ext uri="{FF2B5EF4-FFF2-40B4-BE49-F238E27FC236}">
                <a16:creationId xmlns:a16="http://schemas.microsoft.com/office/drawing/2014/main" id="{BD0FA585-F359-BB23-6A6D-896D21D92534}"/>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421300" y="1791130"/>
            <a:ext cx="12404036" cy="8030464"/>
          </a:xfrm>
          <a:prstGeom prst="rect">
            <a:avLst/>
          </a:prstGeom>
        </p:spPr>
      </p:pic>
      <p:pic>
        <p:nvPicPr>
          <p:cNvPr id="4" name="object 4"/>
          <p:cNvPicPr/>
          <p:nvPr/>
        </p:nvPicPr>
        <p:blipFill>
          <a:blip r:embed="rId3" cstate="print"/>
          <a:stretch>
            <a:fillRect/>
          </a:stretch>
        </p:blipFill>
        <p:spPr>
          <a:xfrm>
            <a:off x="831094" y="2974752"/>
            <a:ext cx="4432700" cy="5300108"/>
          </a:xfrm>
          <a:prstGeom prst="rect">
            <a:avLst/>
          </a:prstGeom>
        </p:spPr>
      </p:pic>
      <p:sp>
        <p:nvSpPr>
          <p:cNvPr id="7" name="object 2">
            <a:extLst>
              <a:ext uri="{FF2B5EF4-FFF2-40B4-BE49-F238E27FC236}">
                <a16:creationId xmlns:a16="http://schemas.microsoft.com/office/drawing/2014/main" id="{5B29D8FC-7D52-3A0D-D01A-F4E3F713F1B2}"/>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p>
            <a:pPr marL="302260">
              <a:spcBef>
                <a:spcPts val="210"/>
              </a:spcBef>
            </a:pPr>
            <a:r>
              <a:rPr spc="-20" dirty="0"/>
              <a:t>Byty</a:t>
            </a:r>
            <a:r>
              <a:rPr spc="-170" dirty="0"/>
              <a:t> </a:t>
            </a:r>
            <a:r>
              <a:rPr spc="-160" dirty="0"/>
              <a:t>v</a:t>
            </a:r>
            <a:r>
              <a:rPr spc="-150" dirty="0"/>
              <a:t> </a:t>
            </a:r>
            <a:r>
              <a:rPr spc="-50" dirty="0"/>
              <a:t>Karmelitské</a:t>
            </a:r>
            <a:r>
              <a:rPr spc="-170" dirty="0"/>
              <a:t> </a:t>
            </a:r>
            <a:r>
              <a:rPr spc="-90" dirty="0"/>
              <a:t>ulici</a:t>
            </a:r>
            <a:r>
              <a:rPr spc="-160" dirty="0"/>
              <a:t> v</a:t>
            </a:r>
            <a:r>
              <a:rPr spc="-150" dirty="0"/>
              <a:t> </a:t>
            </a:r>
            <a:r>
              <a:rPr dirty="0"/>
              <a:t>Praze</a:t>
            </a:r>
            <a:r>
              <a:rPr spc="-200" dirty="0"/>
              <a:t> </a:t>
            </a:r>
            <a:r>
              <a:rPr dirty="0"/>
              <a:t>-</a:t>
            </a:r>
            <a:r>
              <a:rPr spc="-160" dirty="0"/>
              <a:t> </a:t>
            </a:r>
            <a:r>
              <a:rPr spc="-80" dirty="0"/>
              <a:t>umístění</a:t>
            </a:r>
            <a:r>
              <a:rPr spc="-160" dirty="0"/>
              <a:t> </a:t>
            </a:r>
            <a:r>
              <a:rPr spc="-20" dirty="0"/>
              <a:t>budovy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9547" y="1942338"/>
            <a:ext cx="1819910" cy="1565813"/>
          </a:xfrm>
          <a:prstGeom prst="rect">
            <a:avLst/>
          </a:prstGeom>
        </p:spPr>
        <p:txBody>
          <a:bodyPr vert="horz" wrap="square" lIns="0" tIns="26670" rIns="0" bIns="0" rtlCol="0">
            <a:spAutoFit/>
          </a:bodyPr>
          <a:lstStyle/>
          <a:p>
            <a:pPr marL="25400">
              <a:spcBef>
                <a:spcPts val="210"/>
              </a:spcBef>
            </a:pPr>
            <a:r>
              <a:rPr sz="10000" b="1" spc="-50" dirty="0">
                <a:solidFill>
                  <a:srgbClr val="FFFFFF"/>
                </a:solidFill>
                <a:latin typeface="Arial"/>
                <a:cs typeface="Arial"/>
              </a:rPr>
              <a:t>02.</a:t>
            </a:r>
            <a:endParaRPr sz="10000">
              <a:latin typeface="Arial"/>
              <a:cs typeface="Arial"/>
            </a:endParaRPr>
          </a:p>
        </p:txBody>
      </p:sp>
      <p:sp>
        <p:nvSpPr>
          <p:cNvPr id="3" name="object 3"/>
          <p:cNvSpPr txBox="1"/>
          <p:nvPr/>
        </p:nvSpPr>
        <p:spPr>
          <a:xfrm>
            <a:off x="1567485" y="3487826"/>
            <a:ext cx="4728210" cy="4617931"/>
          </a:xfrm>
          <a:prstGeom prst="rect">
            <a:avLst/>
          </a:prstGeom>
        </p:spPr>
        <p:txBody>
          <a:bodyPr vert="horz" wrap="square" lIns="0" tIns="26670" rIns="0" bIns="0" rtlCol="0">
            <a:spAutoFit/>
          </a:bodyPr>
          <a:lstStyle/>
          <a:p>
            <a:pPr marL="25400" marR="10160" defTabSz="1828800">
              <a:spcBef>
                <a:spcPts val="210"/>
              </a:spcBef>
            </a:pPr>
            <a:r>
              <a:rPr sz="7600" kern="0" spc="-20" dirty="0">
                <a:solidFill>
                  <a:srgbClr val="FFFFFF"/>
                </a:solidFill>
                <a:latin typeface="Tahoma"/>
                <a:cs typeface="Tahoma"/>
              </a:rPr>
              <a:t>Památkově chráněná budova</a:t>
            </a:r>
            <a:endParaRPr sz="7600" kern="0">
              <a:solidFill>
                <a:sysClr val="windowText" lastClr="000000"/>
              </a:solidFill>
              <a:latin typeface="Tahoma"/>
              <a:cs typeface="Tahoma"/>
            </a:endParaRPr>
          </a:p>
          <a:p>
            <a:pPr marL="278130" defTabSz="1828800">
              <a:spcBef>
                <a:spcPts val="4610"/>
              </a:spcBef>
            </a:pPr>
            <a:r>
              <a:rPr sz="3200" kern="0" spc="-50" dirty="0">
                <a:solidFill>
                  <a:srgbClr val="FFFFFF"/>
                </a:solidFill>
                <a:latin typeface="Tahoma"/>
                <a:cs typeface="Tahoma"/>
              </a:rPr>
              <a:t>Stáje</a:t>
            </a:r>
            <a:r>
              <a:rPr sz="3200" kern="0" spc="-150" dirty="0">
                <a:solidFill>
                  <a:srgbClr val="FFFFFF"/>
                </a:solidFill>
                <a:latin typeface="Tahoma"/>
                <a:cs typeface="Tahoma"/>
              </a:rPr>
              <a:t> </a:t>
            </a:r>
            <a:r>
              <a:rPr sz="3200" kern="0" dirty="0">
                <a:solidFill>
                  <a:srgbClr val="FFFFFF"/>
                </a:solidFill>
                <a:latin typeface="Tahoma"/>
                <a:cs typeface="Tahoma"/>
              </a:rPr>
              <a:t>v</a:t>
            </a:r>
            <a:r>
              <a:rPr sz="3200" kern="0" spc="-170" dirty="0">
                <a:solidFill>
                  <a:srgbClr val="FFFFFF"/>
                </a:solidFill>
                <a:latin typeface="Tahoma"/>
                <a:cs typeface="Tahoma"/>
              </a:rPr>
              <a:t> </a:t>
            </a:r>
            <a:r>
              <a:rPr sz="3200" kern="0" dirty="0">
                <a:solidFill>
                  <a:srgbClr val="FFFFFF"/>
                </a:solidFill>
                <a:latin typeface="Tahoma"/>
                <a:cs typeface="Tahoma"/>
              </a:rPr>
              <a:t>Lysé</a:t>
            </a:r>
            <a:r>
              <a:rPr sz="3200" kern="0" spc="-150" dirty="0">
                <a:solidFill>
                  <a:srgbClr val="FFFFFF"/>
                </a:solidFill>
                <a:latin typeface="Tahoma"/>
                <a:cs typeface="Tahoma"/>
              </a:rPr>
              <a:t> </a:t>
            </a:r>
            <a:r>
              <a:rPr sz="3200" kern="0" dirty="0">
                <a:solidFill>
                  <a:srgbClr val="FFFFFF"/>
                </a:solidFill>
                <a:latin typeface="Tahoma"/>
                <a:cs typeface="Tahoma"/>
              </a:rPr>
              <a:t>nad</a:t>
            </a:r>
            <a:r>
              <a:rPr sz="3200" kern="0" spc="-140" dirty="0">
                <a:solidFill>
                  <a:srgbClr val="FFFFFF"/>
                </a:solidFill>
                <a:latin typeface="Tahoma"/>
                <a:cs typeface="Tahoma"/>
              </a:rPr>
              <a:t> </a:t>
            </a:r>
            <a:r>
              <a:rPr sz="3200" kern="0" spc="-40" dirty="0">
                <a:solidFill>
                  <a:srgbClr val="FFFFFF"/>
                </a:solidFill>
                <a:latin typeface="Tahoma"/>
                <a:cs typeface="Tahoma"/>
              </a:rPr>
              <a:t>Labem</a:t>
            </a:r>
            <a:endParaRPr sz="3200"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8368539" y="0"/>
            <a:ext cx="9919462" cy="1028699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03880" y="471652"/>
            <a:ext cx="1845280" cy="658504"/>
          </a:xfrm>
          <a:prstGeom prst="rect">
            <a:avLst/>
          </a:prstGeom>
        </p:spPr>
      </p:pic>
      <p:sp>
        <p:nvSpPr>
          <p:cNvPr id="3" name="object 3"/>
          <p:cNvSpPr/>
          <p:nvPr/>
        </p:nvSpPr>
        <p:spPr>
          <a:xfrm>
            <a:off x="15282926" y="377952"/>
            <a:ext cx="2540" cy="890268"/>
          </a:xfrm>
          <a:custGeom>
            <a:avLst/>
            <a:gdLst/>
            <a:ahLst/>
            <a:cxnLst/>
            <a:rect l="l" t="t" r="r" b="b"/>
            <a:pathLst>
              <a:path w="1270" h="445134">
                <a:moveTo>
                  <a:pt x="1015" y="0"/>
                </a:moveTo>
                <a:lnTo>
                  <a:pt x="0" y="444626"/>
                </a:lnTo>
              </a:path>
            </a:pathLst>
          </a:custGeom>
          <a:ln w="25400">
            <a:solidFill>
              <a:srgbClr val="C00000"/>
            </a:solidFill>
          </a:ln>
        </p:spPr>
        <p:txBody>
          <a:bodyPr wrap="square" lIns="0" tIns="0" rIns="0" bIns="0" rtlCol="0"/>
          <a:lstStyle/>
          <a:p>
            <a:pPr defTabSz="1828800"/>
            <a:endParaRPr sz="3600" kern="0">
              <a:solidFill>
                <a:sysClr val="windowText" lastClr="000000"/>
              </a:solidFill>
            </a:endParaRPr>
          </a:p>
        </p:txBody>
      </p:sp>
      <p:pic>
        <p:nvPicPr>
          <p:cNvPr id="4" name="object 4"/>
          <p:cNvPicPr/>
          <p:nvPr/>
        </p:nvPicPr>
        <p:blipFill>
          <a:blip r:embed="rId3" cstate="print"/>
          <a:stretch>
            <a:fillRect/>
          </a:stretch>
        </p:blipFill>
        <p:spPr>
          <a:xfrm>
            <a:off x="3721860" y="1977975"/>
            <a:ext cx="13899388" cy="7029450"/>
          </a:xfrm>
          <a:prstGeom prst="rect">
            <a:avLst/>
          </a:prstGeom>
        </p:spPr>
      </p:pic>
      <p:pic>
        <p:nvPicPr>
          <p:cNvPr id="5" name="object 5"/>
          <p:cNvPicPr/>
          <p:nvPr/>
        </p:nvPicPr>
        <p:blipFill>
          <a:blip r:embed="rId4" cstate="print"/>
          <a:stretch>
            <a:fillRect/>
          </a:stretch>
        </p:blipFill>
        <p:spPr>
          <a:xfrm>
            <a:off x="664846" y="396347"/>
            <a:ext cx="2099960" cy="832730"/>
          </a:xfrm>
          <a:prstGeom prst="rect">
            <a:avLst/>
          </a:prstGeom>
        </p:spPr>
      </p:pic>
      <p:sp>
        <p:nvSpPr>
          <p:cNvPr id="7" name="object 7"/>
          <p:cNvSpPr/>
          <p:nvPr/>
        </p:nvSpPr>
        <p:spPr>
          <a:xfrm>
            <a:off x="6663180" y="3781296"/>
            <a:ext cx="2372360" cy="2372360"/>
          </a:xfrm>
          <a:custGeom>
            <a:avLst/>
            <a:gdLst/>
            <a:ahLst/>
            <a:cxnLst/>
            <a:rect l="l" t="t" r="r" b="b"/>
            <a:pathLst>
              <a:path w="1186179" h="1186180">
                <a:moveTo>
                  <a:pt x="0" y="592963"/>
                </a:moveTo>
                <a:lnTo>
                  <a:pt x="1965" y="544341"/>
                </a:lnTo>
                <a:lnTo>
                  <a:pt x="7759" y="496800"/>
                </a:lnTo>
                <a:lnTo>
                  <a:pt x="17230" y="450492"/>
                </a:lnTo>
                <a:lnTo>
                  <a:pt x="30224" y="405570"/>
                </a:lnTo>
                <a:lnTo>
                  <a:pt x="46591" y="362188"/>
                </a:lnTo>
                <a:lnTo>
                  <a:pt x="66176" y="320496"/>
                </a:lnTo>
                <a:lnTo>
                  <a:pt x="88827" y="280650"/>
                </a:lnTo>
                <a:lnTo>
                  <a:pt x="114393" y="242800"/>
                </a:lnTo>
                <a:lnTo>
                  <a:pt x="142720" y="207101"/>
                </a:lnTo>
                <a:lnTo>
                  <a:pt x="173656" y="173704"/>
                </a:lnTo>
                <a:lnTo>
                  <a:pt x="207049" y="142762"/>
                </a:lnTo>
                <a:lnTo>
                  <a:pt x="242745" y="114430"/>
                </a:lnTo>
                <a:lnTo>
                  <a:pt x="280593" y="88858"/>
                </a:lnTo>
                <a:lnTo>
                  <a:pt x="320440" y="66200"/>
                </a:lnTo>
                <a:lnTo>
                  <a:pt x="362134" y="46609"/>
                </a:lnTo>
                <a:lnTo>
                  <a:pt x="405522" y="30237"/>
                </a:lnTo>
                <a:lnTo>
                  <a:pt x="450451" y="17237"/>
                </a:lnTo>
                <a:lnTo>
                  <a:pt x="496769" y="7763"/>
                </a:lnTo>
                <a:lnTo>
                  <a:pt x="544324" y="1966"/>
                </a:lnTo>
                <a:lnTo>
                  <a:pt x="592963" y="0"/>
                </a:lnTo>
                <a:lnTo>
                  <a:pt x="641583" y="1966"/>
                </a:lnTo>
                <a:lnTo>
                  <a:pt x="689122" y="7763"/>
                </a:lnTo>
                <a:lnTo>
                  <a:pt x="735425" y="17237"/>
                </a:lnTo>
                <a:lnTo>
                  <a:pt x="780341" y="30237"/>
                </a:lnTo>
                <a:lnTo>
                  <a:pt x="823718" y="46608"/>
                </a:lnTo>
                <a:lnTo>
                  <a:pt x="865401" y="66200"/>
                </a:lnTo>
                <a:lnTo>
                  <a:pt x="905240" y="88858"/>
                </a:lnTo>
                <a:lnTo>
                  <a:pt x="943080" y="114430"/>
                </a:lnTo>
                <a:lnTo>
                  <a:pt x="978770" y="142762"/>
                </a:lnTo>
                <a:lnTo>
                  <a:pt x="1012158" y="173704"/>
                </a:lnTo>
                <a:lnTo>
                  <a:pt x="1043090" y="207101"/>
                </a:lnTo>
                <a:lnTo>
                  <a:pt x="1071413" y="242800"/>
                </a:lnTo>
                <a:lnTo>
                  <a:pt x="1096976" y="280650"/>
                </a:lnTo>
                <a:lnTo>
                  <a:pt x="1119626" y="320496"/>
                </a:lnTo>
                <a:lnTo>
                  <a:pt x="1139209" y="362188"/>
                </a:lnTo>
                <a:lnTo>
                  <a:pt x="1155575" y="405570"/>
                </a:lnTo>
                <a:lnTo>
                  <a:pt x="1168569" y="450492"/>
                </a:lnTo>
                <a:lnTo>
                  <a:pt x="1178039" y="496800"/>
                </a:lnTo>
                <a:lnTo>
                  <a:pt x="1183833" y="544341"/>
                </a:lnTo>
                <a:lnTo>
                  <a:pt x="1185799" y="592963"/>
                </a:lnTo>
                <a:lnTo>
                  <a:pt x="1183833" y="641601"/>
                </a:lnTo>
                <a:lnTo>
                  <a:pt x="1178039" y="689156"/>
                </a:lnTo>
                <a:lnTo>
                  <a:pt x="1168569" y="735474"/>
                </a:lnTo>
                <a:lnTo>
                  <a:pt x="1155575" y="780403"/>
                </a:lnTo>
                <a:lnTo>
                  <a:pt x="1139209" y="823791"/>
                </a:lnTo>
                <a:lnTo>
                  <a:pt x="1119626" y="865485"/>
                </a:lnTo>
                <a:lnTo>
                  <a:pt x="1096976" y="905332"/>
                </a:lnTo>
                <a:lnTo>
                  <a:pt x="1071413" y="943180"/>
                </a:lnTo>
                <a:lnTo>
                  <a:pt x="1043090" y="978876"/>
                </a:lnTo>
                <a:lnTo>
                  <a:pt x="1012158" y="1012269"/>
                </a:lnTo>
                <a:lnTo>
                  <a:pt x="978770" y="1043205"/>
                </a:lnTo>
                <a:lnTo>
                  <a:pt x="943080" y="1071532"/>
                </a:lnTo>
                <a:lnTo>
                  <a:pt x="905240" y="1097098"/>
                </a:lnTo>
                <a:lnTo>
                  <a:pt x="865401" y="1119749"/>
                </a:lnTo>
                <a:lnTo>
                  <a:pt x="823718" y="1139334"/>
                </a:lnTo>
                <a:lnTo>
                  <a:pt x="780341" y="1155701"/>
                </a:lnTo>
                <a:lnTo>
                  <a:pt x="735425" y="1168695"/>
                </a:lnTo>
                <a:lnTo>
                  <a:pt x="689122" y="1178166"/>
                </a:lnTo>
                <a:lnTo>
                  <a:pt x="641583" y="1183960"/>
                </a:lnTo>
                <a:lnTo>
                  <a:pt x="592963" y="1185926"/>
                </a:lnTo>
                <a:lnTo>
                  <a:pt x="544324" y="1183960"/>
                </a:lnTo>
                <a:lnTo>
                  <a:pt x="496769" y="1178166"/>
                </a:lnTo>
                <a:lnTo>
                  <a:pt x="450451" y="1168695"/>
                </a:lnTo>
                <a:lnTo>
                  <a:pt x="405522" y="1155701"/>
                </a:lnTo>
                <a:lnTo>
                  <a:pt x="362134" y="1139334"/>
                </a:lnTo>
                <a:lnTo>
                  <a:pt x="320440" y="1119749"/>
                </a:lnTo>
                <a:lnTo>
                  <a:pt x="280593" y="1097098"/>
                </a:lnTo>
                <a:lnTo>
                  <a:pt x="242745" y="1071532"/>
                </a:lnTo>
                <a:lnTo>
                  <a:pt x="207049" y="1043205"/>
                </a:lnTo>
                <a:lnTo>
                  <a:pt x="173656" y="1012269"/>
                </a:lnTo>
                <a:lnTo>
                  <a:pt x="142720" y="978876"/>
                </a:lnTo>
                <a:lnTo>
                  <a:pt x="114393" y="943180"/>
                </a:lnTo>
                <a:lnTo>
                  <a:pt x="88827" y="905332"/>
                </a:lnTo>
                <a:lnTo>
                  <a:pt x="66176" y="865485"/>
                </a:lnTo>
                <a:lnTo>
                  <a:pt x="46591" y="823791"/>
                </a:lnTo>
                <a:lnTo>
                  <a:pt x="30224" y="780403"/>
                </a:lnTo>
                <a:lnTo>
                  <a:pt x="17230" y="735474"/>
                </a:lnTo>
                <a:lnTo>
                  <a:pt x="7759" y="689156"/>
                </a:lnTo>
                <a:lnTo>
                  <a:pt x="1965" y="641601"/>
                </a:lnTo>
                <a:lnTo>
                  <a:pt x="0" y="592963"/>
                </a:lnTo>
                <a:close/>
              </a:path>
            </a:pathLst>
          </a:custGeom>
          <a:ln w="57149">
            <a:solidFill>
              <a:srgbClr val="C00000"/>
            </a:solidFill>
          </a:ln>
        </p:spPr>
        <p:txBody>
          <a:bodyPr wrap="square" lIns="0" tIns="0" rIns="0" bIns="0" rtlCol="0"/>
          <a:lstStyle/>
          <a:p>
            <a:pPr defTabSz="1828800"/>
            <a:endParaRPr sz="3600" kern="0">
              <a:solidFill>
                <a:sysClr val="windowText" lastClr="000000"/>
              </a:solidFill>
            </a:endParaRPr>
          </a:p>
        </p:txBody>
      </p:sp>
      <p:sp>
        <p:nvSpPr>
          <p:cNvPr id="10" name="object 2">
            <a:extLst>
              <a:ext uri="{FF2B5EF4-FFF2-40B4-BE49-F238E27FC236}">
                <a16:creationId xmlns:a16="http://schemas.microsoft.com/office/drawing/2014/main" id="{CD4FDEE3-3F5F-253E-06A9-027A7EC30BEB}"/>
              </a:ext>
            </a:extLst>
          </p:cNvPr>
          <p:cNvSpPr txBox="1">
            <a:spLocks/>
          </p:cNvSpPr>
          <p:nvPr/>
        </p:nvSpPr>
        <p:spPr>
          <a:xfrm>
            <a:off x="3683000" y="474663"/>
            <a:ext cx="11096625" cy="642484"/>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2050" y="2145340"/>
            <a:ext cx="12522592" cy="7193484"/>
          </a:xfrm>
          <a:prstGeom prst="rect">
            <a:avLst/>
          </a:prstGeom>
        </p:spPr>
      </p:pic>
      <p:sp>
        <p:nvSpPr>
          <p:cNvPr id="6" name="object 2">
            <a:extLst>
              <a:ext uri="{FF2B5EF4-FFF2-40B4-BE49-F238E27FC236}">
                <a16:creationId xmlns:a16="http://schemas.microsoft.com/office/drawing/2014/main" id="{ACA810B1-D1A4-3FFF-C2FA-922183045090}"/>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909050" y="1981911"/>
            <a:ext cx="8712200" cy="6534150"/>
          </a:xfrm>
          <a:prstGeom prst="rect">
            <a:avLst/>
          </a:prstGeom>
        </p:spPr>
      </p:pic>
      <p:sp>
        <p:nvSpPr>
          <p:cNvPr id="4" name="object 2">
            <a:extLst>
              <a:ext uri="{FF2B5EF4-FFF2-40B4-BE49-F238E27FC236}">
                <a16:creationId xmlns:a16="http://schemas.microsoft.com/office/drawing/2014/main" id="{28529C31-9A87-4CBA-75D1-44E1BC796D9B}"/>
              </a:ext>
            </a:extLst>
          </p:cNvPr>
          <p:cNvSpPr txBox="1">
            <a:spLocks/>
          </p:cNvSpPr>
          <p:nvPr/>
        </p:nvSpPr>
        <p:spPr>
          <a:xfrm>
            <a:off x="3683000" y="474663"/>
            <a:ext cx="11096625" cy="642484"/>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9783" y="2669973"/>
            <a:ext cx="7646670" cy="3890809"/>
          </a:xfrm>
          <a:prstGeom prst="rect">
            <a:avLst/>
          </a:prstGeom>
        </p:spPr>
        <p:txBody>
          <a:bodyPr vert="horz" wrap="square" lIns="0" tIns="0" rIns="0" bIns="0" rtlCol="0">
            <a:spAutoFit/>
          </a:bodyPr>
          <a:lstStyle/>
          <a:p>
            <a:pPr defTabSz="1828800">
              <a:lnSpc>
                <a:spcPts val="3290"/>
              </a:lnSpc>
              <a:tabLst>
                <a:tab pos="572770" algn="l"/>
              </a:tabLst>
            </a:pPr>
            <a:r>
              <a:rPr sz="2800" kern="0" spc="-100" dirty="0">
                <a:solidFill>
                  <a:sysClr val="windowText" lastClr="000000"/>
                </a:solidFill>
                <a:latin typeface="Tahoma"/>
                <a:cs typeface="Tahoma"/>
              </a:rPr>
              <a:t>-</a:t>
            </a:r>
            <a:r>
              <a:rPr sz="2800" kern="0" dirty="0">
                <a:solidFill>
                  <a:sysClr val="windowText" lastClr="000000"/>
                </a:solidFill>
                <a:latin typeface="Tahoma"/>
                <a:cs typeface="Tahoma"/>
              </a:rPr>
              <a:t>	</a:t>
            </a:r>
            <a:r>
              <a:rPr sz="2800" kern="0" spc="-40" dirty="0">
                <a:solidFill>
                  <a:srgbClr val="C00000"/>
                </a:solidFill>
                <a:latin typeface="Tahoma"/>
                <a:cs typeface="Tahoma"/>
              </a:rPr>
              <a:t>vhodné</a:t>
            </a:r>
            <a:r>
              <a:rPr sz="2800" kern="0" spc="-120" dirty="0">
                <a:solidFill>
                  <a:srgbClr val="C00000"/>
                </a:solidFill>
                <a:latin typeface="Tahoma"/>
                <a:cs typeface="Tahoma"/>
              </a:rPr>
              <a:t> </a:t>
            </a:r>
            <a:r>
              <a:rPr sz="2800" kern="0" spc="-70" dirty="0">
                <a:solidFill>
                  <a:srgbClr val="C00000"/>
                </a:solidFill>
                <a:latin typeface="Tahoma"/>
                <a:cs typeface="Tahoma"/>
              </a:rPr>
              <a:t>umístění</a:t>
            </a:r>
            <a:r>
              <a:rPr sz="2800" kern="0" spc="-110" dirty="0">
                <a:solidFill>
                  <a:srgbClr val="C00000"/>
                </a:solidFill>
                <a:latin typeface="Tahoma"/>
                <a:cs typeface="Tahoma"/>
              </a:rPr>
              <a:t> </a:t>
            </a:r>
            <a:r>
              <a:rPr sz="2800" kern="0" spc="-20" dirty="0">
                <a:solidFill>
                  <a:srgbClr val="C00000"/>
                </a:solidFill>
                <a:latin typeface="Tahoma"/>
                <a:cs typeface="Tahoma"/>
              </a:rPr>
              <a:t>budovy,</a:t>
            </a:r>
            <a:endParaRPr sz="2800" kern="0">
              <a:solidFill>
                <a:sysClr val="windowText" lastClr="000000"/>
              </a:solidFill>
              <a:latin typeface="Tahoma"/>
              <a:cs typeface="Tahoma"/>
            </a:endParaRPr>
          </a:p>
          <a:p>
            <a:pPr defTabSz="1828800">
              <a:spcBef>
                <a:spcPts val="3360"/>
              </a:spcBef>
              <a:tabLst>
                <a:tab pos="572770" algn="l"/>
              </a:tabLst>
            </a:pPr>
            <a:r>
              <a:rPr sz="2800" kern="0" spc="-100" dirty="0">
                <a:solidFill>
                  <a:sysClr val="windowText" lastClr="000000"/>
                </a:solidFill>
                <a:latin typeface="Tahoma"/>
                <a:cs typeface="Tahoma"/>
              </a:rPr>
              <a:t>-</a:t>
            </a:r>
            <a:r>
              <a:rPr sz="2800" kern="0" dirty="0">
                <a:solidFill>
                  <a:sysClr val="windowText" lastClr="000000"/>
                </a:solidFill>
                <a:latin typeface="Tahoma"/>
                <a:cs typeface="Tahoma"/>
              </a:rPr>
              <a:t>	</a:t>
            </a:r>
            <a:r>
              <a:rPr sz="2800" kern="0" dirty="0">
                <a:solidFill>
                  <a:srgbClr val="C00000"/>
                </a:solidFill>
                <a:latin typeface="Tahoma"/>
                <a:cs typeface="Tahoma"/>
              </a:rPr>
              <a:t>možnost</a:t>
            </a:r>
            <a:r>
              <a:rPr sz="2800" kern="0" spc="-100" dirty="0">
                <a:solidFill>
                  <a:srgbClr val="C00000"/>
                </a:solidFill>
                <a:latin typeface="Tahoma"/>
                <a:cs typeface="Tahoma"/>
              </a:rPr>
              <a:t> </a:t>
            </a:r>
            <a:r>
              <a:rPr sz="2800" kern="0" spc="-50" dirty="0">
                <a:solidFill>
                  <a:srgbClr val="C00000"/>
                </a:solidFill>
                <a:latin typeface="Tahoma"/>
                <a:cs typeface="Tahoma"/>
              </a:rPr>
              <a:t>provedení</a:t>
            </a:r>
            <a:r>
              <a:rPr sz="2800" kern="0" spc="-110" dirty="0">
                <a:solidFill>
                  <a:srgbClr val="C00000"/>
                </a:solidFill>
                <a:latin typeface="Tahoma"/>
                <a:cs typeface="Tahoma"/>
              </a:rPr>
              <a:t> </a:t>
            </a:r>
            <a:r>
              <a:rPr sz="2800" kern="0" spc="-60" dirty="0">
                <a:solidFill>
                  <a:srgbClr val="C00000"/>
                </a:solidFill>
                <a:latin typeface="Tahoma"/>
                <a:cs typeface="Tahoma"/>
              </a:rPr>
              <a:t>zateplení</a:t>
            </a:r>
            <a:r>
              <a:rPr sz="2800" kern="0" spc="-140" dirty="0">
                <a:solidFill>
                  <a:srgbClr val="C00000"/>
                </a:solidFill>
                <a:latin typeface="Tahoma"/>
                <a:cs typeface="Tahoma"/>
              </a:rPr>
              <a:t> </a:t>
            </a:r>
            <a:r>
              <a:rPr sz="2800" kern="0" spc="-40" dirty="0">
                <a:solidFill>
                  <a:srgbClr val="C00000"/>
                </a:solidFill>
                <a:latin typeface="Tahoma"/>
                <a:cs typeface="Tahoma"/>
              </a:rPr>
              <a:t>obálky</a:t>
            </a:r>
            <a:r>
              <a:rPr sz="2800" kern="0" spc="-130" dirty="0">
                <a:solidFill>
                  <a:srgbClr val="C00000"/>
                </a:solidFill>
                <a:latin typeface="Tahoma"/>
                <a:cs typeface="Tahoma"/>
              </a:rPr>
              <a:t> </a:t>
            </a:r>
            <a:r>
              <a:rPr sz="2800" kern="0" spc="-20" dirty="0">
                <a:solidFill>
                  <a:srgbClr val="C00000"/>
                </a:solidFill>
                <a:latin typeface="Tahoma"/>
                <a:cs typeface="Tahoma"/>
              </a:rPr>
              <a:t>budovy,</a:t>
            </a:r>
            <a:endParaRPr sz="2800" kern="0">
              <a:solidFill>
                <a:sysClr val="windowText" lastClr="000000"/>
              </a:solidFill>
              <a:latin typeface="Tahoma"/>
              <a:cs typeface="Tahoma"/>
            </a:endParaRPr>
          </a:p>
          <a:p>
            <a:pPr defTabSz="1828800">
              <a:spcBef>
                <a:spcPts val="3360"/>
              </a:spcBef>
              <a:tabLst>
                <a:tab pos="572770" algn="l"/>
              </a:tabLst>
            </a:pPr>
            <a:r>
              <a:rPr sz="2800" kern="0" spc="-100" dirty="0">
                <a:solidFill>
                  <a:sysClr val="windowText" lastClr="000000"/>
                </a:solidFill>
                <a:latin typeface="Tahoma"/>
                <a:cs typeface="Tahoma"/>
              </a:rPr>
              <a:t>-</a:t>
            </a:r>
            <a:r>
              <a:rPr sz="2800" kern="0" dirty="0">
                <a:solidFill>
                  <a:sysClr val="windowText" lastClr="000000"/>
                </a:solidFill>
                <a:latin typeface="Tahoma"/>
                <a:cs typeface="Tahoma"/>
              </a:rPr>
              <a:t>	</a:t>
            </a:r>
            <a:r>
              <a:rPr sz="2800" kern="0" spc="-60" dirty="0">
                <a:solidFill>
                  <a:srgbClr val="C00000"/>
                </a:solidFill>
                <a:latin typeface="Tahoma"/>
                <a:cs typeface="Tahoma"/>
              </a:rPr>
              <a:t>výměna</a:t>
            </a:r>
            <a:r>
              <a:rPr sz="2800" kern="0" spc="-80" dirty="0">
                <a:solidFill>
                  <a:srgbClr val="C00000"/>
                </a:solidFill>
                <a:latin typeface="Tahoma"/>
                <a:cs typeface="Tahoma"/>
              </a:rPr>
              <a:t> </a:t>
            </a:r>
            <a:r>
              <a:rPr sz="2800" kern="0" dirty="0">
                <a:solidFill>
                  <a:srgbClr val="C00000"/>
                </a:solidFill>
                <a:latin typeface="Tahoma"/>
                <a:cs typeface="Tahoma"/>
              </a:rPr>
              <a:t>nebo</a:t>
            </a:r>
            <a:r>
              <a:rPr sz="2800" kern="0" spc="-110" dirty="0">
                <a:solidFill>
                  <a:srgbClr val="C00000"/>
                </a:solidFill>
                <a:latin typeface="Tahoma"/>
                <a:cs typeface="Tahoma"/>
              </a:rPr>
              <a:t> </a:t>
            </a:r>
            <a:r>
              <a:rPr sz="2800" kern="0" spc="-40" dirty="0">
                <a:solidFill>
                  <a:srgbClr val="C00000"/>
                </a:solidFill>
                <a:latin typeface="Tahoma"/>
                <a:cs typeface="Tahoma"/>
              </a:rPr>
              <a:t>doplnění</a:t>
            </a:r>
            <a:r>
              <a:rPr sz="2800" kern="0" spc="-90" dirty="0">
                <a:solidFill>
                  <a:srgbClr val="C00000"/>
                </a:solidFill>
                <a:latin typeface="Tahoma"/>
                <a:cs typeface="Tahoma"/>
              </a:rPr>
              <a:t> </a:t>
            </a:r>
            <a:r>
              <a:rPr sz="2800" kern="0" spc="-80" dirty="0">
                <a:solidFill>
                  <a:srgbClr val="C00000"/>
                </a:solidFill>
                <a:latin typeface="Tahoma"/>
                <a:cs typeface="Tahoma"/>
              </a:rPr>
              <a:t>kvalitních</a:t>
            </a:r>
            <a:r>
              <a:rPr sz="2800" kern="0" spc="-150" dirty="0">
                <a:solidFill>
                  <a:srgbClr val="C00000"/>
                </a:solidFill>
                <a:latin typeface="Tahoma"/>
                <a:cs typeface="Tahoma"/>
              </a:rPr>
              <a:t> </a:t>
            </a:r>
            <a:r>
              <a:rPr sz="2800" kern="0" spc="-100" dirty="0">
                <a:solidFill>
                  <a:srgbClr val="C00000"/>
                </a:solidFill>
                <a:latin typeface="Tahoma"/>
                <a:cs typeface="Tahoma"/>
              </a:rPr>
              <a:t>výplní</a:t>
            </a:r>
            <a:r>
              <a:rPr sz="2800" kern="0" spc="-40" dirty="0">
                <a:solidFill>
                  <a:srgbClr val="C00000"/>
                </a:solidFill>
                <a:latin typeface="Tahoma"/>
                <a:cs typeface="Tahoma"/>
              </a:rPr>
              <a:t> </a:t>
            </a:r>
            <a:r>
              <a:rPr sz="2800" kern="0" spc="-20" dirty="0">
                <a:solidFill>
                  <a:srgbClr val="C00000"/>
                </a:solidFill>
                <a:latin typeface="Tahoma"/>
                <a:cs typeface="Tahoma"/>
              </a:rPr>
              <a:t>otvorů,</a:t>
            </a:r>
            <a:endParaRPr sz="2800" kern="0">
              <a:solidFill>
                <a:sysClr val="windowText" lastClr="000000"/>
              </a:solidFill>
              <a:latin typeface="Tahoma"/>
              <a:cs typeface="Tahoma"/>
            </a:endParaRPr>
          </a:p>
          <a:p>
            <a:pPr defTabSz="1828800">
              <a:spcBef>
                <a:spcPts val="3360"/>
              </a:spcBef>
              <a:tabLst>
                <a:tab pos="572770" algn="l"/>
              </a:tabLst>
            </a:pPr>
            <a:r>
              <a:rPr sz="2800" kern="0" spc="-100" dirty="0">
                <a:solidFill>
                  <a:sysClr val="windowText" lastClr="000000"/>
                </a:solidFill>
                <a:latin typeface="Tahoma"/>
                <a:cs typeface="Tahoma"/>
              </a:rPr>
              <a:t>-</a:t>
            </a:r>
            <a:r>
              <a:rPr sz="2800" kern="0" dirty="0">
                <a:solidFill>
                  <a:sysClr val="windowText" lastClr="000000"/>
                </a:solidFill>
                <a:latin typeface="Tahoma"/>
                <a:cs typeface="Tahoma"/>
              </a:rPr>
              <a:t>	</a:t>
            </a:r>
            <a:r>
              <a:rPr sz="2800" kern="0" spc="-20" dirty="0">
                <a:solidFill>
                  <a:srgbClr val="C00000"/>
                </a:solidFill>
                <a:latin typeface="Tahoma"/>
                <a:cs typeface="Tahoma"/>
              </a:rPr>
              <a:t>aplikace</a:t>
            </a:r>
            <a:r>
              <a:rPr sz="2800" kern="0" spc="-170" dirty="0">
                <a:solidFill>
                  <a:srgbClr val="C00000"/>
                </a:solidFill>
                <a:latin typeface="Tahoma"/>
                <a:cs typeface="Tahoma"/>
              </a:rPr>
              <a:t> </a:t>
            </a:r>
            <a:r>
              <a:rPr sz="2800" kern="0" spc="-90" dirty="0">
                <a:solidFill>
                  <a:srgbClr val="C00000"/>
                </a:solidFill>
                <a:latin typeface="Tahoma"/>
                <a:cs typeface="Tahoma"/>
              </a:rPr>
              <a:t>větrání</a:t>
            </a:r>
            <a:r>
              <a:rPr sz="2800" kern="0" spc="-160" dirty="0">
                <a:solidFill>
                  <a:srgbClr val="C00000"/>
                </a:solidFill>
                <a:latin typeface="Tahoma"/>
                <a:cs typeface="Tahoma"/>
              </a:rPr>
              <a:t> </a:t>
            </a:r>
            <a:r>
              <a:rPr sz="2800" kern="0" spc="100" dirty="0">
                <a:solidFill>
                  <a:srgbClr val="C00000"/>
                </a:solidFill>
                <a:latin typeface="Tahoma"/>
                <a:cs typeface="Tahoma"/>
              </a:rPr>
              <a:t>s</a:t>
            </a:r>
            <a:r>
              <a:rPr sz="2800" kern="0" spc="-70" dirty="0">
                <a:solidFill>
                  <a:srgbClr val="C00000"/>
                </a:solidFill>
                <a:latin typeface="Tahoma"/>
                <a:cs typeface="Tahoma"/>
              </a:rPr>
              <a:t> </a:t>
            </a:r>
            <a:r>
              <a:rPr sz="2800" kern="0" spc="-20" dirty="0">
                <a:solidFill>
                  <a:srgbClr val="C00000"/>
                </a:solidFill>
                <a:latin typeface="Tahoma"/>
                <a:cs typeface="Tahoma"/>
              </a:rPr>
              <a:t>rekuperací,</a:t>
            </a:r>
            <a:endParaRPr sz="2800" kern="0">
              <a:solidFill>
                <a:sysClr val="windowText" lastClr="000000"/>
              </a:solidFill>
              <a:latin typeface="Tahoma"/>
              <a:cs typeface="Tahoma"/>
            </a:endParaRPr>
          </a:p>
          <a:p>
            <a:pPr defTabSz="1828800">
              <a:spcBef>
                <a:spcPts val="3370"/>
              </a:spcBef>
              <a:tabLst>
                <a:tab pos="572770" algn="l"/>
              </a:tabLst>
            </a:pPr>
            <a:r>
              <a:rPr sz="2800" kern="0" spc="-100" dirty="0">
                <a:solidFill>
                  <a:sysClr val="windowText" lastClr="000000"/>
                </a:solidFill>
                <a:latin typeface="Tahoma"/>
                <a:cs typeface="Tahoma"/>
              </a:rPr>
              <a:t>-</a:t>
            </a:r>
            <a:r>
              <a:rPr sz="2800" kern="0" dirty="0">
                <a:solidFill>
                  <a:sysClr val="windowText" lastClr="000000"/>
                </a:solidFill>
                <a:latin typeface="Tahoma"/>
                <a:cs typeface="Tahoma"/>
              </a:rPr>
              <a:t>	</a:t>
            </a:r>
            <a:r>
              <a:rPr sz="2800" kern="0" spc="-90" dirty="0">
                <a:solidFill>
                  <a:srgbClr val="C00000"/>
                </a:solidFill>
                <a:latin typeface="Tahoma"/>
                <a:cs typeface="Tahoma"/>
              </a:rPr>
              <a:t>efektivita</a:t>
            </a:r>
            <a:r>
              <a:rPr sz="2800" kern="0" spc="-20" dirty="0">
                <a:solidFill>
                  <a:srgbClr val="C00000"/>
                </a:solidFill>
                <a:latin typeface="Tahoma"/>
                <a:cs typeface="Tahoma"/>
              </a:rPr>
              <a:t> </a:t>
            </a:r>
            <a:r>
              <a:rPr sz="2800" kern="0" spc="-50" dirty="0">
                <a:solidFill>
                  <a:srgbClr val="C00000"/>
                </a:solidFill>
                <a:latin typeface="Tahoma"/>
                <a:cs typeface="Tahoma"/>
              </a:rPr>
              <a:t>energetického</a:t>
            </a:r>
            <a:r>
              <a:rPr sz="2800" kern="0" spc="-20" dirty="0">
                <a:solidFill>
                  <a:srgbClr val="C00000"/>
                </a:solidFill>
                <a:latin typeface="Tahoma"/>
                <a:cs typeface="Tahoma"/>
              </a:rPr>
              <a:t> řešení</a:t>
            </a:r>
            <a:endParaRPr sz="2800" kern="0">
              <a:solidFill>
                <a:sysClr val="windowText" lastClr="000000"/>
              </a:solidFill>
              <a:latin typeface="Tahoma"/>
              <a:cs typeface="Tahoma"/>
            </a:endParaRPr>
          </a:p>
        </p:txBody>
      </p:sp>
      <p:grpSp>
        <p:nvGrpSpPr>
          <p:cNvPr id="3" name="object 3"/>
          <p:cNvGrpSpPr/>
          <p:nvPr/>
        </p:nvGrpSpPr>
        <p:grpSpPr>
          <a:xfrm>
            <a:off x="666750" y="1981911"/>
            <a:ext cx="16954500" cy="6534150"/>
            <a:chOff x="333375" y="990955"/>
            <a:chExt cx="8477250" cy="3267075"/>
          </a:xfrm>
        </p:grpSpPr>
        <p:pic>
          <p:nvPicPr>
            <p:cNvPr id="4" name="object 4"/>
            <p:cNvPicPr/>
            <p:nvPr/>
          </p:nvPicPr>
          <p:blipFill>
            <a:blip r:embed="rId2" cstate="print"/>
            <a:stretch>
              <a:fillRect/>
            </a:stretch>
          </p:blipFill>
          <p:spPr>
            <a:xfrm>
              <a:off x="333375" y="1020165"/>
              <a:ext cx="4317238" cy="3237865"/>
            </a:xfrm>
            <a:prstGeom prst="rect">
              <a:avLst/>
            </a:prstGeom>
          </p:spPr>
        </p:pic>
        <p:pic>
          <p:nvPicPr>
            <p:cNvPr id="5" name="object 5"/>
            <p:cNvPicPr/>
            <p:nvPr/>
          </p:nvPicPr>
          <p:blipFill>
            <a:blip r:embed="rId3" cstate="print"/>
            <a:stretch>
              <a:fillRect/>
            </a:stretch>
          </p:blipFill>
          <p:spPr>
            <a:xfrm>
              <a:off x="4454525" y="990955"/>
              <a:ext cx="4356100" cy="3267075"/>
            </a:xfrm>
            <a:prstGeom prst="rect">
              <a:avLst/>
            </a:prstGeom>
          </p:spPr>
        </p:pic>
      </p:grpSp>
      <p:sp>
        <p:nvSpPr>
          <p:cNvPr id="9" name="object 2">
            <a:extLst>
              <a:ext uri="{FF2B5EF4-FFF2-40B4-BE49-F238E27FC236}">
                <a16:creationId xmlns:a16="http://schemas.microsoft.com/office/drawing/2014/main" id="{5ED115F6-54B4-4EA3-6DEC-6A2EE889B705}"/>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914901" y="1604163"/>
            <a:ext cx="12706350" cy="8051546"/>
          </a:xfrm>
          <a:prstGeom prst="rect">
            <a:avLst/>
          </a:prstGeom>
        </p:spPr>
      </p:pic>
      <p:sp>
        <p:nvSpPr>
          <p:cNvPr id="6" name="object 2">
            <a:extLst>
              <a:ext uri="{FF2B5EF4-FFF2-40B4-BE49-F238E27FC236}">
                <a16:creationId xmlns:a16="http://schemas.microsoft.com/office/drawing/2014/main" id="{45E0E544-7797-44EB-FDAF-64EF82880B99}"/>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64837" y="1909669"/>
            <a:ext cx="8707254" cy="7781578"/>
          </a:xfrm>
          <a:prstGeom prst="rect">
            <a:avLst/>
          </a:prstGeom>
        </p:spPr>
      </p:pic>
      <p:pic>
        <p:nvPicPr>
          <p:cNvPr id="4" name="object 4"/>
          <p:cNvPicPr/>
          <p:nvPr/>
        </p:nvPicPr>
        <p:blipFill>
          <a:blip r:embed="rId3" cstate="print"/>
          <a:stretch>
            <a:fillRect/>
          </a:stretch>
        </p:blipFill>
        <p:spPr>
          <a:xfrm>
            <a:off x="10577069" y="1604262"/>
            <a:ext cx="6011926" cy="8015984"/>
          </a:xfrm>
          <a:prstGeom prst="rect">
            <a:avLst/>
          </a:prstGeom>
        </p:spPr>
      </p:pic>
      <p:sp>
        <p:nvSpPr>
          <p:cNvPr id="7" name="object 2">
            <a:extLst>
              <a:ext uri="{FF2B5EF4-FFF2-40B4-BE49-F238E27FC236}">
                <a16:creationId xmlns:a16="http://schemas.microsoft.com/office/drawing/2014/main" id="{A226CA3E-BBFA-5BAD-A8C2-F9ADDB092035}"/>
              </a:ext>
            </a:extLst>
          </p:cNvPr>
          <p:cNvSpPr txBox="1">
            <a:spLocks noGrp="1"/>
          </p:cNvSpPr>
          <p:nvPr>
            <p:ph type="title"/>
          </p:nvPr>
        </p:nvSpPr>
        <p:spPr>
          <a:xfrm>
            <a:off x="3683000" y="474663"/>
            <a:ext cx="11096625" cy="615950"/>
          </a:xfrm>
          <a:prstGeom prst="rect">
            <a:avLst/>
          </a:prstGeom>
        </p:spPr>
        <p:txBody>
          <a:bodyPr vert="horz" wrap="square" lIns="0" tIns="26670" rIns="0" bIns="0" rtlCol="0">
            <a:spAutoFit/>
          </a:bodyPr>
          <a:lstStyle>
            <a:lvl1pPr>
              <a:defRPr sz="4000" b="0" i="0">
                <a:solidFill>
                  <a:srgbClr val="C00000"/>
                </a:solidFill>
                <a:latin typeface="Tahoma"/>
                <a:ea typeface="+mj-ea"/>
                <a:cs typeface="Tahoma"/>
              </a:defRPr>
            </a:lvl1pPr>
          </a:lstStyle>
          <a:p>
            <a:pPr marL="302260" algn="r">
              <a:spcBef>
                <a:spcPts val="210"/>
              </a:spcBef>
            </a:pPr>
            <a:r>
              <a:rPr lang="cs-CZ" spc="-60" dirty="0"/>
              <a:t>Stáje</a:t>
            </a:r>
            <a:r>
              <a:rPr lang="cs-CZ" spc="-200" dirty="0"/>
              <a:t> </a:t>
            </a:r>
            <a:r>
              <a:rPr lang="cs-CZ" spc="-160" dirty="0"/>
              <a:t>v </a:t>
            </a:r>
            <a:r>
              <a:rPr lang="cs-CZ" dirty="0"/>
              <a:t>Lysé</a:t>
            </a:r>
            <a:r>
              <a:rPr lang="cs-CZ" spc="-190" dirty="0"/>
              <a:t> </a:t>
            </a:r>
            <a:r>
              <a:rPr lang="cs-CZ" spc="-20" dirty="0"/>
              <a:t>n/L</a:t>
            </a:r>
            <a:r>
              <a:rPr lang="cs-CZ" spc="-200" dirty="0"/>
              <a:t> </a:t>
            </a:r>
            <a:r>
              <a:rPr lang="cs-CZ" dirty="0"/>
              <a:t>-</a:t>
            </a:r>
            <a:r>
              <a:rPr lang="cs-CZ" spc="-170" dirty="0"/>
              <a:t> </a:t>
            </a:r>
            <a:r>
              <a:rPr lang="cs-CZ" spc="-80" dirty="0"/>
              <a:t>umístění</a:t>
            </a:r>
            <a:r>
              <a:rPr lang="cs-CZ" spc="-200" dirty="0"/>
              <a:t> </a:t>
            </a:r>
            <a:r>
              <a:rPr lang="cs-CZ" spc="-20" dirty="0"/>
              <a:t>budovy</a:t>
            </a:r>
            <a:endParaRPr lang="cs-CZ" kern="0" spc="-2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5.0.6311"/>
  <p:tag name="SLIDO_PRESENTATION_ID" val="2bcf68c0-c94c-44ce-ab73-5bc185eb7457"/>
  <p:tag name="SLIDO_EVENT_UUID" val="0f099ecc-1fcb-40ab-b14c-2fe01fff1d90"/>
  <p:tag name="SLIDO_EVENT_SECTION_UUID" val="783b52d2-e20a-4c4e-8793-230efd7daa37"/>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NDIyMjUyNDZ9"/>
  <p:tag name="SLIDO_TYPE" val="SlidoPoll"/>
  <p:tag name="SLIDO_POLL_UUID" val="dfd6c960-6ba4-4156-abbc-f8a431aef191"/>
  <p:tag name="SLIDO_TIMELINE" val="W3sicG9sbFF1ZXN0aW9uVXVpZCI6ImEzMjQ5ZDZiLWEzZjItNDkzOS05ZmY1LWIzNjkxNTc4Y2QzZi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METADATA" val="eyJUaW1lc3RhbXAiOjE3NDIyMjUyNTF9"/>
  <p:tag name="SLIDO_TYPE" val="SlidoPoll"/>
  <p:tag name="SLIDO_POLL_UUID" val="fe1407c7-d202-4ff4-a218-136a02c899da"/>
  <p:tag name="SLIDO_TIMELINE" val="W3sicG9sbFF1ZXN0aW9uVXVpZCI6IjcwNGZkYTdkLTM0ZDgtNDRhYy05YTkyLTk1ZmYxNWRmZWE2NCIsInNob3dSZXN1bHRzIjp0cnVlLCJzaG93Q29ycmVjdEFuc3dlcnMiOmZhbHNlLCJ2b3RpbmdMb2NrZWQiOmZhbHN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DIyMjUyMzF9"/>
  <p:tag name="SLIDO_TYPE" val="SlidoPoll"/>
  <p:tag name="SLIDO_POLL_UUID" val="c59d30cc-a7df-4ebf-97f9-54ff67cb354c"/>
  <p:tag name="SLIDO_TIMELINE" val="W3sicG9sbFF1ZXN0aW9uVXVpZCI6ImIxMzM4NDU5LTJlZTMtNGU2NS04MmJhLTY4YzNjYTRkYTgzZ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DIyMjUyMzh9"/>
  <p:tag name="SLIDO_TYPE" val="SlidoPoll"/>
  <p:tag name="SLIDO_POLL_UUID" val="822e8cc5-a627-46c3-86f1-4dbd2345ff1c"/>
  <p:tag name="SLIDO_TIMELINE" val="W3sicG9sbFF1ZXN0aW9uVXVpZCI6ImNkMzM3MTZmLWQyNTMtNDc0Ni1iODY4LWI5YWZlM2IwYTFmZC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DIyMjUyNDJ9"/>
  <p:tag name="SLIDO_TYPE" val="SlidoPoll"/>
  <p:tag name="SLIDO_POLL_UUID" val="a1673d29-9497-400c-b9f7-71c97eb1ab99"/>
  <p:tag name="SLIDO_TIMELINE" val="W3sicG9sbFF1ZXN0aW9uVXVpZCI6IjI3MTBmOGEwLWY0ODctNDJkNC05N2Q5LTFmNDViZjRlMzg2Ni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_rels/theme11.xml.rels><?xml version="1.0" encoding="UTF-8" standalone="yes"?>
<Relationships xmlns="http://schemas.openxmlformats.org/package/2006/relationships"><Relationship Id="rId1" Type="http://schemas.openxmlformats.org/officeDocument/2006/relationships/image" Target="../media/image56.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otiv systému Office">
  <a:themeElements>
    <a:clrScheme name="Vlastní 2">
      <a:dk1>
        <a:sysClr val="windowText" lastClr="000000"/>
      </a:dk1>
      <a:lt1>
        <a:sysClr val="window" lastClr="FFFFFF"/>
      </a:lt1>
      <a:dk2>
        <a:srgbClr val="003AA9"/>
      </a:dk2>
      <a:lt2>
        <a:srgbClr val="DFE895"/>
      </a:lt2>
      <a:accent1>
        <a:srgbClr val="003AA9"/>
      </a:accent1>
      <a:accent2>
        <a:srgbClr val="B5CD00"/>
      </a:accent2>
      <a:accent3>
        <a:srgbClr val="43B02A"/>
      </a:accent3>
      <a:accent4>
        <a:srgbClr val="7EA6D7"/>
      </a:accent4>
      <a:accent5>
        <a:srgbClr val="DFE895"/>
      </a:accent5>
      <a:accent6>
        <a:srgbClr val="96D9A5"/>
      </a:accent6>
      <a:hlink>
        <a:srgbClr val="003AA9"/>
      </a:hlink>
      <a:folHlink>
        <a:srgbClr val="7EA6D7"/>
      </a:folHlink>
    </a:clrScheme>
    <a:fontScheme name="Fond">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ávrh prezentace NZÚ 2021" id="{57388CCF-7A93-4211-A92A-C5D9C690F17B}" vid="{90344961-79DD-46FA-98C5-BE465A94B971}"/>
    </a:ext>
  </a:extLst>
</a:theme>
</file>

<file path=ppt/theme/theme11.xml><?xml version="1.0" encoding="utf-8"?>
<a:theme xmlns:a="http://schemas.openxmlformats.org/drawingml/2006/main" name="1_Motiv Office">
  <a:themeElements>
    <a:clrScheme name="Vlastní 4">
      <a:dk1>
        <a:srgbClr val="024F2F"/>
      </a:dk1>
      <a:lt1>
        <a:srgbClr val="FFFFFF"/>
      </a:lt1>
      <a:dk2>
        <a:srgbClr val="024F2F"/>
      </a:dk2>
      <a:lt2>
        <a:srgbClr val="73767D"/>
      </a:lt2>
      <a:accent1>
        <a:srgbClr val="024F2F"/>
      </a:accent1>
      <a:accent2>
        <a:srgbClr val="A9D15B"/>
      </a:accent2>
      <a:accent3>
        <a:srgbClr val="2DA343"/>
      </a:accent3>
      <a:accent4>
        <a:srgbClr val="73767D"/>
      </a:accent4>
      <a:accent5>
        <a:srgbClr val="024F2F"/>
      </a:accent5>
      <a:accent6>
        <a:srgbClr val="70AD47"/>
      </a:accent6>
      <a:hlink>
        <a:srgbClr val="0563C1"/>
      </a:hlink>
      <a:folHlink>
        <a:srgbClr val="954F72"/>
      </a:folHlink>
    </a:clrScheme>
    <a:fontScheme name="Fond">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rotWithShape="1">
          <a:blip xmlns:r="http://schemas.openxmlformats.org/officeDocument/2006/relationships" r:embed="rId1"/>
          <a:srcRect/>
          <a:stretch>
            <a:fillRect l="-21000" r="-21000"/>
          </a:stretch>
        </a:blipFill>
      </a:spPr>
      <a:bodyPr/>
      <a:lstStyle>
        <a:defPPr algn="l">
          <a:defRPr dirty="0"/>
        </a:defPPr>
      </a:lstStyle>
      <a: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a:style>
    </a:spDef>
    <a:txDef>
      <a:spPr/>
      <a:bodyPr vert="horz" lIns="91440" tIns="45720" rIns="91440" bIns="45720" rtlCol="0" anchor="t">
        <a:normAutofit/>
      </a:bodyPr>
      <a:lstStyle>
        <a:defPPr algn="l">
          <a:defRPr sz="3600" dirty="0" err="1"/>
        </a:defPPr>
      </a:lstStyle>
    </a:txDef>
  </a:objectDefaults>
  <a:extraClrSchemeLst/>
  <a:extLst>
    <a:ext uri="{05A4C25C-085E-4340-85A3-A5531E510DB2}">
      <thm15:themeFamily xmlns:thm15="http://schemas.microsoft.com/office/thememl/2012/main" name="SFŽP ČR_prezentace_16-9" id="{2BA6B87A-BDE8-45C3-AD6D-7584D16F57D4}" vid="{936D27BA-F5F7-4FAB-9A8D-5DE3505398D5}"/>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Office">
  <a:themeElements>
    <a:clrScheme name="ČVUT-UCEEB">
      <a:dk1>
        <a:sysClr val="windowText" lastClr="000000"/>
      </a:dk1>
      <a:lt1>
        <a:sysClr val="window" lastClr="FFFFFF"/>
      </a:lt1>
      <a:dk2>
        <a:srgbClr val="0065BD"/>
      </a:dk2>
      <a:lt2>
        <a:srgbClr val="9B9B9B"/>
      </a:lt2>
      <a:accent1>
        <a:srgbClr val="0065BD"/>
      </a:accent1>
      <a:accent2>
        <a:srgbClr val="84AD00"/>
      </a:accent2>
      <a:accent3>
        <a:srgbClr val="C60C30"/>
      </a:accent3>
      <a:accent4>
        <a:srgbClr val="E05206"/>
      </a:accent4>
      <a:accent5>
        <a:srgbClr val="00B2A9"/>
      </a:accent5>
      <a:accent6>
        <a:srgbClr val="F0AB00"/>
      </a:accent6>
      <a:hlink>
        <a:srgbClr val="0065BD"/>
      </a:hlink>
      <a:folHlink>
        <a:srgbClr val="0065BD"/>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B71AA5B8-C7FF-48E9-9DDE-A2C5C9558129}" vid="{D3855675-ED1A-4EE7-AB1F-F528BDA1156F}"/>
    </a:ext>
  </a:extLst>
</a:theme>
</file>

<file path=ppt/theme/theme6.xml><?xml version="1.0" encoding="utf-8"?>
<a:theme xmlns:a="http://schemas.openxmlformats.org/drawingml/2006/main" name="Office 2013 - 2022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7.xml><?xml version="1.0" encoding="utf-8"?>
<a:theme xmlns:a="http://schemas.openxmlformats.org/drawingml/2006/main" name="3_Motiv systému Office">
  <a:themeElements>
    <a:clrScheme name="Vlastní 2">
      <a:dk1>
        <a:sysClr val="windowText" lastClr="000000"/>
      </a:dk1>
      <a:lt1>
        <a:sysClr val="window" lastClr="FFFFFF"/>
      </a:lt1>
      <a:dk2>
        <a:srgbClr val="003AA9"/>
      </a:dk2>
      <a:lt2>
        <a:srgbClr val="DFE895"/>
      </a:lt2>
      <a:accent1>
        <a:srgbClr val="003AA9"/>
      </a:accent1>
      <a:accent2>
        <a:srgbClr val="B5CD00"/>
      </a:accent2>
      <a:accent3>
        <a:srgbClr val="43B02A"/>
      </a:accent3>
      <a:accent4>
        <a:srgbClr val="7EA6D7"/>
      </a:accent4>
      <a:accent5>
        <a:srgbClr val="DFE895"/>
      </a:accent5>
      <a:accent6>
        <a:srgbClr val="96D9A5"/>
      </a:accent6>
      <a:hlink>
        <a:srgbClr val="003AA9"/>
      </a:hlink>
      <a:folHlink>
        <a:srgbClr val="7EA6D7"/>
      </a:folHlink>
    </a:clrScheme>
    <a:fontScheme name="Fond">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ávrh prezentace NZÚ 2021" id="{57388CCF-7A93-4211-A92A-C5D9C690F17B}" vid="{90344961-79DD-46FA-98C5-BE465A94B971}"/>
    </a:ext>
  </a:extLst>
</a:theme>
</file>

<file path=ppt/theme/theme8.xml><?xml version="1.0" encoding="utf-8"?>
<a:theme xmlns:a="http://schemas.openxmlformats.org/drawingml/2006/main" name="2_Motiv systému Office">
  <a:themeElements>
    <a:clrScheme name="Vlastní 2">
      <a:dk1>
        <a:sysClr val="windowText" lastClr="000000"/>
      </a:dk1>
      <a:lt1>
        <a:sysClr val="window" lastClr="FFFFFF"/>
      </a:lt1>
      <a:dk2>
        <a:srgbClr val="003AA9"/>
      </a:dk2>
      <a:lt2>
        <a:srgbClr val="DFE895"/>
      </a:lt2>
      <a:accent1>
        <a:srgbClr val="003AA9"/>
      </a:accent1>
      <a:accent2>
        <a:srgbClr val="B5CD00"/>
      </a:accent2>
      <a:accent3>
        <a:srgbClr val="43B02A"/>
      </a:accent3>
      <a:accent4>
        <a:srgbClr val="7EA6D7"/>
      </a:accent4>
      <a:accent5>
        <a:srgbClr val="DFE895"/>
      </a:accent5>
      <a:accent6>
        <a:srgbClr val="96D9A5"/>
      </a:accent6>
      <a:hlink>
        <a:srgbClr val="003AA9"/>
      </a:hlink>
      <a:folHlink>
        <a:srgbClr val="7EA6D7"/>
      </a:folHlink>
    </a:clrScheme>
    <a:fontScheme name="Fond">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ávrh prezentace NZÚ 2021" id="{57388CCF-7A93-4211-A92A-C5D9C690F17B}" vid="{90344961-79DD-46FA-98C5-BE465A94B971}"/>
    </a:ext>
  </a:extLst>
</a:theme>
</file>

<file path=ppt/theme/theme9.xml><?xml version="1.0" encoding="utf-8"?>
<a:theme xmlns:a="http://schemas.openxmlformats.org/drawingml/2006/main" name="1_Motiv systému Office">
  <a:themeElements>
    <a:clrScheme name="Vlastní 2">
      <a:dk1>
        <a:sysClr val="windowText" lastClr="000000"/>
      </a:dk1>
      <a:lt1>
        <a:sysClr val="window" lastClr="FFFFFF"/>
      </a:lt1>
      <a:dk2>
        <a:srgbClr val="003AA9"/>
      </a:dk2>
      <a:lt2>
        <a:srgbClr val="DFE895"/>
      </a:lt2>
      <a:accent1>
        <a:srgbClr val="003AA9"/>
      </a:accent1>
      <a:accent2>
        <a:srgbClr val="B5CD00"/>
      </a:accent2>
      <a:accent3>
        <a:srgbClr val="43B02A"/>
      </a:accent3>
      <a:accent4>
        <a:srgbClr val="7EA6D7"/>
      </a:accent4>
      <a:accent5>
        <a:srgbClr val="DFE895"/>
      </a:accent5>
      <a:accent6>
        <a:srgbClr val="96D9A5"/>
      </a:accent6>
      <a:hlink>
        <a:srgbClr val="003AA9"/>
      </a:hlink>
      <a:folHlink>
        <a:srgbClr val="7EA6D7"/>
      </a:folHlink>
    </a:clrScheme>
    <a:fontScheme name="Fond">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ávrh prezentace NZÚ 2021" id="{57388CCF-7A93-4211-A92A-C5D9C690F17B}" vid="{90344961-79DD-46FA-98C5-BE465A94B971}"/>
    </a:ext>
  </a:extLst>
</a:theme>
</file>

<file path=ppt/theme/themeOverride1.xml><?xml version="1.0" encoding="utf-8"?>
<a:themeOverride xmlns:a="http://schemas.openxmlformats.org/drawingml/2006/main">
  <a:clrScheme name="Zeleno-žlutá">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Zeleno-žlutá">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Zeleno-žlutá">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Zeleno-žlutá">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Vlastní 4">
    <a:dk1>
      <a:srgbClr val="024F2F"/>
    </a:dk1>
    <a:lt1>
      <a:srgbClr val="FFFFFF"/>
    </a:lt1>
    <a:dk2>
      <a:srgbClr val="024F2F"/>
    </a:dk2>
    <a:lt2>
      <a:srgbClr val="73767D"/>
    </a:lt2>
    <a:accent1>
      <a:srgbClr val="024F2F"/>
    </a:accent1>
    <a:accent2>
      <a:srgbClr val="A9D15B"/>
    </a:accent2>
    <a:accent3>
      <a:srgbClr val="2DA343"/>
    </a:accent3>
    <a:accent4>
      <a:srgbClr val="73767D"/>
    </a:accent4>
    <a:accent5>
      <a:srgbClr val="024F2F"/>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Vlastní 4">
    <a:dk1>
      <a:srgbClr val="024F2F"/>
    </a:dk1>
    <a:lt1>
      <a:srgbClr val="FFFFFF"/>
    </a:lt1>
    <a:dk2>
      <a:srgbClr val="024F2F"/>
    </a:dk2>
    <a:lt2>
      <a:srgbClr val="73767D"/>
    </a:lt2>
    <a:accent1>
      <a:srgbClr val="024F2F"/>
    </a:accent1>
    <a:accent2>
      <a:srgbClr val="A9D15B"/>
    </a:accent2>
    <a:accent3>
      <a:srgbClr val="2DA343"/>
    </a:accent3>
    <a:accent4>
      <a:srgbClr val="73767D"/>
    </a:accent4>
    <a:accent5>
      <a:srgbClr val="024F2F"/>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5766</Words>
  <Application>Microsoft Office PowerPoint</Application>
  <PresentationFormat>Custom</PresentationFormat>
  <Paragraphs>914</Paragraphs>
  <Slides>143</Slides>
  <Notes>25</Notes>
  <HiddenSlides>1</HiddenSlides>
  <MMClips>0</MMClips>
  <ScaleCrop>false</ScaleCrop>
  <HeadingPairs>
    <vt:vector size="6" baseType="variant">
      <vt:variant>
        <vt:lpstr>Fonts Used</vt:lpstr>
      </vt:variant>
      <vt:variant>
        <vt:i4>31</vt:i4>
      </vt:variant>
      <vt:variant>
        <vt:lpstr>Theme</vt:lpstr>
      </vt:variant>
      <vt:variant>
        <vt:i4>11</vt:i4>
      </vt:variant>
      <vt:variant>
        <vt:lpstr>Slide Titles</vt:lpstr>
      </vt:variant>
      <vt:variant>
        <vt:i4>143</vt:i4>
      </vt:variant>
    </vt:vector>
  </HeadingPairs>
  <TitlesOfParts>
    <vt:vector size="185" baseType="lpstr">
      <vt:lpstr>Roboto</vt:lpstr>
      <vt:lpstr>Technika</vt:lpstr>
      <vt:lpstr>Arial MT</vt:lpstr>
      <vt:lpstr>Roboto Condensed Light</vt:lpstr>
      <vt:lpstr>Roboto Bold</vt:lpstr>
      <vt:lpstr>Myriad Pro</vt:lpstr>
      <vt:lpstr>BatangChe</vt:lpstr>
      <vt:lpstr>Roboto Condensed Heavy</vt:lpstr>
      <vt:lpstr>Roboto Heavy</vt:lpstr>
      <vt:lpstr>Calibri Light</vt:lpstr>
      <vt:lpstr>Segoe UI</vt:lpstr>
      <vt:lpstr>Technika-Bold</vt:lpstr>
      <vt:lpstr>Roboto ExtraBold</vt:lpstr>
      <vt:lpstr>Avenir Next LT Pro</vt:lpstr>
      <vt:lpstr>Aptos</vt:lpstr>
      <vt:lpstr>Poppins</vt:lpstr>
      <vt:lpstr>Wingdings</vt:lpstr>
      <vt:lpstr>Technika Book</vt:lpstr>
      <vt:lpstr>Nunito</vt:lpstr>
      <vt:lpstr>Ink Free</vt:lpstr>
      <vt:lpstr>Roboto Condensed Ultra-Bold</vt:lpstr>
      <vt:lpstr>Open Sans Bold</vt:lpstr>
      <vt:lpstr>Verdana</vt:lpstr>
      <vt:lpstr>Arial Black</vt:lpstr>
      <vt:lpstr>Calibri</vt:lpstr>
      <vt:lpstr>Roboto Condensed Bold</vt:lpstr>
      <vt:lpstr>Arial</vt:lpstr>
      <vt:lpstr>Open Sans</vt:lpstr>
      <vt:lpstr>Times New Roman</vt:lpstr>
      <vt:lpstr>Symbol</vt:lpstr>
      <vt:lpstr>Tahoma</vt:lpstr>
      <vt:lpstr>Office Theme</vt:lpstr>
      <vt:lpstr>1_Office Theme</vt:lpstr>
      <vt:lpstr>2_Office Theme</vt:lpstr>
      <vt:lpstr>3_Office Theme</vt:lpstr>
      <vt:lpstr>Motiv Office</vt:lpstr>
      <vt:lpstr>Office 2013 - 2022 Theme</vt:lpstr>
      <vt:lpstr>3_Motiv systému Office</vt:lpstr>
      <vt:lpstr>2_Motiv systému Office</vt:lpstr>
      <vt:lpstr>1_Motiv systému Office</vt:lpstr>
      <vt:lpstr>Motiv systému Office</vt:lpstr>
      <vt:lpstr>1_Motiv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Energetické úspory nemovitostí cesta k energetické nezávislosti</vt:lpstr>
      <vt:lpstr>VNĚJŠÍ VLIVY</vt:lpstr>
      <vt:lpstr>Primární energie</vt:lpstr>
      <vt:lpstr>Renovace vývoj</vt:lpstr>
      <vt:lpstr>Kam míří legislativa</vt:lpstr>
      <vt:lpstr>Poradenství 2025</vt:lpstr>
      <vt:lpstr>Renovační pas</vt:lpstr>
      <vt:lpstr>Renovační pas / návrh energetických úspor – NEO</vt:lpstr>
      <vt:lpstr>Chytrá renovace</vt:lpstr>
      <vt:lpstr>Potenciál úspor</vt:lpstr>
      <vt:lpstr>Význam architektury</vt:lpstr>
      <vt:lpstr>Renovační desatero</vt:lpstr>
      <vt:lpstr>Metodická příručka MŽP</vt:lpstr>
      <vt:lpstr>Zateplovací systémy</vt:lpstr>
      <vt:lpstr>Ideální zdroj a distribuce tepla</vt:lpstr>
      <vt:lpstr>Architektura</vt:lpstr>
      <vt:lpstr>Architektura</vt:lpstr>
      <vt:lpstr>SPRÁVNÁ PRAXE</vt:lpstr>
      <vt:lpstr>Příklady správné praxe</vt:lpstr>
      <vt:lpstr>Příklady správné praxe</vt:lpstr>
      <vt:lpstr>Příklady správné praxe</vt:lpstr>
      <vt:lpstr>„NEJLEVNĚJŠÍ ENERGIE JE TA, KTEROU VŮBEC NEPOTŘEBUJEME“</vt:lpstr>
      <vt:lpstr>Děkuji za pozornost</vt:lpstr>
      <vt:lpstr>PowerPoint Presentation</vt:lpstr>
      <vt:lpstr>Renovating Condominiums Services and tools supporting homeowner associations</vt:lpstr>
      <vt:lpstr>CONTENT</vt:lpstr>
      <vt:lpstr>Energy-saving renovations</vt:lpstr>
      <vt:lpstr>Energy-saving renovations</vt:lpstr>
      <vt:lpstr>Energy saving renovations</vt:lpstr>
      <vt:lpstr>Best-practice examples</vt:lpstr>
      <vt:lpstr>Best-practice examples</vt:lpstr>
      <vt:lpstr>Renovation Services</vt:lpstr>
      <vt:lpstr>Renovation Services</vt:lpstr>
      <vt:lpstr>Renovation Services</vt:lpstr>
      <vt:lpstr>Tools</vt:lpstr>
      <vt:lpstr>Tools: research</vt:lpstr>
      <vt:lpstr>integrated home renovation service providers</vt:lpstr>
      <vt:lpstr>Tools: policy</vt:lpstr>
      <vt:lpstr>Tools: policy</vt:lpstr>
      <vt:lpstr>Conclusion</vt:lpstr>
      <vt:lpstr>PowerPoint Presentation</vt:lpstr>
      <vt:lpstr>PowerPoint Presentation</vt:lpstr>
      <vt:lpstr>PowerPoint Presentation</vt:lpstr>
      <vt:lpstr>Výzvy programu NZÚ od 2025</vt:lpstr>
      <vt:lpstr>Vývoj počtu přijatých žádostí celkem </vt:lpstr>
      <vt:lpstr>Přijaté žádosti – rozdělení podle aktivit</vt:lpstr>
      <vt:lpstr>PowerPoint Presentation</vt:lpstr>
      <vt:lpstr>PowerPoint Presentation</vt:lpstr>
      <vt:lpstr>PowerPoint Presentation</vt:lpstr>
      <vt:lpstr>PowerPoint Presentation</vt:lpstr>
      <vt:lpstr>PowerPoint Presentation</vt:lpstr>
      <vt:lpstr>Základní podmínky – fyzické a právnické osoby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Bridging the Gap: Connecting the Market, Innovative Solutions, and Professionals </vt:lpstr>
      <vt:lpstr>PowerPoint Presentation</vt:lpstr>
      <vt:lpstr>The BuildUPspeed Objectives</vt:lpstr>
      <vt:lpstr>The BuildUPspeed key pillars:</vt:lpstr>
      <vt:lpstr>Market Activation Platform</vt:lpstr>
      <vt:lpstr>Energiesprong</vt:lpstr>
      <vt:lpstr>PowerPoint Presentation</vt:lpstr>
      <vt:lpstr>Renovace historických budov</vt:lpstr>
      <vt:lpstr>PowerPoint Presentation</vt:lpstr>
      <vt:lpstr>PŘEDPOKLADY ÚSPĚŠNÉ RENOVACE</vt:lpstr>
      <vt:lpstr>PŘEDPOKLADY ÚSPĚŠNÉ RENOVACE</vt:lpstr>
      <vt:lpstr>01.</vt:lpstr>
      <vt:lpstr>Byty v Karmelitské ulici v Praze - umístění budovy</vt:lpstr>
      <vt:lpstr>Byty v Karmelitské ulici v Praze - umístění budovy</vt:lpstr>
      <vt:lpstr>Byty v Karmelitské ulici v Praze - umístění budovy</vt:lpstr>
      <vt:lpstr>Byty v Karmelitské ulici v Praze - umístění budovy</vt:lpstr>
      <vt:lpstr>Byty v Karmelitské ulici v Praze - umístění budovy</vt:lpstr>
      <vt:lpstr>Byty v Karmelitské ulici v Praze - umístění budovy</vt:lpstr>
      <vt:lpstr>Byty v Karmelitské ulici v Praze - umístění budovy</vt:lpstr>
      <vt:lpstr>02.</vt:lpstr>
      <vt:lpstr>PowerPoint Presentation</vt:lpstr>
      <vt:lpstr>Stáje v Lysé n/L - umístění budovy</vt:lpstr>
      <vt:lpstr>PowerPoint Presentation</vt:lpstr>
      <vt:lpstr>Stáje v Lysé n/L - umístění budovy</vt:lpstr>
      <vt:lpstr>Stáje v Lysé n/L - umístění budovy</vt:lpstr>
      <vt:lpstr>Stáje v Lysé n/L - umístění budovy</vt:lpstr>
      <vt:lpstr>Stáje v Lysé n/L - umístění budovy</vt:lpstr>
      <vt:lpstr>Stáje v Lysé n/L - větrání s rekuperací</vt:lpstr>
      <vt:lpstr>Stáje v Lysé n/L - umístění budovy</vt:lpstr>
      <vt:lpstr>Stáje v Lysé n/L - umístění budovy</vt:lpstr>
      <vt:lpstr>Stáje v Lysé n/L - umístění budovy</vt:lpstr>
      <vt:lpstr>03.</vt:lpstr>
      <vt:lpstr>Farní úřad v Praze Michli - umístění budovy</vt:lpstr>
      <vt:lpstr>Farní úřad v Praze Michli - umístění budovy</vt:lpstr>
      <vt:lpstr>Farní úřad v Praze Michli - umístění budovy</vt:lpstr>
      <vt:lpstr>Farní úřad v Praze Michli - umístění budovy</vt:lpstr>
      <vt:lpstr>Farní úřad v Praze Michli - umístění budovy</vt:lpstr>
      <vt:lpstr>Farní úřad v Praze Michli - umístění budovy</vt:lpstr>
      <vt:lpstr>Farní úřad v Praze Michli - umístění budovy</vt:lpstr>
      <vt:lpstr>Děkuji za pozornost</vt:lpstr>
      <vt:lpstr>PowerPoint Presentation</vt:lpstr>
      <vt:lpstr>PowerPoint Presentation</vt:lpstr>
      <vt:lpstr>PowerPoint Presentation</vt:lpstr>
      <vt:lpstr>PowerPoint Presentation</vt:lpstr>
      <vt:lpstr>    THE BENEFITS OF SHARING LIVING THE ENERGY TRANSITION IN RESIDENTIAL SECTOR         Michal Kuzmič head of business and interdisciplinary collaboration 20. 03. 2025 uiPI RENOVATION TOUR, PRAGUE</vt:lpstr>
      <vt:lpstr>ČVUT UCEEB (TŘINECKÁ 1024 BUSHRAD)</vt:lpstr>
      <vt:lpstr>ENERGY INTEGRATION OF BUILDING CLUSTERS</vt:lpstr>
      <vt:lpstr>PowerPoint Presentation</vt:lpstr>
      <vt:lpstr>In Czechia, state-led policy matters: channelled to post-industrial Northern areas</vt:lpstr>
      <vt:lpstr>Energy renovation investments reduce emissions and generate savings,  but to a limited extent</vt:lpstr>
      <vt:lpstr>Differentiated impacts of energy crisis</vt:lpstr>
      <vt:lpstr>PowerPoint Presentation</vt:lpstr>
      <vt:lpstr>PowerPoint Presentation</vt:lpstr>
      <vt:lpstr>SPARCS KLADNO: EXISTING BUILDINGS</vt:lpstr>
      <vt:lpstr>PowerPoint Presentation</vt:lpstr>
      <vt:lpstr>RESILIENT ENERGY COMMUNITY IN PED KUKLENY</vt:lpstr>
      <vt:lpstr>RES SOLUTIONS FOR HISTORIC BUILDINGS</vt:lpstr>
      <vt:lpstr>PILOTING ENERGY FLEXIBILITY  ON A FAMILY HOME</vt:lpstr>
      <vt:lpstr>FUTURE? AGGREGATING DEMAND-RESPONSE</vt:lpstr>
      <vt:lpstr>PowerPoint Presentation</vt:lpstr>
      <vt:lpstr>Thank you for your attention michal.kuzmic@cvut.cz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Renotour Prague master PPT</dc:title>
  <cp:lastModifiedBy>Ander Jimenez Morillas</cp:lastModifiedBy>
  <cp:revision>19</cp:revision>
  <dcterms:created xsi:type="dcterms:W3CDTF">2006-08-16T00:00:00Z</dcterms:created>
  <dcterms:modified xsi:type="dcterms:W3CDTF">2025-03-20T12:29:05Z</dcterms:modified>
  <dc:identifier>DAGhU3Xx9KQ</dc:identifier>
</cp:coreProperties>
</file>