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6" r:id="rId2"/>
  </p:sldMasterIdLst>
  <p:notesMasterIdLst>
    <p:notesMasterId r:id="rId23"/>
  </p:notesMasterIdLst>
  <p:sldIdLst>
    <p:sldId id="256" r:id="rId3"/>
    <p:sldId id="263" r:id="rId4"/>
    <p:sldId id="265" r:id="rId5"/>
    <p:sldId id="314" r:id="rId6"/>
    <p:sldId id="315" r:id="rId7"/>
    <p:sldId id="3518" r:id="rId8"/>
    <p:sldId id="3516" r:id="rId9"/>
    <p:sldId id="3515" r:id="rId10"/>
    <p:sldId id="3509" r:id="rId11"/>
    <p:sldId id="3511" r:id="rId12"/>
    <p:sldId id="3519" r:id="rId13"/>
    <p:sldId id="3520" r:id="rId14"/>
    <p:sldId id="3521" r:id="rId15"/>
    <p:sldId id="3522" r:id="rId16"/>
    <p:sldId id="404" r:id="rId17"/>
    <p:sldId id="3523" r:id="rId18"/>
    <p:sldId id="3514" r:id="rId19"/>
    <p:sldId id="3503" r:id="rId20"/>
    <p:sldId id="3507" r:id="rId21"/>
    <p:sldId id="3524" r:id="rId22"/>
  </p:sldIdLst>
  <p:sldSz cx="18288000" cy="10287000"/>
  <p:notesSz cx="6858000" cy="9144000"/>
  <p:embeddedFontLst>
    <p:embeddedFont>
      <p:font typeface="Avenir Next LT Pro" panose="020B0504020202020204" pitchFamily="34" charset="-18"/>
      <p:regular r:id="rId24"/>
      <p:bold r:id="rId25"/>
      <p:italic r:id="rId26"/>
      <p:boldItalic r:id="rId27"/>
    </p:embeddedFont>
    <p:embeddedFont>
      <p:font typeface="Nunito" pitchFamily="2" charset="-18"/>
      <p:regular r:id="rId28"/>
      <p:bold r:id="rId29"/>
      <p:italic r:id="rId30"/>
      <p:boldItalic r:id="rId31"/>
    </p:embeddedFont>
    <p:embeddedFont>
      <p:font typeface="Open Sans" panose="020B0606030504020204" pitchFamily="34" charset="0"/>
      <p:regular r:id="rId32"/>
      <p:bold r:id="rId33"/>
      <p:italic r:id="rId34"/>
      <p:boldItalic r:id="rId35"/>
    </p:embeddedFont>
    <p:embeddedFont>
      <p:font typeface="Open Sans Bold" panose="020B0806030504020204" charset="0"/>
      <p:bold r:id="rId36"/>
    </p:embeddedFont>
    <p:embeddedFont>
      <p:font typeface="Roboto" panose="02000000000000000000" pitchFamily="2" charset="0"/>
      <p:regular r:id="rId37"/>
      <p:bold r:id="rId38"/>
      <p:italic r:id="rId39"/>
      <p:boldItalic r:id="rId40"/>
    </p:embeddedFont>
    <p:embeddedFont>
      <p:font typeface="Roboto Bold" panose="020B0604020202020204" charset="0"/>
      <p:bold r:id="rId41"/>
    </p:embeddedFont>
    <p:embeddedFont>
      <p:font typeface="Roboto Condensed Bold" panose="020B0604020202020204" charset="0"/>
      <p:bold r:id="rId42"/>
    </p:embeddedFont>
    <p:embeddedFont>
      <p:font typeface="Roboto Condensed Heavy" panose="020B0604020202020204" charset="0"/>
      <p:regular r:id="rId43"/>
    </p:embeddedFont>
    <p:embeddedFont>
      <p:font typeface="Roboto Condensed Ultra-Bold" panose="020B0604020202020204" charset="0"/>
      <p:regular r:id="rId44"/>
    </p:embeddedFont>
    <p:embeddedFont>
      <p:font typeface="Roboto Heavy" panose="020B0604020202020204" charset="0"/>
      <p:regular r:id="rId45"/>
    </p:embeddedFont>
  </p:embeddedFontLst>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2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1" autoAdjust="0"/>
    <p:restoredTop sz="94622" autoAdjust="0"/>
  </p:normalViewPr>
  <p:slideViewPr>
    <p:cSldViewPr>
      <p:cViewPr varScale="1">
        <p:scale>
          <a:sx n="55" d="100"/>
          <a:sy n="55" d="100"/>
        </p:scale>
        <p:origin x="283"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font" Target="fonts/font2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CEEF0C-5FCA-480A-A2E2-9E18D0447471}" type="datetimeFigureOut">
              <a:rPr lang="en-BE" smtClean="0"/>
              <a:t>03/27/2025</a:t>
            </a:fld>
            <a:endParaRPr lang="en-B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B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07B299-7207-479D-8E3D-A5AEBF9940E2}" type="slidenum">
              <a:rPr lang="en-BE" smtClean="0"/>
              <a:t>‹#›</a:t>
            </a:fld>
            <a:endParaRPr lang="en-BE"/>
          </a:p>
        </p:txBody>
      </p:sp>
    </p:spTree>
    <p:extLst>
      <p:ext uri="{BB962C8B-B14F-4D97-AF65-F5344CB8AC3E}">
        <p14:creationId xmlns:p14="http://schemas.microsoft.com/office/powerpoint/2010/main" val="3764813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443EC-2481-80C5-008D-9657455DCAE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1E737C3-2749-2D7E-BC2D-61FB53B6F07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56A5B09-2325-D825-41CC-B3572C1A611B}"/>
              </a:ext>
            </a:extLst>
          </p:cNvPr>
          <p:cNvSpPr>
            <a:spLocks noGrp="1"/>
          </p:cNvSpPr>
          <p:nvPr>
            <p:ph type="body" idx="1"/>
          </p:nvPr>
        </p:nvSpPr>
        <p:spPr/>
        <p:txBody>
          <a:bodyPr/>
          <a:lstStyle/>
          <a:p>
            <a:r>
              <a:rPr lang="en-GB" dirty="0"/>
              <a:t>Erwin</a:t>
            </a:r>
          </a:p>
        </p:txBody>
      </p:sp>
      <p:sp>
        <p:nvSpPr>
          <p:cNvPr id="4" name="Tijdelijke aanduiding voor dianummer 3">
            <a:extLst>
              <a:ext uri="{FF2B5EF4-FFF2-40B4-BE49-F238E27FC236}">
                <a16:creationId xmlns:a16="http://schemas.microsoft.com/office/drawing/2014/main" id="{4540C6BB-BC36-11F2-A0D3-B430E566FB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5496E-3D1A-402E-ABDE-18279D0D04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7871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Erwin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5496E-3D1A-402E-ABDE-18279D0D04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7225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6C2A2-AE77-B7C1-F84F-87DFD84CA41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22B4448-21AF-26C7-A3B0-6CA8FFBAC5A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8BD8925-80F0-E493-6B74-DCEAA73833FD}"/>
              </a:ext>
            </a:extLst>
          </p:cNvPr>
          <p:cNvSpPr>
            <a:spLocks noGrp="1"/>
          </p:cNvSpPr>
          <p:nvPr>
            <p:ph type="body" idx="1"/>
          </p:nvPr>
        </p:nvSpPr>
        <p:spPr/>
        <p:txBody>
          <a:bodyPr/>
          <a:lstStyle/>
          <a:p>
            <a:r>
              <a:rPr lang="en-GB" dirty="0"/>
              <a:t>Walter</a:t>
            </a:r>
          </a:p>
        </p:txBody>
      </p:sp>
      <p:sp>
        <p:nvSpPr>
          <p:cNvPr id="4" name="Tijdelijke aanduiding voor dianummer 3">
            <a:extLst>
              <a:ext uri="{FF2B5EF4-FFF2-40B4-BE49-F238E27FC236}">
                <a16:creationId xmlns:a16="http://schemas.microsoft.com/office/drawing/2014/main" id="{146712A0-3B5E-6215-D61A-8DD841B492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5496E-3D1A-402E-ABDE-18279D0D04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5472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Walter</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5496E-3D1A-402E-ABDE-18279D0D04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2531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Walter</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5496E-3D1A-402E-ABDE-18279D0D04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4229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DB87C-4235-23D1-E407-77314B72BCF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A81D105-F351-6D32-C283-FAFD9F14091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90A68C4-6902-7FC5-6F4C-159257724544}"/>
              </a:ext>
            </a:extLst>
          </p:cNvPr>
          <p:cNvSpPr>
            <a:spLocks noGrp="1"/>
          </p:cNvSpPr>
          <p:nvPr>
            <p:ph type="body" idx="1"/>
          </p:nvPr>
        </p:nvSpPr>
        <p:spPr/>
        <p:txBody>
          <a:bodyPr/>
          <a:lstStyle/>
          <a:p>
            <a:r>
              <a:rPr lang="en-GB" dirty="0"/>
              <a:t>Erwin</a:t>
            </a:r>
          </a:p>
        </p:txBody>
      </p:sp>
      <p:sp>
        <p:nvSpPr>
          <p:cNvPr id="4" name="Tijdelijke aanduiding voor dianummer 3">
            <a:extLst>
              <a:ext uri="{FF2B5EF4-FFF2-40B4-BE49-F238E27FC236}">
                <a16:creationId xmlns:a16="http://schemas.microsoft.com/office/drawing/2014/main" id="{12C75C25-BFAC-CDB9-C4E5-FF56D2D926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5496E-3D1A-402E-ABDE-18279D0D04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41561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936CF-1EB8-6A16-DEE8-754A8DBA9C4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98E27F2-B176-5019-BF78-04A9260126A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E244982-9BD9-0500-8989-C853CE6D7867}"/>
              </a:ext>
            </a:extLst>
          </p:cNvPr>
          <p:cNvSpPr>
            <a:spLocks noGrp="1"/>
          </p:cNvSpPr>
          <p:nvPr>
            <p:ph type="body" idx="1"/>
          </p:nvPr>
        </p:nvSpPr>
        <p:spPr/>
        <p:txBody>
          <a:bodyPr/>
          <a:lstStyle/>
          <a:p>
            <a:r>
              <a:rPr lang="en-GB" dirty="0"/>
              <a:t>Erwin</a:t>
            </a:r>
          </a:p>
        </p:txBody>
      </p:sp>
      <p:sp>
        <p:nvSpPr>
          <p:cNvPr id="4" name="Tijdelijke aanduiding voor dianummer 3">
            <a:extLst>
              <a:ext uri="{FF2B5EF4-FFF2-40B4-BE49-F238E27FC236}">
                <a16:creationId xmlns:a16="http://schemas.microsoft.com/office/drawing/2014/main" id="{BAB2EF75-5194-67D3-AB42-8F329C3DED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5496E-3D1A-402E-ABDE-18279D0D04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5771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Erwin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5496E-3D1A-402E-ABDE-18279D0D04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1407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Erwin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5496E-3D1A-402E-ABDE-18279D0D04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9956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d2892c3ec1_0_0:notes"/>
          <p:cNvSpPr txBox="1">
            <a:spLocks noGrp="1"/>
          </p:cNvSpPr>
          <p:nvPr>
            <p:ph type="body" idx="1"/>
          </p:nvPr>
        </p:nvSpPr>
        <p:spPr>
          <a:xfrm>
            <a:off x="710407" y="4925407"/>
            <a:ext cx="5683200" cy="4029900"/>
          </a:xfrm>
          <a:prstGeom prst="rect">
            <a:avLst/>
          </a:prstGeom>
          <a:noFill/>
          <a:ln>
            <a:noFill/>
          </a:ln>
        </p:spPr>
        <p:txBody>
          <a:bodyPr spcFirstLastPara="1" wrap="square" lIns="99050" tIns="49500" rIns="99050" bIns="49500" anchor="t" anchorCtr="0">
            <a:noAutofit/>
          </a:bodyPr>
          <a:lstStyle/>
          <a:p>
            <a:pPr marL="0" lvl="0" indent="0" algn="l" rtl="0">
              <a:lnSpc>
                <a:spcPct val="100000"/>
              </a:lnSpc>
              <a:spcBef>
                <a:spcPts val="0"/>
              </a:spcBef>
              <a:spcAft>
                <a:spcPts val="0"/>
              </a:spcAft>
              <a:buSzPts val="1400"/>
              <a:buNone/>
            </a:pPr>
            <a:endParaRPr dirty="0"/>
          </a:p>
        </p:txBody>
      </p:sp>
      <p:sp>
        <p:nvSpPr>
          <p:cNvPr id="116" name="Google Shape;116;g2d2892c3ec1_0_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Erwin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5496E-3D1A-402E-ABDE-18279D0D04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8270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A8013-E90D-80D8-AE7C-B22007C183A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A691B71-2E20-57CB-E43D-615479C7555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E1030BF-7D70-17CF-C966-E7448150C86F}"/>
              </a:ext>
            </a:extLst>
          </p:cNvPr>
          <p:cNvSpPr>
            <a:spLocks noGrp="1"/>
          </p:cNvSpPr>
          <p:nvPr>
            <p:ph type="body" idx="1"/>
          </p:nvPr>
        </p:nvSpPr>
        <p:spPr/>
        <p:txBody>
          <a:bodyPr/>
          <a:lstStyle/>
          <a:p>
            <a:r>
              <a:rPr lang="en-GB" dirty="0"/>
              <a:t>Erwin</a:t>
            </a:r>
          </a:p>
        </p:txBody>
      </p:sp>
      <p:sp>
        <p:nvSpPr>
          <p:cNvPr id="4" name="Tijdelijke aanduiding voor dianummer 3">
            <a:extLst>
              <a:ext uri="{FF2B5EF4-FFF2-40B4-BE49-F238E27FC236}">
                <a16:creationId xmlns:a16="http://schemas.microsoft.com/office/drawing/2014/main" id="{B8D68B75-1C4F-B6F9-A149-BF56A4AFCC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5496E-3D1A-402E-ABDE-18279D0D04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7310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90A17-D6AC-A862-15C7-4882C4857E5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21128C7-4499-3803-E904-F3B29825806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E28F332-7827-67B1-0D18-4780CFA35172}"/>
              </a:ext>
            </a:extLst>
          </p:cNvPr>
          <p:cNvSpPr>
            <a:spLocks noGrp="1"/>
          </p:cNvSpPr>
          <p:nvPr>
            <p:ph type="body" idx="1"/>
          </p:nvPr>
        </p:nvSpPr>
        <p:spPr/>
        <p:txBody>
          <a:bodyPr/>
          <a:lstStyle/>
          <a:p>
            <a:r>
              <a:rPr lang="en-GB" dirty="0"/>
              <a:t>Erwin</a:t>
            </a:r>
          </a:p>
        </p:txBody>
      </p:sp>
      <p:sp>
        <p:nvSpPr>
          <p:cNvPr id="4" name="Tijdelijke aanduiding voor dianummer 3">
            <a:extLst>
              <a:ext uri="{FF2B5EF4-FFF2-40B4-BE49-F238E27FC236}">
                <a16:creationId xmlns:a16="http://schemas.microsoft.com/office/drawing/2014/main" id="{82580241-5877-89B1-9802-69C80E7B74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5496E-3D1A-402E-ABDE-18279D0D04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2358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0.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svg"/><Relationship Id="rId7"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2.png"/><Relationship Id="rId5" Type="http://schemas.openxmlformats.org/officeDocument/2006/relationships/image" Target="../media/image16.svg"/><Relationship Id="rId10" Type="http://schemas.openxmlformats.org/officeDocument/2006/relationships/image" Target="../media/image12.png"/><Relationship Id="rId4" Type="http://schemas.openxmlformats.org/officeDocument/2006/relationships/image" Target="../media/image15.png"/><Relationship Id="rId9" Type="http://schemas.openxmlformats.org/officeDocument/2006/relationships/image" Target="../media/image18.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89775-C805-67EF-8416-3BD600036458}"/>
              </a:ext>
            </a:extLst>
          </p:cNvPr>
          <p:cNvSpPr>
            <a:spLocks noGrp="1"/>
          </p:cNvSpPr>
          <p:nvPr>
            <p:ph type="ctrTitle" hasCustomPrompt="1"/>
          </p:nvPr>
        </p:nvSpPr>
        <p:spPr>
          <a:xfrm>
            <a:off x="2286000" y="3400424"/>
            <a:ext cx="13716000" cy="1864520"/>
          </a:xfrm>
        </p:spPr>
        <p:txBody>
          <a:bodyPr anchor="b">
            <a:normAutofit/>
          </a:bodyPr>
          <a:lstStyle>
            <a:lvl1pPr algn="ctr">
              <a:defRPr sz="6000"/>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lang="en-US" sz="9000" spc="161" dirty="0">
                <a:solidFill>
                  <a:srgbClr val="2ACD57"/>
                </a:solidFill>
                <a:latin typeface="Open Sans Bold"/>
              </a:rPr>
              <a:t>TITLE TO BE INSERTED</a:t>
            </a:r>
            <a:endParaRPr lang="nl-NL" dirty="0"/>
          </a:p>
        </p:txBody>
      </p:sp>
      <p:sp>
        <p:nvSpPr>
          <p:cNvPr id="3" name="Subtitle 2">
            <a:extLst>
              <a:ext uri="{FF2B5EF4-FFF2-40B4-BE49-F238E27FC236}">
                <a16:creationId xmlns:a16="http://schemas.microsoft.com/office/drawing/2014/main" id="{0E218CC1-F7B8-C56B-2708-9307F6CC69C6}"/>
              </a:ext>
            </a:extLst>
          </p:cNvPr>
          <p:cNvSpPr>
            <a:spLocks noGrp="1"/>
          </p:cNvSpPr>
          <p:nvPr>
            <p:ph type="subTitle" idx="1" hasCustomPrompt="1"/>
          </p:nvPr>
        </p:nvSpPr>
        <p:spPr>
          <a:xfrm>
            <a:off x="2286000" y="5403057"/>
            <a:ext cx="13716000" cy="2483643"/>
          </a:xfrm>
        </p:spPr>
        <p:txBody>
          <a:bodyPr/>
          <a:lstStyle>
            <a:lvl1pPr marL="0" indent="0" algn="ctr">
              <a:buNone/>
              <a:defRPr sz="3600">
                <a:latin typeface="Open Sans" panose="020B0606030504020204" pitchFamily="34" charset="0"/>
                <a:ea typeface="Open Sans" panose="020B0606030504020204" pitchFamily="34" charset="0"/>
                <a:cs typeface="Open Sans" panose="020B0606030504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sz="3600" spc="68" dirty="0">
                <a:solidFill>
                  <a:srgbClr val="6B6363"/>
                </a:solidFill>
                <a:latin typeface="Open Sans Bold"/>
              </a:rPr>
              <a:t>Subtitle to be inserted</a:t>
            </a:r>
          </a:p>
          <a:p>
            <a:endParaRPr lang="nl-NL" dirty="0"/>
          </a:p>
        </p:txBody>
      </p:sp>
      <p:sp>
        <p:nvSpPr>
          <p:cNvPr id="4" name="Date Placeholder 3">
            <a:extLst>
              <a:ext uri="{FF2B5EF4-FFF2-40B4-BE49-F238E27FC236}">
                <a16:creationId xmlns:a16="http://schemas.microsoft.com/office/drawing/2014/main" id="{A3CB63F8-1EF6-2DE8-84A2-65B93CFCC889}"/>
              </a:ext>
            </a:extLst>
          </p:cNvPr>
          <p:cNvSpPr>
            <a:spLocks noGrp="1"/>
          </p:cNvSpPr>
          <p:nvPr>
            <p:ph type="dt" sz="half" idx="10"/>
          </p:nvPr>
        </p:nvSpPr>
        <p:spPr/>
        <p:txBody>
          <a:bodyPr/>
          <a:lstStyle/>
          <a:p>
            <a:fld id="{911F9200-11BA-466D-95D0-B16AF15CAF19}" type="datetimeFigureOut">
              <a:rPr lang="nl-NL" smtClean="0"/>
              <a:t>27-3-2025</a:t>
            </a:fld>
            <a:endParaRPr lang="nl-NL"/>
          </a:p>
        </p:txBody>
      </p:sp>
      <p:sp>
        <p:nvSpPr>
          <p:cNvPr id="5" name="Footer Placeholder 4">
            <a:extLst>
              <a:ext uri="{FF2B5EF4-FFF2-40B4-BE49-F238E27FC236}">
                <a16:creationId xmlns:a16="http://schemas.microsoft.com/office/drawing/2014/main" id="{C59A5708-E3BA-C9B5-1C01-C82D9696E174}"/>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264CDD04-5FFB-A50C-272C-0EA7AC9CE54C}"/>
              </a:ext>
            </a:extLst>
          </p:cNvPr>
          <p:cNvSpPr>
            <a:spLocks noGrp="1"/>
          </p:cNvSpPr>
          <p:nvPr>
            <p:ph type="sldNum" sz="quarter" idx="12"/>
          </p:nvPr>
        </p:nvSpPr>
        <p:spPr/>
        <p:txBody>
          <a:bodyPr/>
          <a:lstStyle/>
          <a:p>
            <a:fld id="{B34FE6C0-F021-4952-BEBE-655E6C224F52}" type="slidenum">
              <a:rPr lang="nl-NL" smtClean="0"/>
              <a:t>‹#›</a:t>
            </a:fld>
            <a:endParaRPr lang="nl-NL"/>
          </a:p>
        </p:txBody>
      </p:sp>
      <p:pic>
        <p:nvPicPr>
          <p:cNvPr id="7" name="Picture 9">
            <a:extLst>
              <a:ext uri="{FF2B5EF4-FFF2-40B4-BE49-F238E27FC236}">
                <a16:creationId xmlns:a16="http://schemas.microsoft.com/office/drawing/2014/main" id="{F6327DCB-8D9B-AC42-A16E-18B1EDD0DC90}"/>
              </a:ext>
            </a:extLst>
          </p:cNvPr>
          <p:cNvPicPr>
            <a:picLocks noChangeAspect="1"/>
          </p:cNvPicPr>
          <p:nvPr userDrawn="1"/>
        </p:nvPicPr>
        <p:blipFill rotWithShape="1">
          <a:blip r:embed="rId2"/>
          <a:srcRect l="11199" t="34381" r="18664" b="31305"/>
          <a:stretch/>
        </p:blipFill>
        <p:spPr>
          <a:xfrm>
            <a:off x="238366" y="108427"/>
            <a:ext cx="4692191" cy="2295614"/>
          </a:xfrm>
          <a:prstGeom prst="rect">
            <a:avLst/>
          </a:prstGeom>
        </p:spPr>
      </p:pic>
      <p:pic>
        <p:nvPicPr>
          <p:cNvPr id="8" name="Picture 8">
            <a:extLst>
              <a:ext uri="{FF2B5EF4-FFF2-40B4-BE49-F238E27FC236}">
                <a16:creationId xmlns:a16="http://schemas.microsoft.com/office/drawing/2014/main" id="{4AC7A7FA-572D-3615-E183-4FFF32AE364C}"/>
              </a:ext>
            </a:extLst>
          </p:cNvPr>
          <p:cNvPicPr>
            <a:picLocks noChangeAspect="1"/>
          </p:cNvPicPr>
          <p:nvPr userDrawn="1"/>
        </p:nvPicPr>
        <p:blipFill>
          <a:blip r:embed="rId3"/>
          <a:srcRect/>
          <a:stretch>
            <a:fillRect/>
          </a:stretch>
        </p:blipFill>
        <p:spPr>
          <a:xfrm>
            <a:off x="14973301" y="348674"/>
            <a:ext cx="2288393" cy="1649501"/>
          </a:xfrm>
          <a:prstGeom prst="rect">
            <a:avLst/>
          </a:prstGeom>
        </p:spPr>
      </p:pic>
      <p:sp>
        <p:nvSpPr>
          <p:cNvPr id="9" name="TextBox 13">
            <a:extLst>
              <a:ext uri="{FF2B5EF4-FFF2-40B4-BE49-F238E27FC236}">
                <a16:creationId xmlns:a16="http://schemas.microsoft.com/office/drawing/2014/main" id="{D887922C-F16E-AA5F-B4D5-FAEB1FA3D720}"/>
              </a:ext>
            </a:extLst>
          </p:cNvPr>
          <p:cNvSpPr txBox="1"/>
          <p:nvPr userDrawn="1"/>
        </p:nvSpPr>
        <p:spPr>
          <a:xfrm>
            <a:off x="14091144" y="2056379"/>
            <a:ext cx="4419360" cy="378693"/>
          </a:xfrm>
          <a:prstGeom prst="rect">
            <a:avLst/>
          </a:prstGeom>
        </p:spPr>
        <p:txBody>
          <a:bodyPr wrap="square" lIns="0" tIns="0" rIns="0" bIns="0" rtlCol="0" anchor="t">
            <a:spAutoFit/>
          </a:bodyPr>
          <a:lstStyle/>
          <a:p>
            <a:pPr algn="just">
              <a:lnSpc>
                <a:spcPts val="3299"/>
              </a:lnSpc>
            </a:pPr>
            <a:r>
              <a:rPr lang="en-US" sz="2100" b="1" dirty="0">
                <a:solidFill>
                  <a:schemeClr val="accent1">
                    <a:lumMod val="75000"/>
                  </a:schemeClr>
                </a:solidFill>
                <a:latin typeface="Arial" panose="020B0604020202020204" pitchFamily="34" charset="0"/>
                <a:cs typeface="Arial" panose="020B0604020202020204" pitchFamily="34" charset="0"/>
              </a:rPr>
              <a:t>Funded by the European Union</a:t>
            </a:r>
          </a:p>
        </p:txBody>
      </p:sp>
      <p:sp>
        <p:nvSpPr>
          <p:cNvPr id="10" name="AutoShape 2">
            <a:extLst>
              <a:ext uri="{FF2B5EF4-FFF2-40B4-BE49-F238E27FC236}">
                <a16:creationId xmlns:a16="http://schemas.microsoft.com/office/drawing/2014/main" id="{7B4A35FD-1CC4-828D-D0F7-5ABA4874F3C4}"/>
              </a:ext>
            </a:extLst>
          </p:cNvPr>
          <p:cNvSpPr/>
          <p:nvPr userDrawn="1"/>
        </p:nvSpPr>
        <p:spPr>
          <a:xfrm flipH="1">
            <a:off x="2" y="9154694"/>
            <a:ext cx="18287999" cy="1170"/>
          </a:xfrm>
          <a:prstGeom prst="line">
            <a:avLst/>
          </a:prstGeom>
          <a:ln w="9525" cap="rnd">
            <a:solidFill>
              <a:srgbClr val="6B6363"/>
            </a:solidFill>
            <a:prstDash val="solid"/>
            <a:headEnd type="none" w="sm" len="sm"/>
            <a:tailEnd type="none" w="sm" len="sm"/>
          </a:ln>
        </p:spPr>
      </p:sp>
      <p:grpSp>
        <p:nvGrpSpPr>
          <p:cNvPr id="16" name="Group 15">
            <a:extLst>
              <a:ext uri="{FF2B5EF4-FFF2-40B4-BE49-F238E27FC236}">
                <a16:creationId xmlns:a16="http://schemas.microsoft.com/office/drawing/2014/main" id="{4E3884C0-B5C2-5F08-1AC8-3671550036ED}"/>
              </a:ext>
            </a:extLst>
          </p:cNvPr>
          <p:cNvGrpSpPr/>
          <p:nvPr userDrawn="1"/>
        </p:nvGrpSpPr>
        <p:grpSpPr>
          <a:xfrm>
            <a:off x="14230560" y="5851202"/>
            <a:ext cx="3773871" cy="3303492"/>
            <a:chOff x="11457732" y="3138380"/>
            <a:chExt cx="3352394" cy="2934546"/>
          </a:xfrm>
        </p:grpSpPr>
        <p:pic>
          <p:nvPicPr>
            <p:cNvPr id="11" name="Picture 3">
              <a:extLst>
                <a:ext uri="{FF2B5EF4-FFF2-40B4-BE49-F238E27FC236}">
                  <a16:creationId xmlns:a16="http://schemas.microsoft.com/office/drawing/2014/main" id="{4C379141-82E6-5E2B-6495-B86004D473C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690752" y="4643453"/>
              <a:ext cx="1119374" cy="1428433"/>
            </a:xfrm>
            <a:prstGeom prst="rect">
              <a:avLst/>
            </a:prstGeom>
          </p:spPr>
        </p:pic>
        <p:pic>
          <p:nvPicPr>
            <p:cNvPr id="12" name="Picture 4">
              <a:extLst>
                <a:ext uri="{FF2B5EF4-FFF2-40B4-BE49-F238E27FC236}">
                  <a16:creationId xmlns:a16="http://schemas.microsoft.com/office/drawing/2014/main" id="{F0325D0A-16CB-B12F-FE03-F785165021B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393236" y="3138380"/>
              <a:ext cx="1297515" cy="1358654"/>
            </a:xfrm>
            <a:prstGeom prst="rect">
              <a:avLst/>
            </a:prstGeom>
          </p:spPr>
        </p:pic>
        <p:grpSp>
          <p:nvGrpSpPr>
            <p:cNvPr id="13" name="Group 5">
              <a:extLst>
                <a:ext uri="{FF2B5EF4-FFF2-40B4-BE49-F238E27FC236}">
                  <a16:creationId xmlns:a16="http://schemas.microsoft.com/office/drawing/2014/main" id="{EC169A5C-315B-7E27-DFBA-4965F03BDA64}"/>
                </a:ext>
              </a:extLst>
            </p:cNvPr>
            <p:cNvGrpSpPr/>
            <p:nvPr userDrawn="1"/>
          </p:nvGrpSpPr>
          <p:grpSpPr>
            <a:xfrm flipH="1">
              <a:off x="12509578" y="4644491"/>
              <a:ext cx="1181176" cy="1428434"/>
              <a:chOff x="-412542" y="-40749"/>
              <a:chExt cx="2123005" cy="1878678"/>
            </a:xfrm>
          </p:grpSpPr>
          <p:sp>
            <p:nvSpPr>
              <p:cNvPr id="14" name="Freeform 6">
                <a:extLst>
                  <a:ext uri="{FF2B5EF4-FFF2-40B4-BE49-F238E27FC236}">
                    <a16:creationId xmlns:a16="http://schemas.microsoft.com/office/drawing/2014/main" id="{49DD613F-73C9-5379-3BEB-CBC5FC63D026}"/>
                  </a:ext>
                </a:extLst>
              </p:cNvPr>
              <p:cNvSpPr/>
              <p:nvPr/>
            </p:nvSpPr>
            <p:spPr>
              <a:xfrm>
                <a:off x="-412542" y="-40749"/>
                <a:ext cx="2123005" cy="1878678"/>
              </a:xfrm>
              <a:custGeom>
                <a:avLst/>
                <a:gdLst/>
                <a:ahLst/>
                <a:cxnLst/>
                <a:rect l="l" t="t" r="r" b="b"/>
                <a:pathLst>
                  <a:path w="1913890" h="1913890">
                    <a:moveTo>
                      <a:pt x="0" y="0"/>
                    </a:moveTo>
                    <a:lnTo>
                      <a:pt x="1913890" y="0"/>
                    </a:lnTo>
                    <a:lnTo>
                      <a:pt x="1913890" y="1913890"/>
                    </a:lnTo>
                    <a:lnTo>
                      <a:pt x="0" y="1913890"/>
                    </a:lnTo>
                    <a:close/>
                  </a:path>
                </a:pathLst>
              </a:custGeom>
              <a:solidFill>
                <a:srgbClr val="C9E265"/>
              </a:solidFill>
            </p:spPr>
          </p:sp>
        </p:grpSp>
        <p:pic>
          <p:nvPicPr>
            <p:cNvPr id="15" name="Picture 7">
              <a:extLst>
                <a:ext uri="{FF2B5EF4-FFF2-40B4-BE49-F238E27FC236}">
                  <a16:creationId xmlns:a16="http://schemas.microsoft.com/office/drawing/2014/main" id="{D8EA0C3C-609C-2D35-2AB0-DB6979767D95}"/>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1457732" y="4644492"/>
              <a:ext cx="1051848" cy="1428434"/>
            </a:xfrm>
            <a:prstGeom prst="rect">
              <a:avLst/>
            </a:prstGeom>
          </p:spPr>
        </p:pic>
      </p:grpSp>
    </p:spTree>
    <p:extLst>
      <p:ext uri="{BB962C8B-B14F-4D97-AF65-F5344CB8AC3E}">
        <p14:creationId xmlns:p14="http://schemas.microsoft.com/office/powerpoint/2010/main" val="44349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rgbClr val="2ACD57"/>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6AB85CE-5724-A1D4-20E9-EBF57D065D6F}"/>
              </a:ext>
            </a:extLst>
          </p:cNvPr>
          <p:cNvSpPr>
            <a:spLocks noGrp="1"/>
          </p:cNvSpPr>
          <p:nvPr>
            <p:ph type="dt" sz="half" idx="10"/>
          </p:nvPr>
        </p:nvSpPr>
        <p:spPr/>
        <p:txBody>
          <a:bodyPr/>
          <a:lstStyle/>
          <a:p>
            <a:fld id="{911F9200-11BA-466D-95D0-B16AF15CAF19}" type="datetimeFigureOut">
              <a:rPr lang="nl-NL" smtClean="0"/>
              <a:t>27-3-2025</a:t>
            </a:fld>
            <a:endParaRPr lang="nl-NL"/>
          </a:p>
        </p:txBody>
      </p:sp>
      <p:sp>
        <p:nvSpPr>
          <p:cNvPr id="6" name="Footer Placeholder 5">
            <a:extLst>
              <a:ext uri="{FF2B5EF4-FFF2-40B4-BE49-F238E27FC236}">
                <a16:creationId xmlns:a16="http://schemas.microsoft.com/office/drawing/2014/main" id="{9E9A1459-628C-18A0-4259-361D88D1FB4B}"/>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C8687052-B8E7-EBD4-47D0-7C3A82D3A178}"/>
              </a:ext>
            </a:extLst>
          </p:cNvPr>
          <p:cNvSpPr>
            <a:spLocks noGrp="1"/>
          </p:cNvSpPr>
          <p:nvPr>
            <p:ph type="sldNum" sz="quarter" idx="12"/>
          </p:nvPr>
        </p:nvSpPr>
        <p:spPr/>
        <p:txBody>
          <a:bodyPr/>
          <a:lstStyle/>
          <a:p>
            <a:fld id="{B34FE6C0-F021-4952-BEBE-655E6C224F52}" type="slidenum">
              <a:rPr lang="nl-NL" smtClean="0"/>
              <a:t>‹#›</a:t>
            </a:fld>
            <a:endParaRPr lang="nl-NL"/>
          </a:p>
        </p:txBody>
      </p:sp>
      <p:pic>
        <p:nvPicPr>
          <p:cNvPr id="8" name="Picture 29">
            <a:extLst>
              <a:ext uri="{FF2B5EF4-FFF2-40B4-BE49-F238E27FC236}">
                <a16:creationId xmlns:a16="http://schemas.microsoft.com/office/drawing/2014/main" id="{8B61CA5F-97BD-C46E-7DCF-2D76404CBFB7}"/>
              </a:ext>
            </a:extLst>
          </p:cNvPr>
          <p:cNvPicPr>
            <a:picLocks noChangeAspect="1"/>
          </p:cNvPicPr>
          <p:nvPr userDrawn="1"/>
        </p:nvPicPr>
        <p:blipFill>
          <a:blip r:embed="rId2"/>
          <a:srcRect/>
          <a:stretch>
            <a:fillRect/>
          </a:stretch>
        </p:blipFill>
        <p:spPr>
          <a:xfrm>
            <a:off x="14558210" y="7054256"/>
            <a:ext cx="2426745" cy="1749227"/>
          </a:xfrm>
          <a:prstGeom prst="rect">
            <a:avLst/>
          </a:prstGeom>
        </p:spPr>
      </p:pic>
      <p:sp>
        <p:nvSpPr>
          <p:cNvPr id="9" name="TextBox 30">
            <a:extLst>
              <a:ext uri="{FF2B5EF4-FFF2-40B4-BE49-F238E27FC236}">
                <a16:creationId xmlns:a16="http://schemas.microsoft.com/office/drawing/2014/main" id="{A9CF47E3-002A-83AB-322C-81131F54725F}"/>
              </a:ext>
            </a:extLst>
          </p:cNvPr>
          <p:cNvSpPr txBox="1"/>
          <p:nvPr userDrawn="1"/>
        </p:nvSpPr>
        <p:spPr>
          <a:xfrm>
            <a:off x="1257301" y="8887995"/>
            <a:ext cx="15727655" cy="1643399"/>
          </a:xfrm>
          <a:prstGeom prst="rect">
            <a:avLst/>
          </a:prstGeom>
        </p:spPr>
        <p:txBody>
          <a:bodyPr wrap="square" lIns="0" tIns="0" rIns="0" bIns="0" rtlCol="0" anchor="t">
            <a:spAutoFit/>
          </a:bodyPr>
          <a:lstStyle/>
          <a:p>
            <a:pPr algn="just"/>
            <a:r>
              <a:rPr lang="en-US" sz="2100" i="1" dirty="0">
                <a:solidFill>
                  <a:srgbClr val="FFFFFF"/>
                </a:solidFill>
                <a:latin typeface="Arial"/>
                <a:ea typeface="+mn-lt"/>
                <a:cs typeface="+mn-lt"/>
              </a:rPr>
              <a:t>This project has received funding from the European Union’s </a:t>
            </a:r>
            <a:r>
              <a:rPr lang="en-US" sz="2100" i="1" dirty="0" err="1">
                <a:solidFill>
                  <a:srgbClr val="FFFFFF"/>
                </a:solidFill>
                <a:latin typeface="Arial"/>
                <a:ea typeface="+mn-lt"/>
                <a:cs typeface="+mn-lt"/>
              </a:rPr>
              <a:t>Programme</a:t>
            </a:r>
            <a:r>
              <a:rPr lang="en-US" sz="2100" i="1" dirty="0">
                <a:solidFill>
                  <a:srgbClr val="FFFFFF"/>
                </a:solidFill>
                <a:latin typeface="Arial"/>
                <a:ea typeface="+mn-lt"/>
                <a:cs typeface="+mn-lt"/>
              </a:rPr>
              <a:t> for Environment and Climate Action (LIFE) MGA — Multi &amp; Mono, under grant agreement No. 101076316.</a:t>
            </a:r>
            <a:r>
              <a:rPr lang="en-US" sz="2100" i="0" dirty="0">
                <a:solidFill>
                  <a:srgbClr val="FFFFFF"/>
                </a:solidFill>
                <a:latin typeface="Arial"/>
                <a:ea typeface="+mn-ea"/>
                <a:cs typeface="Arial"/>
              </a:rPr>
              <a:t> </a:t>
            </a:r>
            <a:r>
              <a:rPr lang="en-US" sz="2100" i="1" dirty="0">
                <a:solidFill>
                  <a:srgbClr val="FFFFFF"/>
                </a:solidFill>
                <a:latin typeface="Arial"/>
                <a:ea typeface="+mn-lt"/>
                <a:cs typeface="+mn-lt"/>
              </a:rPr>
              <a:t>Views and opinions expressed are however those of the author(s) only and do not necessarily reflect those of the European Union or CINEA. Neither the European Union nor the granting authority can be held responsible for them.</a:t>
            </a:r>
          </a:p>
          <a:p>
            <a:pPr algn="just">
              <a:lnSpc>
                <a:spcPts val="3149"/>
              </a:lnSpc>
            </a:pPr>
            <a:endParaRPr lang="en-US" sz="1800" dirty="0">
              <a:solidFill>
                <a:srgbClr val="193E97"/>
              </a:solidFill>
              <a:latin typeface="Arial"/>
              <a:ea typeface="Open Sans"/>
              <a:cs typeface="Open Sans"/>
            </a:endParaRPr>
          </a:p>
        </p:txBody>
      </p:sp>
      <p:grpSp>
        <p:nvGrpSpPr>
          <p:cNvPr id="15" name="Group 14">
            <a:extLst>
              <a:ext uri="{FF2B5EF4-FFF2-40B4-BE49-F238E27FC236}">
                <a16:creationId xmlns:a16="http://schemas.microsoft.com/office/drawing/2014/main" id="{27D5F144-EDD5-72B2-B072-2A967B8D650D}"/>
              </a:ext>
            </a:extLst>
          </p:cNvPr>
          <p:cNvGrpSpPr/>
          <p:nvPr userDrawn="1"/>
        </p:nvGrpSpPr>
        <p:grpSpPr>
          <a:xfrm>
            <a:off x="1303046" y="5466380"/>
            <a:ext cx="3773871" cy="3303492"/>
            <a:chOff x="11457732" y="3138380"/>
            <a:chExt cx="3352394" cy="2934546"/>
          </a:xfrm>
        </p:grpSpPr>
        <p:pic>
          <p:nvPicPr>
            <p:cNvPr id="16" name="Picture 3">
              <a:extLst>
                <a:ext uri="{FF2B5EF4-FFF2-40B4-BE49-F238E27FC236}">
                  <a16:creationId xmlns:a16="http://schemas.microsoft.com/office/drawing/2014/main" id="{88A691C2-A9A3-C7FC-51D4-E7704C6A747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3690752" y="4643453"/>
              <a:ext cx="1119374" cy="1428433"/>
            </a:xfrm>
            <a:prstGeom prst="rect">
              <a:avLst/>
            </a:prstGeom>
          </p:spPr>
        </p:pic>
        <p:pic>
          <p:nvPicPr>
            <p:cNvPr id="17" name="Picture 4">
              <a:extLst>
                <a:ext uri="{FF2B5EF4-FFF2-40B4-BE49-F238E27FC236}">
                  <a16:creationId xmlns:a16="http://schemas.microsoft.com/office/drawing/2014/main" id="{45A94A61-C08F-5934-EB74-282A99D6295A}"/>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2393236" y="3138380"/>
              <a:ext cx="1297515" cy="1358654"/>
            </a:xfrm>
            <a:prstGeom prst="rect">
              <a:avLst/>
            </a:prstGeom>
          </p:spPr>
        </p:pic>
        <p:grpSp>
          <p:nvGrpSpPr>
            <p:cNvPr id="18" name="Group 5">
              <a:extLst>
                <a:ext uri="{FF2B5EF4-FFF2-40B4-BE49-F238E27FC236}">
                  <a16:creationId xmlns:a16="http://schemas.microsoft.com/office/drawing/2014/main" id="{6E113944-C81F-56D9-AE1B-CE4998150968}"/>
                </a:ext>
              </a:extLst>
            </p:cNvPr>
            <p:cNvGrpSpPr/>
            <p:nvPr userDrawn="1"/>
          </p:nvGrpSpPr>
          <p:grpSpPr>
            <a:xfrm flipH="1">
              <a:off x="12509578" y="4644491"/>
              <a:ext cx="1181176" cy="1428434"/>
              <a:chOff x="-412542" y="-40749"/>
              <a:chExt cx="2123005" cy="1878678"/>
            </a:xfrm>
          </p:grpSpPr>
          <p:sp>
            <p:nvSpPr>
              <p:cNvPr id="20" name="Freeform 6">
                <a:extLst>
                  <a:ext uri="{FF2B5EF4-FFF2-40B4-BE49-F238E27FC236}">
                    <a16:creationId xmlns:a16="http://schemas.microsoft.com/office/drawing/2014/main" id="{8C20AE1C-A31F-80EE-2F9C-B87AD2912B10}"/>
                  </a:ext>
                </a:extLst>
              </p:cNvPr>
              <p:cNvSpPr/>
              <p:nvPr/>
            </p:nvSpPr>
            <p:spPr>
              <a:xfrm>
                <a:off x="-412542" y="-40749"/>
                <a:ext cx="2123005" cy="1878678"/>
              </a:xfrm>
              <a:custGeom>
                <a:avLst/>
                <a:gdLst/>
                <a:ahLst/>
                <a:cxnLst/>
                <a:rect l="l" t="t" r="r" b="b"/>
                <a:pathLst>
                  <a:path w="1913890" h="1913890">
                    <a:moveTo>
                      <a:pt x="0" y="0"/>
                    </a:moveTo>
                    <a:lnTo>
                      <a:pt x="1913890" y="0"/>
                    </a:lnTo>
                    <a:lnTo>
                      <a:pt x="1913890" y="1913890"/>
                    </a:lnTo>
                    <a:lnTo>
                      <a:pt x="0" y="1913890"/>
                    </a:lnTo>
                    <a:close/>
                  </a:path>
                </a:pathLst>
              </a:custGeom>
              <a:solidFill>
                <a:srgbClr val="C9E265"/>
              </a:solidFill>
            </p:spPr>
          </p:sp>
        </p:grpSp>
        <p:pic>
          <p:nvPicPr>
            <p:cNvPr id="19" name="Picture 7">
              <a:extLst>
                <a:ext uri="{FF2B5EF4-FFF2-40B4-BE49-F238E27FC236}">
                  <a16:creationId xmlns:a16="http://schemas.microsoft.com/office/drawing/2014/main" id="{69D39BCF-D56E-6C39-B93F-14B2B2AD4E09}"/>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1457732" y="4644492"/>
              <a:ext cx="1051848" cy="1428434"/>
            </a:xfrm>
            <a:prstGeom prst="rect">
              <a:avLst/>
            </a:prstGeom>
          </p:spPr>
        </p:pic>
      </p:grpSp>
      <p:sp>
        <p:nvSpPr>
          <p:cNvPr id="21" name="AutoShape 5">
            <a:extLst>
              <a:ext uri="{FF2B5EF4-FFF2-40B4-BE49-F238E27FC236}">
                <a16:creationId xmlns:a16="http://schemas.microsoft.com/office/drawing/2014/main" id="{BB788E0E-A9AD-E6ED-BDC8-D1817960C8C9}"/>
              </a:ext>
            </a:extLst>
          </p:cNvPr>
          <p:cNvSpPr/>
          <p:nvPr userDrawn="1"/>
        </p:nvSpPr>
        <p:spPr>
          <a:xfrm>
            <a:off x="6057901" y="3711744"/>
            <a:ext cx="3272591" cy="0"/>
          </a:xfrm>
          <a:prstGeom prst="line">
            <a:avLst/>
          </a:prstGeom>
          <a:ln w="28575" cap="rnd">
            <a:solidFill>
              <a:srgbClr val="F4F4F4"/>
            </a:solidFill>
            <a:prstDash val="solid"/>
            <a:headEnd type="none" w="sm" len="sm"/>
            <a:tailEnd type="none" w="sm" len="sm"/>
          </a:ln>
        </p:spPr>
      </p:sp>
      <p:sp>
        <p:nvSpPr>
          <p:cNvPr id="47" name="AutoShape 5">
            <a:extLst>
              <a:ext uri="{FF2B5EF4-FFF2-40B4-BE49-F238E27FC236}">
                <a16:creationId xmlns:a16="http://schemas.microsoft.com/office/drawing/2014/main" id="{239CB2C8-6A55-B835-CC24-2C64725349C7}"/>
              </a:ext>
            </a:extLst>
          </p:cNvPr>
          <p:cNvSpPr/>
          <p:nvPr userDrawn="1"/>
        </p:nvSpPr>
        <p:spPr>
          <a:xfrm>
            <a:off x="9841831" y="3705731"/>
            <a:ext cx="3272591" cy="0"/>
          </a:xfrm>
          <a:prstGeom prst="line">
            <a:avLst/>
          </a:prstGeom>
          <a:ln w="28575" cap="rnd">
            <a:solidFill>
              <a:srgbClr val="F4F4F4"/>
            </a:solidFill>
            <a:prstDash val="solid"/>
            <a:headEnd type="none" w="sm" len="sm"/>
            <a:tailEnd type="none" w="sm" len="sm"/>
          </a:ln>
        </p:spPr>
      </p:sp>
      <p:sp>
        <p:nvSpPr>
          <p:cNvPr id="48" name="AutoShape 5">
            <a:extLst>
              <a:ext uri="{FF2B5EF4-FFF2-40B4-BE49-F238E27FC236}">
                <a16:creationId xmlns:a16="http://schemas.microsoft.com/office/drawing/2014/main" id="{45E2FD98-ECCF-B575-C11F-903FD06AD029}"/>
              </a:ext>
            </a:extLst>
          </p:cNvPr>
          <p:cNvSpPr/>
          <p:nvPr userDrawn="1"/>
        </p:nvSpPr>
        <p:spPr>
          <a:xfrm>
            <a:off x="13637794" y="3705731"/>
            <a:ext cx="3272591" cy="0"/>
          </a:xfrm>
          <a:prstGeom prst="line">
            <a:avLst/>
          </a:prstGeom>
          <a:ln w="28575" cap="rnd">
            <a:solidFill>
              <a:srgbClr val="F4F4F4"/>
            </a:solidFill>
            <a:prstDash val="solid"/>
            <a:headEnd type="none" w="sm" len="sm"/>
            <a:tailEnd type="none" w="sm" len="sm"/>
          </a:ln>
        </p:spPr>
      </p:sp>
      <p:sp>
        <p:nvSpPr>
          <p:cNvPr id="49" name="AutoShape 5">
            <a:extLst>
              <a:ext uri="{FF2B5EF4-FFF2-40B4-BE49-F238E27FC236}">
                <a16:creationId xmlns:a16="http://schemas.microsoft.com/office/drawing/2014/main" id="{032668B7-A700-26A7-43E3-54EE90447321}"/>
              </a:ext>
            </a:extLst>
          </p:cNvPr>
          <p:cNvSpPr/>
          <p:nvPr userDrawn="1"/>
        </p:nvSpPr>
        <p:spPr>
          <a:xfrm>
            <a:off x="6057901" y="6033839"/>
            <a:ext cx="3272591" cy="0"/>
          </a:xfrm>
          <a:prstGeom prst="line">
            <a:avLst/>
          </a:prstGeom>
          <a:ln w="28575" cap="rnd">
            <a:solidFill>
              <a:srgbClr val="F4F4F4"/>
            </a:solidFill>
            <a:prstDash val="solid"/>
            <a:headEnd type="none" w="sm" len="sm"/>
            <a:tailEnd type="none" w="sm" len="sm"/>
          </a:ln>
        </p:spPr>
      </p:sp>
      <p:sp>
        <p:nvSpPr>
          <p:cNvPr id="50" name="AutoShape 5">
            <a:extLst>
              <a:ext uri="{FF2B5EF4-FFF2-40B4-BE49-F238E27FC236}">
                <a16:creationId xmlns:a16="http://schemas.microsoft.com/office/drawing/2014/main" id="{0CF7FE3F-1689-DDAC-06EE-0FD20798FFA1}"/>
              </a:ext>
            </a:extLst>
          </p:cNvPr>
          <p:cNvSpPr/>
          <p:nvPr userDrawn="1"/>
        </p:nvSpPr>
        <p:spPr>
          <a:xfrm>
            <a:off x="9841831" y="6027825"/>
            <a:ext cx="3272591" cy="0"/>
          </a:xfrm>
          <a:prstGeom prst="line">
            <a:avLst/>
          </a:prstGeom>
          <a:ln w="28575" cap="rnd">
            <a:solidFill>
              <a:srgbClr val="F4F4F4"/>
            </a:solidFill>
            <a:prstDash val="solid"/>
            <a:headEnd type="none" w="sm" len="sm"/>
            <a:tailEnd type="none" w="sm" len="sm"/>
          </a:ln>
        </p:spPr>
      </p:sp>
      <p:sp>
        <p:nvSpPr>
          <p:cNvPr id="51" name="AutoShape 5">
            <a:extLst>
              <a:ext uri="{FF2B5EF4-FFF2-40B4-BE49-F238E27FC236}">
                <a16:creationId xmlns:a16="http://schemas.microsoft.com/office/drawing/2014/main" id="{3F8310CB-9AC6-9E1E-34D2-8678D2DFFB5E}"/>
              </a:ext>
            </a:extLst>
          </p:cNvPr>
          <p:cNvSpPr/>
          <p:nvPr userDrawn="1"/>
        </p:nvSpPr>
        <p:spPr>
          <a:xfrm>
            <a:off x="13637794" y="6027825"/>
            <a:ext cx="3272591" cy="0"/>
          </a:xfrm>
          <a:prstGeom prst="line">
            <a:avLst/>
          </a:prstGeom>
          <a:ln w="28575" cap="rnd">
            <a:solidFill>
              <a:srgbClr val="F4F4F4"/>
            </a:solidFill>
            <a:prstDash val="solid"/>
            <a:headEnd type="none" w="sm" len="sm"/>
            <a:tailEnd type="none" w="sm" len="sm"/>
          </a:ln>
        </p:spPr>
      </p:sp>
    </p:spTree>
    <p:extLst>
      <p:ext uri="{BB962C8B-B14F-4D97-AF65-F5344CB8AC3E}">
        <p14:creationId xmlns:p14="http://schemas.microsoft.com/office/powerpoint/2010/main" val="1118853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EC34C-2260-599B-C7EA-107CE2E34377}"/>
              </a:ext>
            </a:extLst>
          </p:cNvPr>
          <p:cNvSpPr>
            <a:spLocks noGrp="1"/>
          </p:cNvSpPr>
          <p:nvPr>
            <p:ph type="title" hasCustomPrompt="1"/>
          </p:nvPr>
        </p:nvSpPr>
        <p:spPr>
          <a:xfrm>
            <a:off x="1247775" y="2564608"/>
            <a:ext cx="15773400" cy="4279106"/>
          </a:xfrm>
        </p:spPr>
        <p:txBody>
          <a:bodyPr anchor="b"/>
          <a:lstStyle>
            <a:lvl1pPr>
              <a:defRPr sz="9000"/>
            </a:lvl1pPr>
          </a:lstStyle>
          <a:p>
            <a:r>
              <a:rPr lang="en-US" dirty="0"/>
              <a:t>Section No</a:t>
            </a:r>
            <a:endParaRPr lang="nl-NL" dirty="0"/>
          </a:p>
        </p:txBody>
      </p:sp>
      <p:sp>
        <p:nvSpPr>
          <p:cNvPr id="3" name="Text Placeholder 2">
            <a:extLst>
              <a:ext uri="{FF2B5EF4-FFF2-40B4-BE49-F238E27FC236}">
                <a16:creationId xmlns:a16="http://schemas.microsoft.com/office/drawing/2014/main" id="{B8375847-02A9-2C29-FD34-836119A7FF4E}"/>
              </a:ext>
            </a:extLst>
          </p:cNvPr>
          <p:cNvSpPr>
            <a:spLocks noGrp="1"/>
          </p:cNvSpPr>
          <p:nvPr>
            <p:ph type="body" idx="1" hasCustomPrompt="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Section Title </a:t>
            </a:r>
          </a:p>
        </p:txBody>
      </p:sp>
      <p:sp>
        <p:nvSpPr>
          <p:cNvPr id="4" name="Date Placeholder 3">
            <a:extLst>
              <a:ext uri="{FF2B5EF4-FFF2-40B4-BE49-F238E27FC236}">
                <a16:creationId xmlns:a16="http://schemas.microsoft.com/office/drawing/2014/main" id="{91342D73-B54E-CFFC-5CAF-A1314E4C4B52}"/>
              </a:ext>
            </a:extLst>
          </p:cNvPr>
          <p:cNvSpPr>
            <a:spLocks noGrp="1"/>
          </p:cNvSpPr>
          <p:nvPr>
            <p:ph type="dt" sz="half" idx="10"/>
          </p:nvPr>
        </p:nvSpPr>
        <p:spPr/>
        <p:txBody>
          <a:bodyPr/>
          <a:lstStyle/>
          <a:p>
            <a:fld id="{911F9200-11BA-466D-95D0-B16AF15CAF19}" type="datetimeFigureOut">
              <a:rPr lang="nl-NL" smtClean="0"/>
              <a:t>27-3-2025</a:t>
            </a:fld>
            <a:endParaRPr lang="nl-NL"/>
          </a:p>
        </p:txBody>
      </p:sp>
      <p:sp>
        <p:nvSpPr>
          <p:cNvPr id="5" name="Footer Placeholder 4">
            <a:extLst>
              <a:ext uri="{FF2B5EF4-FFF2-40B4-BE49-F238E27FC236}">
                <a16:creationId xmlns:a16="http://schemas.microsoft.com/office/drawing/2014/main" id="{2B5AC4B6-14FA-7D80-E277-97854E3C929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2A56460A-4517-2C33-F7E2-12534617EFDF}"/>
              </a:ext>
            </a:extLst>
          </p:cNvPr>
          <p:cNvSpPr>
            <a:spLocks noGrp="1"/>
          </p:cNvSpPr>
          <p:nvPr>
            <p:ph type="sldNum" sz="quarter" idx="12"/>
          </p:nvPr>
        </p:nvSpPr>
        <p:spPr/>
        <p:txBody>
          <a:bodyPr/>
          <a:lstStyle/>
          <a:p>
            <a:fld id="{B34FE6C0-F021-4952-BEBE-655E6C224F52}" type="slidenum">
              <a:rPr lang="nl-NL" smtClean="0"/>
              <a:t>‹#›</a:t>
            </a:fld>
            <a:endParaRPr lang="nl-NL"/>
          </a:p>
        </p:txBody>
      </p:sp>
      <p:grpSp>
        <p:nvGrpSpPr>
          <p:cNvPr id="7" name="Group 6">
            <a:extLst>
              <a:ext uri="{FF2B5EF4-FFF2-40B4-BE49-F238E27FC236}">
                <a16:creationId xmlns:a16="http://schemas.microsoft.com/office/drawing/2014/main" id="{28C0EFE3-BAA4-32F1-F58F-F9A537F5375F}"/>
              </a:ext>
            </a:extLst>
          </p:cNvPr>
          <p:cNvGrpSpPr/>
          <p:nvPr userDrawn="1"/>
        </p:nvGrpSpPr>
        <p:grpSpPr>
          <a:xfrm>
            <a:off x="-2" y="0"/>
            <a:ext cx="18288003" cy="3600450"/>
            <a:chOff x="-2" y="1028700"/>
            <a:chExt cx="16299413" cy="4665770"/>
          </a:xfrm>
        </p:grpSpPr>
        <p:pic>
          <p:nvPicPr>
            <p:cNvPr id="8" name="Picture 2">
              <a:extLst>
                <a:ext uri="{FF2B5EF4-FFF2-40B4-BE49-F238E27FC236}">
                  <a16:creationId xmlns:a16="http://schemas.microsoft.com/office/drawing/2014/main" id="{4B065AB7-9C15-0C77-35AC-FC19A8CC65F1}"/>
                </a:ext>
              </a:extLst>
            </p:cNvPr>
            <p:cNvPicPr>
              <a:picLocks noChangeAspect="1"/>
            </p:cNvPicPr>
            <p:nvPr/>
          </p:nvPicPr>
          <p:blipFill>
            <a:blip r:embed="rId2"/>
            <a:srcRect t="35745" b="35745"/>
            <a:stretch>
              <a:fillRect/>
            </a:stretch>
          </p:blipFill>
          <p:spPr>
            <a:xfrm>
              <a:off x="0" y="1028700"/>
              <a:ext cx="16299411" cy="4646720"/>
            </a:xfrm>
            <a:prstGeom prst="rect">
              <a:avLst/>
            </a:prstGeom>
          </p:spPr>
        </p:pic>
        <p:grpSp>
          <p:nvGrpSpPr>
            <p:cNvPr id="9" name="Group 4">
              <a:extLst>
                <a:ext uri="{FF2B5EF4-FFF2-40B4-BE49-F238E27FC236}">
                  <a16:creationId xmlns:a16="http://schemas.microsoft.com/office/drawing/2014/main" id="{AEE0AEA4-01DF-FA65-D306-1EBB7243C86C}"/>
                </a:ext>
              </a:extLst>
            </p:cNvPr>
            <p:cNvGrpSpPr/>
            <p:nvPr/>
          </p:nvGrpSpPr>
          <p:grpSpPr>
            <a:xfrm>
              <a:off x="-2" y="1047750"/>
              <a:ext cx="16299411" cy="4646720"/>
              <a:chOff x="-111981" y="-327684"/>
              <a:chExt cx="4292849" cy="1223828"/>
            </a:xfrm>
          </p:grpSpPr>
          <p:sp>
            <p:nvSpPr>
              <p:cNvPr id="10" name="Freeform 5">
                <a:extLst>
                  <a:ext uri="{FF2B5EF4-FFF2-40B4-BE49-F238E27FC236}">
                    <a16:creationId xmlns:a16="http://schemas.microsoft.com/office/drawing/2014/main" id="{39DC8764-C9BD-5591-E413-D96E410E0560}"/>
                  </a:ext>
                </a:extLst>
              </p:cNvPr>
              <p:cNvSpPr/>
              <p:nvPr/>
            </p:nvSpPr>
            <p:spPr>
              <a:xfrm>
                <a:off x="-111981" y="-327684"/>
                <a:ext cx="4292849" cy="1223828"/>
              </a:xfrm>
              <a:custGeom>
                <a:avLst/>
                <a:gdLst/>
                <a:ahLst/>
                <a:cxnLst/>
                <a:rect l="l" t="t" r="r" b="b"/>
                <a:pathLst>
                  <a:path w="4292849" h="1223828">
                    <a:moveTo>
                      <a:pt x="0" y="0"/>
                    </a:moveTo>
                    <a:lnTo>
                      <a:pt x="4292849" y="0"/>
                    </a:lnTo>
                    <a:lnTo>
                      <a:pt x="4292849" y="1223828"/>
                    </a:lnTo>
                    <a:lnTo>
                      <a:pt x="0" y="1223828"/>
                    </a:lnTo>
                    <a:close/>
                  </a:path>
                </a:pathLst>
              </a:custGeom>
              <a:solidFill>
                <a:srgbClr val="2ACD57">
                  <a:alpha val="57647"/>
                </a:srgbClr>
              </a:solidFill>
            </p:spPr>
          </p:sp>
          <p:sp>
            <p:nvSpPr>
              <p:cNvPr id="11" name="TextBox 6">
                <a:extLst>
                  <a:ext uri="{FF2B5EF4-FFF2-40B4-BE49-F238E27FC236}">
                    <a16:creationId xmlns:a16="http://schemas.microsoft.com/office/drawing/2014/main" id="{8856E28B-116C-5F7E-EAD0-BCFD3EC09A09}"/>
                  </a:ext>
                </a:extLst>
              </p:cNvPr>
              <p:cNvSpPr txBox="1"/>
              <p:nvPr/>
            </p:nvSpPr>
            <p:spPr>
              <a:xfrm>
                <a:off x="0" y="-28575"/>
                <a:ext cx="812800" cy="841375"/>
              </a:xfrm>
              <a:prstGeom prst="rect">
                <a:avLst/>
              </a:prstGeom>
            </p:spPr>
            <p:txBody>
              <a:bodyPr lIns="50800" tIns="50800" rIns="50800" bIns="50800" rtlCol="0" anchor="ctr"/>
              <a:lstStyle/>
              <a:p>
                <a:pPr algn="ctr">
                  <a:lnSpc>
                    <a:spcPts val="3780"/>
                  </a:lnSpc>
                </a:pPr>
                <a:endParaRPr sz="2700"/>
              </a:p>
            </p:txBody>
          </p:sp>
        </p:grpSp>
      </p:grpSp>
      <p:pic>
        <p:nvPicPr>
          <p:cNvPr id="17" name="Picture 8">
            <a:extLst>
              <a:ext uri="{FF2B5EF4-FFF2-40B4-BE49-F238E27FC236}">
                <a16:creationId xmlns:a16="http://schemas.microsoft.com/office/drawing/2014/main" id="{35CC46B5-BBEF-107F-8658-C0642573E195}"/>
              </a:ext>
            </a:extLst>
          </p:cNvPr>
          <p:cNvPicPr>
            <a:picLocks noChangeAspect="1"/>
          </p:cNvPicPr>
          <p:nvPr userDrawn="1"/>
        </p:nvPicPr>
        <p:blipFill>
          <a:blip r:embed="rId3"/>
          <a:srcRect/>
          <a:stretch>
            <a:fillRect/>
          </a:stretch>
        </p:blipFill>
        <p:spPr>
          <a:xfrm>
            <a:off x="8208848" y="362617"/>
            <a:ext cx="1870305" cy="1348139"/>
          </a:xfrm>
          <a:prstGeom prst="rect">
            <a:avLst/>
          </a:prstGeom>
        </p:spPr>
      </p:pic>
      <p:sp>
        <p:nvSpPr>
          <p:cNvPr id="18" name="TextBox 13">
            <a:extLst>
              <a:ext uri="{FF2B5EF4-FFF2-40B4-BE49-F238E27FC236}">
                <a16:creationId xmlns:a16="http://schemas.microsoft.com/office/drawing/2014/main" id="{A5BAFDFC-FD53-ACEF-8F6F-0552468F3F31}"/>
              </a:ext>
            </a:extLst>
          </p:cNvPr>
          <p:cNvSpPr txBox="1"/>
          <p:nvPr userDrawn="1"/>
        </p:nvSpPr>
        <p:spPr>
          <a:xfrm>
            <a:off x="6934320" y="1727445"/>
            <a:ext cx="4419360" cy="369973"/>
          </a:xfrm>
          <a:prstGeom prst="rect">
            <a:avLst/>
          </a:prstGeom>
        </p:spPr>
        <p:txBody>
          <a:bodyPr wrap="square" lIns="0" tIns="0" rIns="0" bIns="0" rtlCol="0" anchor="t">
            <a:spAutoFit/>
          </a:bodyPr>
          <a:lstStyle/>
          <a:p>
            <a:pPr algn="ctr">
              <a:lnSpc>
                <a:spcPts val="3299"/>
              </a:lnSpc>
            </a:pPr>
            <a:r>
              <a:rPr lang="en-US" sz="1800" b="1" dirty="0">
                <a:solidFill>
                  <a:schemeClr val="accent1">
                    <a:lumMod val="75000"/>
                  </a:schemeClr>
                </a:solidFill>
                <a:latin typeface="Arial" panose="020B0604020202020204" pitchFamily="34" charset="0"/>
                <a:cs typeface="Arial" panose="020B0604020202020204" pitchFamily="34" charset="0"/>
              </a:rPr>
              <a:t>Funded by the European Union</a:t>
            </a:r>
          </a:p>
        </p:txBody>
      </p:sp>
      <p:sp>
        <p:nvSpPr>
          <p:cNvPr id="23" name="AutoShape 3">
            <a:extLst>
              <a:ext uri="{FF2B5EF4-FFF2-40B4-BE49-F238E27FC236}">
                <a16:creationId xmlns:a16="http://schemas.microsoft.com/office/drawing/2014/main" id="{5E357FAC-54D4-6FBD-642B-64FC2B1FA920}"/>
              </a:ext>
            </a:extLst>
          </p:cNvPr>
          <p:cNvSpPr/>
          <p:nvPr userDrawn="1"/>
        </p:nvSpPr>
        <p:spPr>
          <a:xfrm rot="10800000">
            <a:off x="-3" y="9174957"/>
            <a:ext cx="14973302" cy="0"/>
          </a:xfrm>
          <a:prstGeom prst="line">
            <a:avLst/>
          </a:prstGeom>
          <a:ln w="9525" cap="rnd">
            <a:solidFill>
              <a:srgbClr val="6B6363"/>
            </a:solidFill>
            <a:prstDash val="solid"/>
            <a:headEnd type="none" w="sm" len="sm"/>
            <a:tailEnd type="none" w="sm" len="sm"/>
          </a:ln>
        </p:spPr>
      </p:sp>
      <p:pic>
        <p:nvPicPr>
          <p:cNvPr id="24" name="Picture 11">
            <a:extLst>
              <a:ext uri="{FF2B5EF4-FFF2-40B4-BE49-F238E27FC236}">
                <a16:creationId xmlns:a16="http://schemas.microsoft.com/office/drawing/2014/main" id="{F773CE04-CFB2-CEDB-DD9B-28C46DE39B53}"/>
              </a:ext>
            </a:extLst>
          </p:cNvPr>
          <p:cNvPicPr>
            <a:picLocks noChangeAspect="1"/>
          </p:cNvPicPr>
          <p:nvPr userDrawn="1"/>
        </p:nvPicPr>
        <p:blipFill rotWithShape="1">
          <a:blip r:embed="rId4"/>
          <a:srcRect l="11187" t="33875" r="16423" b="28682"/>
          <a:stretch/>
        </p:blipFill>
        <p:spPr>
          <a:xfrm>
            <a:off x="14773421" y="8020964"/>
            <a:ext cx="3514580" cy="1817885"/>
          </a:xfrm>
          <a:prstGeom prst="rect">
            <a:avLst/>
          </a:prstGeom>
        </p:spPr>
      </p:pic>
    </p:spTree>
    <p:extLst>
      <p:ext uri="{BB962C8B-B14F-4D97-AF65-F5344CB8AC3E}">
        <p14:creationId xmlns:p14="http://schemas.microsoft.com/office/powerpoint/2010/main" val="2352151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F27E8-B2A4-8C39-EF45-157FF0D3E234}"/>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FED05B2-D231-9D4E-96EB-8B9B040C5593}"/>
              </a:ext>
            </a:extLst>
          </p:cNvPr>
          <p:cNvSpPr>
            <a:spLocks noGrp="1"/>
          </p:cNvSpPr>
          <p:nvPr>
            <p:ph idx="1"/>
          </p:nvPr>
        </p:nvSpPr>
        <p:spPr/>
        <p:txBody>
          <a:bodyPr/>
          <a:lstStyle>
            <a:lvl1pPr>
              <a:defRPr sz="4200" b="0">
                <a:solidFill>
                  <a:schemeClr val="tx1"/>
                </a:solidFill>
              </a:defRPr>
            </a:lvl1pPr>
            <a:lvl2pPr>
              <a:defRPr sz="33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4" name="Date Placeholder 3">
            <a:extLst>
              <a:ext uri="{FF2B5EF4-FFF2-40B4-BE49-F238E27FC236}">
                <a16:creationId xmlns:a16="http://schemas.microsoft.com/office/drawing/2014/main" id="{9DF38B45-170D-835B-9B2B-4C9A806AE8F4}"/>
              </a:ext>
            </a:extLst>
          </p:cNvPr>
          <p:cNvSpPr>
            <a:spLocks noGrp="1"/>
          </p:cNvSpPr>
          <p:nvPr>
            <p:ph type="dt" sz="half" idx="10"/>
          </p:nvPr>
        </p:nvSpPr>
        <p:spPr/>
        <p:txBody>
          <a:bodyPr/>
          <a:lstStyle/>
          <a:p>
            <a:fld id="{911F9200-11BA-466D-95D0-B16AF15CAF19}" type="datetimeFigureOut">
              <a:rPr lang="nl-NL" smtClean="0"/>
              <a:t>27-3-2025</a:t>
            </a:fld>
            <a:endParaRPr lang="nl-NL"/>
          </a:p>
        </p:txBody>
      </p:sp>
      <p:sp>
        <p:nvSpPr>
          <p:cNvPr id="5" name="Footer Placeholder 4">
            <a:extLst>
              <a:ext uri="{FF2B5EF4-FFF2-40B4-BE49-F238E27FC236}">
                <a16:creationId xmlns:a16="http://schemas.microsoft.com/office/drawing/2014/main" id="{8FFD89D2-69C3-DB86-118D-1473E6905DE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2990B87-85A3-33CE-C218-DD64EFE9C2A3}"/>
              </a:ext>
            </a:extLst>
          </p:cNvPr>
          <p:cNvSpPr>
            <a:spLocks noGrp="1"/>
          </p:cNvSpPr>
          <p:nvPr>
            <p:ph type="sldNum" sz="quarter" idx="12"/>
          </p:nvPr>
        </p:nvSpPr>
        <p:spPr/>
        <p:txBody>
          <a:bodyPr/>
          <a:lstStyle/>
          <a:p>
            <a:fld id="{B34FE6C0-F021-4952-BEBE-655E6C224F52}" type="slidenum">
              <a:rPr lang="nl-NL" smtClean="0"/>
              <a:t>‹#›</a:t>
            </a:fld>
            <a:endParaRPr lang="nl-NL"/>
          </a:p>
        </p:txBody>
      </p:sp>
      <p:sp>
        <p:nvSpPr>
          <p:cNvPr id="14" name="AutoShape 3">
            <a:extLst>
              <a:ext uri="{FF2B5EF4-FFF2-40B4-BE49-F238E27FC236}">
                <a16:creationId xmlns:a16="http://schemas.microsoft.com/office/drawing/2014/main" id="{FC12E23B-BDD3-C0DC-403E-2C6C4BAF3DFA}"/>
              </a:ext>
            </a:extLst>
          </p:cNvPr>
          <p:cNvSpPr/>
          <p:nvPr userDrawn="1"/>
        </p:nvSpPr>
        <p:spPr>
          <a:xfrm rot="10800000">
            <a:off x="-3" y="9174957"/>
            <a:ext cx="14973302" cy="0"/>
          </a:xfrm>
          <a:prstGeom prst="line">
            <a:avLst/>
          </a:prstGeom>
          <a:ln w="9525" cap="rnd">
            <a:solidFill>
              <a:srgbClr val="6B6363"/>
            </a:solidFill>
            <a:prstDash val="solid"/>
            <a:headEnd type="none" w="sm" len="sm"/>
            <a:tailEnd type="none" w="sm" len="sm"/>
          </a:ln>
        </p:spPr>
      </p:sp>
      <p:pic>
        <p:nvPicPr>
          <p:cNvPr id="15" name="Picture 11">
            <a:extLst>
              <a:ext uri="{FF2B5EF4-FFF2-40B4-BE49-F238E27FC236}">
                <a16:creationId xmlns:a16="http://schemas.microsoft.com/office/drawing/2014/main" id="{F4F2E227-798E-BD99-0176-BF26DB8CA04B}"/>
              </a:ext>
            </a:extLst>
          </p:cNvPr>
          <p:cNvPicPr>
            <a:picLocks noChangeAspect="1"/>
          </p:cNvPicPr>
          <p:nvPr userDrawn="1"/>
        </p:nvPicPr>
        <p:blipFill rotWithShape="1">
          <a:blip r:embed="rId2"/>
          <a:srcRect l="11187" t="33875" r="16423" b="28682"/>
          <a:stretch/>
        </p:blipFill>
        <p:spPr>
          <a:xfrm>
            <a:off x="14773421" y="8020964"/>
            <a:ext cx="3514580" cy="1817885"/>
          </a:xfrm>
          <a:prstGeom prst="rect">
            <a:avLst/>
          </a:prstGeom>
        </p:spPr>
      </p:pic>
      <p:pic>
        <p:nvPicPr>
          <p:cNvPr id="18" name="Picture 8">
            <a:extLst>
              <a:ext uri="{FF2B5EF4-FFF2-40B4-BE49-F238E27FC236}">
                <a16:creationId xmlns:a16="http://schemas.microsoft.com/office/drawing/2014/main" id="{06D8D6C9-E439-D56C-129B-C60276C891E6}"/>
              </a:ext>
            </a:extLst>
          </p:cNvPr>
          <p:cNvPicPr>
            <a:picLocks noChangeAspect="1"/>
          </p:cNvPicPr>
          <p:nvPr userDrawn="1"/>
        </p:nvPicPr>
        <p:blipFill>
          <a:blip r:embed="rId3"/>
          <a:srcRect/>
          <a:stretch>
            <a:fillRect/>
          </a:stretch>
        </p:blipFill>
        <p:spPr>
          <a:xfrm>
            <a:off x="15295448" y="495932"/>
            <a:ext cx="1870305" cy="1348139"/>
          </a:xfrm>
          <a:prstGeom prst="rect">
            <a:avLst/>
          </a:prstGeom>
        </p:spPr>
      </p:pic>
      <p:sp>
        <p:nvSpPr>
          <p:cNvPr id="19" name="TextBox 13">
            <a:extLst>
              <a:ext uri="{FF2B5EF4-FFF2-40B4-BE49-F238E27FC236}">
                <a16:creationId xmlns:a16="http://schemas.microsoft.com/office/drawing/2014/main" id="{F6FE4A68-E860-B1EB-35BC-F1BAB1D2DF0D}"/>
              </a:ext>
            </a:extLst>
          </p:cNvPr>
          <p:cNvSpPr txBox="1"/>
          <p:nvPr userDrawn="1"/>
        </p:nvSpPr>
        <p:spPr>
          <a:xfrm>
            <a:off x="14020920" y="1860761"/>
            <a:ext cx="4419360" cy="369973"/>
          </a:xfrm>
          <a:prstGeom prst="rect">
            <a:avLst/>
          </a:prstGeom>
        </p:spPr>
        <p:txBody>
          <a:bodyPr wrap="square" lIns="0" tIns="0" rIns="0" bIns="0" rtlCol="0" anchor="t">
            <a:spAutoFit/>
          </a:bodyPr>
          <a:lstStyle/>
          <a:p>
            <a:pPr algn="ctr">
              <a:lnSpc>
                <a:spcPts val="3299"/>
              </a:lnSpc>
            </a:pPr>
            <a:r>
              <a:rPr lang="en-US" sz="1800" b="1" dirty="0">
                <a:solidFill>
                  <a:schemeClr val="accent1">
                    <a:lumMod val="75000"/>
                  </a:schemeClr>
                </a:solidFill>
                <a:latin typeface="Arial" panose="020B0604020202020204" pitchFamily="34" charset="0"/>
                <a:cs typeface="Arial" panose="020B0604020202020204" pitchFamily="34" charset="0"/>
              </a:rPr>
              <a:t>Funded by the European Union</a:t>
            </a:r>
          </a:p>
        </p:txBody>
      </p:sp>
    </p:spTree>
    <p:extLst>
      <p:ext uri="{BB962C8B-B14F-4D97-AF65-F5344CB8AC3E}">
        <p14:creationId xmlns:p14="http://schemas.microsoft.com/office/powerpoint/2010/main" val="2913273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DC3B8-39A5-93F3-ADE0-68F04793050B}"/>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01E85C6A-E9F0-8E22-EAEF-25359F9AF6B3}"/>
              </a:ext>
            </a:extLst>
          </p:cNvPr>
          <p:cNvSpPr>
            <a:spLocks noGrp="1"/>
          </p:cNvSpPr>
          <p:nvPr>
            <p:ph sz="half" idx="1"/>
          </p:nvPr>
        </p:nvSpPr>
        <p:spPr>
          <a:xfrm>
            <a:off x="1257300" y="2738438"/>
            <a:ext cx="7772400" cy="6527007"/>
          </a:xfrm>
        </p:spPr>
        <p:txBody>
          <a:bodyPr/>
          <a:lstStyle>
            <a:lvl1pPr>
              <a:defRPr b="0">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4" name="Content Placeholder 3">
            <a:extLst>
              <a:ext uri="{FF2B5EF4-FFF2-40B4-BE49-F238E27FC236}">
                <a16:creationId xmlns:a16="http://schemas.microsoft.com/office/drawing/2014/main" id="{168D9F33-79F7-951A-6146-3D602932CB3E}"/>
              </a:ext>
            </a:extLst>
          </p:cNvPr>
          <p:cNvSpPr>
            <a:spLocks noGrp="1"/>
          </p:cNvSpPr>
          <p:nvPr>
            <p:ph sz="half" idx="2"/>
          </p:nvPr>
        </p:nvSpPr>
        <p:spPr>
          <a:xfrm>
            <a:off x="9258300" y="2738438"/>
            <a:ext cx="7772400" cy="6527007"/>
          </a:xfrm>
        </p:spPr>
        <p:txBody>
          <a:bodyPr/>
          <a:lstStyle>
            <a:lvl1pPr>
              <a:defRPr b="0">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5" name="Date Placeholder 4">
            <a:extLst>
              <a:ext uri="{FF2B5EF4-FFF2-40B4-BE49-F238E27FC236}">
                <a16:creationId xmlns:a16="http://schemas.microsoft.com/office/drawing/2014/main" id="{15CF2EAE-2770-A690-9C4F-E4DC62526181}"/>
              </a:ext>
            </a:extLst>
          </p:cNvPr>
          <p:cNvSpPr>
            <a:spLocks noGrp="1"/>
          </p:cNvSpPr>
          <p:nvPr>
            <p:ph type="dt" sz="half" idx="10"/>
          </p:nvPr>
        </p:nvSpPr>
        <p:spPr/>
        <p:txBody>
          <a:bodyPr/>
          <a:lstStyle/>
          <a:p>
            <a:fld id="{911F9200-11BA-466D-95D0-B16AF15CAF19}" type="datetimeFigureOut">
              <a:rPr lang="nl-NL" smtClean="0"/>
              <a:t>27-3-2025</a:t>
            </a:fld>
            <a:endParaRPr lang="nl-NL"/>
          </a:p>
        </p:txBody>
      </p:sp>
      <p:sp>
        <p:nvSpPr>
          <p:cNvPr id="6" name="Footer Placeholder 5">
            <a:extLst>
              <a:ext uri="{FF2B5EF4-FFF2-40B4-BE49-F238E27FC236}">
                <a16:creationId xmlns:a16="http://schemas.microsoft.com/office/drawing/2014/main" id="{DD5E4040-366A-4BCB-45E0-829070789880}"/>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AFE4F64-4BEE-83D6-A592-0A55CC02EA8A}"/>
              </a:ext>
            </a:extLst>
          </p:cNvPr>
          <p:cNvSpPr>
            <a:spLocks noGrp="1"/>
          </p:cNvSpPr>
          <p:nvPr>
            <p:ph type="sldNum" sz="quarter" idx="12"/>
          </p:nvPr>
        </p:nvSpPr>
        <p:spPr/>
        <p:txBody>
          <a:bodyPr/>
          <a:lstStyle/>
          <a:p>
            <a:fld id="{B34FE6C0-F021-4952-BEBE-655E6C224F52}" type="slidenum">
              <a:rPr lang="nl-NL" smtClean="0"/>
              <a:t>‹#›</a:t>
            </a:fld>
            <a:endParaRPr lang="nl-NL"/>
          </a:p>
        </p:txBody>
      </p:sp>
      <p:sp>
        <p:nvSpPr>
          <p:cNvPr id="12" name="AutoShape 3">
            <a:extLst>
              <a:ext uri="{FF2B5EF4-FFF2-40B4-BE49-F238E27FC236}">
                <a16:creationId xmlns:a16="http://schemas.microsoft.com/office/drawing/2014/main" id="{D92117EE-FA40-E34E-6FC1-0A5C92C07632}"/>
              </a:ext>
            </a:extLst>
          </p:cNvPr>
          <p:cNvSpPr/>
          <p:nvPr userDrawn="1"/>
        </p:nvSpPr>
        <p:spPr>
          <a:xfrm rot="10800000">
            <a:off x="-3" y="9174957"/>
            <a:ext cx="14973302" cy="0"/>
          </a:xfrm>
          <a:prstGeom prst="line">
            <a:avLst/>
          </a:prstGeom>
          <a:ln w="9525" cap="rnd">
            <a:solidFill>
              <a:srgbClr val="6B6363"/>
            </a:solidFill>
            <a:prstDash val="solid"/>
            <a:headEnd type="none" w="sm" len="sm"/>
            <a:tailEnd type="none" w="sm" len="sm"/>
          </a:ln>
        </p:spPr>
      </p:sp>
      <p:pic>
        <p:nvPicPr>
          <p:cNvPr id="13" name="Picture 11">
            <a:extLst>
              <a:ext uri="{FF2B5EF4-FFF2-40B4-BE49-F238E27FC236}">
                <a16:creationId xmlns:a16="http://schemas.microsoft.com/office/drawing/2014/main" id="{4FCFAE4A-19EE-5098-04FB-37DE7050A62B}"/>
              </a:ext>
            </a:extLst>
          </p:cNvPr>
          <p:cNvPicPr>
            <a:picLocks noChangeAspect="1"/>
          </p:cNvPicPr>
          <p:nvPr userDrawn="1"/>
        </p:nvPicPr>
        <p:blipFill rotWithShape="1">
          <a:blip r:embed="rId2"/>
          <a:srcRect l="11187" t="33875" r="16423" b="28682"/>
          <a:stretch/>
        </p:blipFill>
        <p:spPr>
          <a:xfrm>
            <a:off x="14773421" y="8020964"/>
            <a:ext cx="3514580" cy="1817885"/>
          </a:xfrm>
          <a:prstGeom prst="rect">
            <a:avLst/>
          </a:prstGeom>
        </p:spPr>
      </p:pic>
      <p:pic>
        <p:nvPicPr>
          <p:cNvPr id="14" name="Picture 8">
            <a:extLst>
              <a:ext uri="{FF2B5EF4-FFF2-40B4-BE49-F238E27FC236}">
                <a16:creationId xmlns:a16="http://schemas.microsoft.com/office/drawing/2014/main" id="{1198FD49-A4C1-E54A-DAE0-43845BEA4903}"/>
              </a:ext>
            </a:extLst>
          </p:cNvPr>
          <p:cNvPicPr>
            <a:picLocks noChangeAspect="1"/>
          </p:cNvPicPr>
          <p:nvPr userDrawn="1"/>
        </p:nvPicPr>
        <p:blipFill>
          <a:blip r:embed="rId3"/>
          <a:srcRect/>
          <a:stretch>
            <a:fillRect/>
          </a:stretch>
        </p:blipFill>
        <p:spPr>
          <a:xfrm>
            <a:off x="15295448" y="495932"/>
            <a:ext cx="1870305" cy="1348139"/>
          </a:xfrm>
          <a:prstGeom prst="rect">
            <a:avLst/>
          </a:prstGeom>
        </p:spPr>
      </p:pic>
      <p:sp>
        <p:nvSpPr>
          <p:cNvPr id="15" name="TextBox 13">
            <a:extLst>
              <a:ext uri="{FF2B5EF4-FFF2-40B4-BE49-F238E27FC236}">
                <a16:creationId xmlns:a16="http://schemas.microsoft.com/office/drawing/2014/main" id="{CEF505CB-21F3-E6C3-451F-8908344CDBC3}"/>
              </a:ext>
            </a:extLst>
          </p:cNvPr>
          <p:cNvSpPr txBox="1"/>
          <p:nvPr userDrawn="1"/>
        </p:nvSpPr>
        <p:spPr>
          <a:xfrm>
            <a:off x="14020920" y="1860761"/>
            <a:ext cx="4419360" cy="369973"/>
          </a:xfrm>
          <a:prstGeom prst="rect">
            <a:avLst/>
          </a:prstGeom>
        </p:spPr>
        <p:txBody>
          <a:bodyPr wrap="square" lIns="0" tIns="0" rIns="0" bIns="0" rtlCol="0" anchor="t">
            <a:spAutoFit/>
          </a:bodyPr>
          <a:lstStyle/>
          <a:p>
            <a:pPr algn="ctr">
              <a:lnSpc>
                <a:spcPts val="3299"/>
              </a:lnSpc>
            </a:pPr>
            <a:r>
              <a:rPr lang="en-US" sz="1800" b="1" dirty="0">
                <a:solidFill>
                  <a:schemeClr val="accent1">
                    <a:lumMod val="75000"/>
                  </a:schemeClr>
                </a:solidFill>
                <a:latin typeface="Arial" panose="020B0604020202020204" pitchFamily="34" charset="0"/>
                <a:cs typeface="Arial" panose="020B0604020202020204" pitchFamily="34" charset="0"/>
              </a:rPr>
              <a:t>Funded by the European Union</a:t>
            </a:r>
          </a:p>
        </p:txBody>
      </p:sp>
    </p:spTree>
    <p:extLst>
      <p:ext uri="{BB962C8B-B14F-4D97-AF65-F5344CB8AC3E}">
        <p14:creationId xmlns:p14="http://schemas.microsoft.com/office/powerpoint/2010/main" val="2473207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4959-F98D-CCDA-E5F8-EA05AA5FF45E}"/>
              </a:ext>
            </a:extLst>
          </p:cNvPr>
          <p:cNvSpPr>
            <a:spLocks noGrp="1"/>
          </p:cNvSpPr>
          <p:nvPr>
            <p:ph type="title"/>
          </p:nvPr>
        </p:nvSpPr>
        <p:spPr>
          <a:xfrm>
            <a:off x="1259682" y="547688"/>
            <a:ext cx="15773400" cy="1988345"/>
          </a:xfrm>
        </p:spPr>
        <p:txBody>
          <a:bodyPr/>
          <a:lstStyle/>
          <a:p>
            <a:r>
              <a:rPr lang="en-US" dirty="0"/>
              <a:t>Click to edit Master title style</a:t>
            </a:r>
            <a:endParaRPr lang="nl-NL" dirty="0"/>
          </a:p>
        </p:txBody>
      </p:sp>
      <p:sp>
        <p:nvSpPr>
          <p:cNvPr id="3" name="Text Placeholder 2">
            <a:extLst>
              <a:ext uri="{FF2B5EF4-FFF2-40B4-BE49-F238E27FC236}">
                <a16:creationId xmlns:a16="http://schemas.microsoft.com/office/drawing/2014/main" id="{EB145656-7688-1BC5-C965-7424D884C025}"/>
              </a:ext>
            </a:extLst>
          </p:cNvPr>
          <p:cNvSpPr>
            <a:spLocks noGrp="1"/>
          </p:cNvSpPr>
          <p:nvPr>
            <p:ph type="body" idx="1"/>
          </p:nvPr>
        </p:nvSpPr>
        <p:spPr>
          <a:xfrm>
            <a:off x="1259683" y="2521745"/>
            <a:ext cx="7736681" cy="1235868"/>
          </a:xfrm>
        </p:spPr>
        <p:txBody>
          <a:bodyPr anchor="b">
            <a:noAutofit/>
          </a:bodyPr>
          <a:lstStyle>
            <a:lvl1pPr marL="0" indent="0">
              <a:buNone/>
              <a:defRPr sz="42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B69AF6F-04FD-B08B-2044-1E9F3FBA6128}"/>
              </a:ext>
            </a:extLst>
          </p:cNvPr>
          <p:cNvSpPr>
            <a:spLocks noGrp="1"/>
          </p:cNvSpPr>
          <p:nvPr>
            <p:ph sz="half" idx="2"/>
          </p:nvPr>
        </p:nvSpPr>
        <p:spPr>
          <a:xfrm>
            <a:off x="1259683" y="3757613"/>
            <a:ext cx="7736681" cy="5526882"/>
          </a:xfrm>
        </p:spPr>
        <p:txBody>
          <a:bodyPr/>
          <a:lstStyle>
            <a:lvl1pPr>
              <a:defRPr b="0">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5" name="Text Placeholder 4">
            <a:extLst>
              <a:ext uri="{FF2B5EF4-FFF2-40B4-BE49-F238E27FC236}">
                <a16:creationId xmlns:a16="http://schemas.microsoft.com/office/drawing/2014/main" id="{7AAD769C-5690-712F-9B7F-FA88C615085B}"/>
              </a:ext>
            </a:extLst>
          </p:cNvPr>
          <p:cNvSpPr>
            <a:spLocks noGrp="1"/>
          </p:cNvSpPr>
          <p:nvPr>
            <p:ph type="body" sz="quarter" idx="3"/>
          </p:nvPr>
        </p:nvSpPr>
        <p:spPr>
          <a:xfrm>
            <a:off x="9258300" y="2521745"/>
            <a:ext cx="7774782" cy="1235868"/>
          </a:xfrm>
        </p:spPr>
        <p:txBody>
          <a:bodyPr anchor="b">
            <a:noAutofit/>
          </a:bodyPr>
          <a:lstStyle>
            <a:lvl1pPr marL="0" indent="0">
              <a:buNone/>
              <a:defRPr sz="42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FA7ECBB-2CF1-A275-FDDF-77169B7DC764}"/>
              </a:ext>
            </a:extLst>
          </p:cNvPr>
          <p:cNvSpPr>
            <a:spLocks noGrp="1"/>
          </p:cNvSpPr>
          <p:nvPr>
            <p:ph sz="quarter" idx="4"/>
          </p:nvPr>
        </p:nvSpPr>
        <p:spPr>
          <a:xfrm>
            <a:off x="9258300" y="3757613"/>
            <a:ext cx="7774782" cy="5526882"/>
          </a:xfrm>
        </p:spPr>
        <p:txBody>
          <a:bodyPr/>
          <a:lstStyle>
            <a:lvl1pPr>
              <a:defRPr b="0">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7" name="Date Placeholder 6">
            <a:extLst>
              <a:ext uri="{FF2B5EF4-FFF2-40B4-BE49-F238E27FC236}">
                <a16:creationId xmlns:a16="http://schemas.microsoft.com/office/drawing/2014/main" id="{49D39CB7-CFA1-0805-BE58-7241AE748211}"/>
              </a:ext>
            </a:extLst>
          </p:cNvPr>
          <p:cNvSpPr>
            <a:spLocks noGrp="1"/>
          </p:cNvSpPr>
          <p:nvPr>
            <p:ph type="dt" sz="half" idx="10"/>
          </p:nvPr>
        </p:nvSpPr>
        <p:spPr/>
        <p:txBody>
          <a:bodyPr/>
          <a:lstStyle/>
          <a:p>
            <a:fld id="{911F9200-11BA-466D-95D0-B16AF15CAF19}" type="datetimeFigureOut">
              <a:rPr lang="nl-NL" smtClean="0"/>
              <a:t>27-3-2025</a:t>
            </a:fld>
            <a:endParaRPr lang="nl-NL"/>
          </a:p>
        </p:txBody>
      </p:sp>
      <p:sp>
        <p:nvSpPr>
          <p:cNvPr id="8" name="Footer Placeholder 7">
            <a:extLst>
              <a:ext uri="{FF2B5EF4-FFF2-40B4-BE49-F238E27FC236}">
                <a16:creationId xmlns:a16="http://schemas.microsoft.com/office/drawing/2014/main" id="{248FD823-E61A-2D32-F4F3-1E491E6A544D}"/>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005E5E71-C330-742A-EA77-4E8BAE6D4106}"/>
              </a:ext>
            </a:extLst>
          </p:cNvPr>
          <p:cNvSpPr>
            <a:spLocks noGrp="1"/>
          </p:cNvSpPr>
          <p:nvPr>
            <p:ph type="sldNum" sz="quarter" idx="12"/>
          </p:nvPr>
        </p:nvSpPr>
        <p:spPr/>
        <p:txBody>
          <a:bodyPr/>
          <a:lstStyle/>
          <a:p>
            <a:fld id="{B34FE6C0-F021-4952-BEBE-655E6C224F52}" type="slidenum">
              <a:rPr lang="nl-NL" smtClean="0"/>
              <a:t>‹#›</a:t>
            </a:fld>
            <a:endParaRPr lang="nl-NL"/>
          </a:p>
        </p:txBody>
      </p:sp>
      <p:sp>
        <p:nvSpPr>
          <p:cNvPr id="16" name="AutoShape 3">
            <a:extLst>
              <a:ext uri="{FF2B5EF4-FFF2-40B4-BE49-F238E27FC236}">
                <a16:creationId xmlns:a16="http://schemas.microsoft.com/office/drawing/2014/main" id="{6227073A-27DB-07DB-C176-4CDFB4FCADBA}"/>
              </a:ext>
            </a:extLst>
          </p:cNvPr>
          <p:cNvSpPr/>
          <p:nvPr userDrawn="1"/>
        </p:nvSpPr>
        <p:spPr>
          <a:xfrm rot="10800000">
            <a:off x="-3" y="9174957"/>
            <a:ext cx="14973302" cy="0"/>
          </a:xfrm>
          <a:prstGeom prst="line">
            <a:avLst/>
          </a:prstGeom>
          <a:ln w="9525" cap="rnd">
            <a:solidFill>
              <a:srgbClr val="6B6363"/>
            </a:solidFill>
            <a:prstDash val="solid"/>
            <a:headEnd type="none" w="sm" len="sm"/>
            <a:tailEnd type="none" w="sm" len="sm"/>
          </a:ln>
        </p:spPr>
      </p:sp>
      <p:pic>
        <p:nvPicPr>
          <p:cNvPr id="17" name="Picture 11">
            <a:extLst>
              <a:ext uri="{FF2B5EF4-FFF2-40B4-BE49-F238E27FC236}">
                <a16:creationId xmlns:a16="http://schemas.microsoft.com/office/drawing/2014/main" id="{FCDA4857-479F-B2D2-ACE5-F3BED5867C54}"/>
              </a:ext>
            </a:extLst>
          </p:cNvPr>
          <p:cNvPicPr>
            <a:picLocks noChangeAspect="1"/>
          </p:cNvPicPr>
          <p:nvPr userDrawn="1"/>
        </p:nvPicPr>
        <p:blipFill rotWithShape="1">
          <a:blip r:embed="rId2"/>
          <a:srcRect l="11187" t="33875" r="16423" b="28682"/>
          <a:stretch/>
        </p:blipFill>
        <p:spPr>
          <a:xfrm>
            <a:off x="14773421" y="8020964"/>
            <a:ext cx="3514580" cy="1817885"/>
          </a:xfrm>
          <a:prstGeom prst="rect">
            <a:avLst/>
          </a:prstGeom>
        </p:spPr>
      </p:pic>
      <p:pic>
        <p:nvPicPr>
          <p:cNvPr id="18" name="Picture 8">
            <a:extLst>
              <a:ext uri="{FF2B5EF4-FFF2-40B4-BE49-F238E27FC236}">
                <a16:creationId xmlns:a16="http://schemas.microsoft.com/office/drawing/2014/main" id="{E5778483-6161-A4B1-8FAE-05524557A5C5}"/>
              </a:ext>
            </a:extLst>
          </p:cNvPr>
          <p:cNvPicPr>
            <a:picLocks noChangeAspect="1"/>
          </p:cNvPicPr>
          <p:nvPr userDrawn="1"/>
        </p:nvPicPr>
        <p:blipFill>
          <a:blip r:embed="rId3"/>
          <a:srcRect/>
          <a:stretch>
            <a:fillRect/>
          </a:stretch>
        </p:blipFill>
        <p:spPr>
          <a:xfrm>
            <a:off x="15295448" y="495932"/>
            <a:ext cx="1870305" cy="1348139"/>
          </a:xfrm>
          <a:prstGeom prst="rect">
            <a:avLst/>
          </a:prstGeom>
        </p:spPr>
      </p:pic>
      <p:sp>
        <p:nvSpPr>
          <p:cNvPr id="19" name="TextBox 13">
            <a:extLst>
              <a:ext uri="{FF2B5EF4-FFF2-40B4-BE49-F238E27FC236}">
                <a16:creationId xmlns:a16="http://schemas.microsoft.com/office/drawing/2014/main" id="{4AD4CED3-9C8E-C34F-2EE4-02E86675720F}"/>
              </a:ext>
            </a:extLst>
          </p:cNvPr>
          <p:cNvSpPr txBox="1"/>
          <p:nvPr userDrawn="1"/>
        </p:nvSpPr>
        <p:spPr>
          <a:xfrm>
            <a:off x="14020920" y="1860761"/>
            <a:ext cx="4419360" cy="369973"/>
          </a:xfrm>
          <a:prstGeom prst="rect">
            <a:avLst/>
          </a:prstGeom>
        </p:spPr>
        <p:txBody>
          <a:bodyPr wrap="square" lIns="0" tIns="0" rIns="0" bIns="0" rtlCol="0" anchor="t">
            <a:spAutoFit/>
          </a:bodyPr>
          <a:lstStyle/>
          <a:p>
            <a:pPr algn="ctr">
              <a:lnSpc>
                <a:spcPts val="3299"/>
              </a:lnSpc>
            </a:pPr>
            <a:r>
              <a:rPr lang="en-US" sz="1800" b="1" dirty="0">
                <a:solidFill>
                  <a:schemeClr val="accent1">
                    <a:lumMod val="75000"/>
                  </a:schemeClr>
                </a:solidFill>
                <a:latin typeface="Arial" panose="020B0604020202020204" pitchFamily="34" charset="0"/>
                <a:cs typeface="Arial" panose="020B0604020202020204" pitchFamily="34" charset="0"/>
              </a:rPr>
              <a:t>Funded by the European Union</a:t>
            </a:r>
          </a:p>
        </p:txBody>
      </p:sp>
    </p:spTree>
    <p:extLst>
      <p:ext uri="{BB962C8B-B14F-4D97-AF65-F5344CB8AC3E}">
        <p14:creationId xmlns:p14="http://schemas.microsoft.com/office/powerpoint/2010/main" val="1187693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A781-1AC0-4E05-5738-11341E62290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F9B7B396-84C5-89E1-8F15-9CA1E6470D48}"/>
              </a:ext>
            </a:extLst>
          </p:cNvPr>
          <p:cNvSpPr>
            <a:spLocks noGrp="1"/>
          </p:cNvSpPr>
          <p:nvPr>
            <p:ph type="dt" sz="half" idx="10"/>
          </p:nvPr>
        </p:nvSpPr>
        <p:spPr/>
        <p:txBody>
          <a:bodyPr/>
          <a:lstStyle/>
          <a:p>
            <a:fld id="{911F9200-11BA-466D-95D0-B16AF15CAF19}" type="datetimeFigureOut">
              <a:rPr lang="nl-NL" smtClean="0"/>
              <a:t>27-3-2025</a:t>
            </a:fld>
            <a:endParaRPr lang="nl-NL"/>
          </a:p>
        </p:txBody>
      </p:sp>
      <p:sp>
        <p:nvSpPr>
          <p:cNvPr id="4" name="Footer Placeholder 3">
            <a:extLst>
              <a:ext uri="{FF2B5EF4-FFF2-40B4-BE49-F238E27FC236}">
                <a16:creationId xmlns:a16="http://schemas.microsoft.com/office/drawing/2014/main" id="{5C9B03F0-1E02-41C9-4FA5-B0AFA6E97D1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AA76D75A-D34A-6552-68E6-258094BCBDC2}"/>
              </a:ext>
            </a:extLst>
          </p:cNvPr>
          <p:cNvSpPr>
            <a:spLocks noGrp="1"/>
          </p:cNvSpPr>
          <p:nvPr>
            <p:ph type="sldNum" sz="quarter" idx="12"/>
          </p:nvPr>
        </p:nvSpPr>
        <p:spPr/>
        <p:txBody>
          <a:bodyPr/>
          <a:lstStyle/>
          <a:p>
            <a:fld id="{B34FE6C0-F021-4952-BEBE-655E6C224F52}" type="slidenum">
              <a:rPr lang="nl-NL" smtClean="0"/>
              <a:t>‹#›</a:t>
            </a:fld>
            <a:endParaRPr lang="nl-NL"/>
          </a:p>
        </p:txBody>
      </p:sp>
      <p:grpSp>
        <p:nvGrpSpPr>
          <p:cNvPr id="10" name="Group 9">
            <a:extLst>
              <a:ext uri="{FF2B5EF4-FFF2-40B4-BE49-F238E27FC236}">
                <a16:creationId xmlns:a16="http://schemas.microsoft.com/office/drawing/2014/main" id="{3B11FB1B-AFC2-530F-8B06-4B11C4435452}"/>
              </a:ext>
            </a:extLst>
          </p:cNvPr>
          <p:cNvGrpSpPr/>
          <p:nvPr userDrawn="1"/>
        </p:nvGrpSpPr>
        <p:grpSpPr>
          <a:xfrm>
            <a:off x="388019" y="6483048"/>
            <a:ext cx="3152129" cy="2691909"/>
            <a:chOff x="1028700" y="5506523"/>
            <a:chExt cx="4407162" cy="3763704"/>
          </a:xfrm>
        </p:grpSpPr>
        <p:grpSp>
          <p:nvGrpSpPr>
            <p:cNvPr id="11" name="Group 7">
              <a:extLst>
                <a:ext uri="{FF2B5EF4-FFF2-40B4-BE49-F238E27FC236}">
                  <a16:creationId xmlns:a16="http://schemas.microsoft.com/office/drawing/2014/main" id="{40558645-DF2C-404D-0CDD-16B8E5E7C25C}"/>
                </a:ext>
              </a:extLst>
            </p:cNvPr>
            <p:cNvGrpSpPr/>
            <p:nvPr/>
          </p:nvGrpSpPr>
          <p:grpSpPr>
            <a:xfrm>
              <a:off x="2595312" y="7368278"/>
              <a:ext cx="1880497" cy="1880497"/>
              <a:chOff x="0" y="0"/>
              <a:chExt cx="1913890" cy="1913890"/>
            </a:xfrm>
          </p:grpSpPr>
          <p:sp>
            <p:nvSpPr>
              <p:cNvPr id="16" name="Freeform 8">
                <a:extLst>
                  <a:ext uri="{FF2B5EF4-FFF2-40B4-BE49-F238E27FC236}">
                    <a16:creationId xmlns:a16="http://schemas.microsoft.com/office/drawing/2014/main" id="{B047B453-2D7D-1BBE-57D2-97EE1E5601EA}"/>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7ED957"/>
              </a:solidFill>
            </p:spPr>
          </p:sp>
        </p:grpSp>
        <p:pic>
          <p:nvPicPr>
            <p:cNvPr id="12" name="Picture 9">
              <a:extLst>
                <a:ext uri="{FF2B5EF4-FFF2-40B4-BE49-F238E27FC236}">
                  <a16:creationId xmlns:a16="http://schemas.microsoft.com/office/drawing/2014/main" id="{6C72EB17-579E-FB7C-1872-1E686568F9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75809" y="7377649"/>
              <a:ext cx="960053" cy="1892578"/>
            </a:xfrm>
            <a:prstGeom prst="rect">
              <a:avLst/>
            </a:prstGeom>
          </p:spPr>
        </p:pic>
        <p:pic>
          <p:nvPicPr>
            <p:cNvPr id="13" name="Picture 10">
              <a:extLst>
                <a:ext uri="{FF2B5EF4-FFF2-40B4-BE49-F238E27FC236}">
                  <a16:creationId xmlns:a16="http://schemas.microsoft.com/office/drawing/2014/main" id="{EE7D93EC-62D6-1083-7540-BE0668F407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14054" y="5506523"/>
              <a:ext cx="1861755" cy="1861755"/>
            </a:xfrm>
            <a:prstGeom prst="rect">
              <a:avLst/>
            </a:prstGeom>
          </p:spPr>
        </p:pic>
        <p:pic>
          <p:nvPicPr>
            <p:cNvPr id="14" name="Picture 11">
              <a:extLst>
                <a:ext uri="{FF2B5EF4-FFF2-40B4-BE49-F238E27FC236}">
                  <a16:creationId xmlns:a16="http://schemas.microsoft.com/office/drawing/2014/main" id="{86AAC84E-A233-FDD3-1683-2ED9E1B196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98748" y="7373041"/>
              <a:ext cx="1473626" cy="1880497"/>
            </a:xfrm>
            <a:prstGeom prst="rect">
              <a:avLst/>
            </a:prstGeom>
          </p:spPr>
        </p:pic>
        <p:pic>
          <p:nvPicPr>
            <p:cNvPr id="15" name="Picture 13">
              <a:extLst>
                <a:ext uri="{FF2B5EF4-FFF2-40B4-BE49-F238E27FC236}">
                  <a16:creationId xmlns:a16="http://schemas.microsoft.com/office/drawing/2014/main" id="{ADB84016-D436-444F-846B-9A0818C2AB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8700" y="5506523"/>
              <a:ext cx="1585354" cy="3742252"/>
            </a:xfrm>
            <a:prstGeom prst="rect">
              <a:avLst/>
            </a:prstGeom>
          </p:spPr>
        </p:pic>
      </p:grpSp>
      <p:sp>
        <p:nvSpPr>
          <p:cNvPr id="31" name="AutoShape 3">
            <a:extLst>
              <a:ext uri="{FF2B5EF4-FFF2-40B4-BE49-F238E27FC236}">
                <a16:creationId xmlns:a16="http://schemas.microsoft.com/office/drawing/2014/main" id="{21A1A014-98C1-6826-0524-1E859C8C79C1}"/>
              </a:ext>
            </a:extLst>
          </p:cNvPr>
          <p:cNvSpPr/>
          <p:nvPr userDrawn="1"/>
        </p:nvSpPr>
        <p:spPr>
          <a:xfrm rot="10800000">
            <a:off x="-3" y="9174957"/>
            <a:ext cx="14973302" cy="0"/>
          </a:xfrm>
          <a:prstGeom prst="line">
            <a:avLst/>
          </a:prstGeom>
          <a:ln w="9525" cap="rnd">
            <a:solidFill>
              <a:srgbClr val="6B6363"/>
            </a:solidFill>
            <a:prstDash val="solid"/>
            <a:headEnd type="none" w="sm" len="sm"/>
            <a:tailEnd type="none" w="sm" len="sm"/>
          </a:ln>
        </p:spPr>
      </p:sp>
      <p:pic>
        <p:nvPicPr>
          <p:cNvPr id="32" name="Picture 11">
            <a:extLst>
              <a:ext uri="{FF2B5EF4-FFF2-40B4-BE49-F238E27FC236}">
                <a16:creationId xmlns:a16="http://schemas.microsoft.com/office/drawing/2014/main" id="{36375378-8E85-1BD0-8E07-5FFBCF1E7F3F}"/>
              </a:ext>
            </a:extLst>
          </p:cNvPr>
          <p:cNvPicPr>
            <a:picLocks noChangeAspect="1"/>
          </p:cNvPicPr>
          <p:nvPr userDrawn="1"/>
        </p:nvPicPr>
        <p:blipFill rotWithShape="1">
          <a:blip r:embed="rId10"/>
          <a:srcRect l="11187" t="33875" r="16423" b="28682"/>
          <a:stretch/>
        </p:blipFill>
        <p:spPr>
          <a:xfrm>
            <a:off x="14773421" y="8020964"/>
            <a:ext cx="3514580" cy="1817885"/>
          </a:xfrm>
          <a:prstGeom prst="rect">
            <a:avLst/>
          </a:prstGeom>
        </p:spPr>
      </p:pic>
      <p:pic>
        <p:nvPicPr>
          <p:cNvPr id="33" name="Picture 8">
            <a:extLst>
              <a:ext uri="{FF2B5EF4-FFF2-40B4-BE49-F238E27FC236}">
                <a16:creationId xmlns:a16="http://schemas.microsoft.com/office/drawing/2014/main" id="{F0DFBE87-1697-B37E-768B-495A7618B9D8}"/>
              </a:ext>
            </a:extLst>
          </p:cNvPr>
          <p:cNvPicPr>
            <a:picLocks noChangeAspect="1"/>
          </p:cNvPicPr>
          <p:nvPr userDrawn="1"/>
        </p:nvPicPr>
        <p:blipFill>
          <a:blip r:embed="rId11"/>
          <a:srcRect/>
          <a:stretch>
            <a:fillRect/>
          </a:stretch>
        </p:blipFill>
        <p:spPr>
          <a:xfrm>
            <a:off x="15295448" y="495932"/>
            <a:ext cx="1870305" cy="1348139"/>
          </a:xfrm>
          <a:prstGeom prst="rect">
            <a:avLst/>
          </a:prstGeom>
        </p:spPr>
      </p:pic>
      <p:sp>
        <p:nvSpPr>
          <p:cNvPr id="34" name="TextBox 13">
            <a:extLst>
              <a:ext uri="{FF2B5EF4-FFF2-40B4-BE49-F238E27FC236}">
                <a16:creationId xmlns:a16="http://schemas.microsoft.com/office/drawing/2014/main" id="{50861697-AE9E-CFA7-E0B4-46AED0C1D4F4}"/>
              </a:ext>
            </a:extLst>
          </p:cNvPr>
          <p:cNvSpPr txBox="1"/>
          <p:nvPr userDrawn="1"/>
        </p:nvSpPr>
        <p:spPr>
          <a:xfrm>
            <a:off x="14020920" y="1860761"/>
            <a:ext cx="4419360" cy="369973"/>
          </a:xfrm>
          <a:prstGeom prst="rect">
            <a:avLst/>
          </a:prstGeom>
        </p:spPr>
        <p:txBody>
          <a:bodyPr wrap="square" lIns="0" tIns="0" rIns="0" bIns="0" rtlCol="0" anchor="t">
            <a:spAutoFit/>
          </a:bodyPr>
          <a:lstStyle/>
          <a:p>
            <a:pPr algn="ctr">
              <a:lnSpc>
                <a:spcPts val="3299"/>
              </a:lnSpc>
            </a:pPr>
            <a:r>
              <a:rPr lang="en-US" sz="1800" b="1" dirty="0">
                <a:solidFill>
                  <a:schemeClr val="accent1">
                    <a:lumMod val="75000"/>
                  </a:schemeClr>
                </a:solidFill>
                <a:latin typeface="Arial" panose="020B0604020202020204" pitchFamily="34" charset="0"/>
                <a:cs typeface="Arial" panose="020B0604020202020204" pitchFamily="34" charset="0"/>
              </a:rPr>
              <a:t>Funded by the European Union</a:t>
            </a:r>
          </a:p>
        </p:txBody>
      </p:sp>
    </p:spTree>
    <p:extLst>
      <p:ext uri="{BB962C8B-B14F-4D97-AF65-F5344CB8AC3E}">
        <p14:creationId xmlns:p14="http://schemas.microsoft.com/office/powerpoint/2010/main" val="1618339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264B02-3BE6-BDBA-14D7-18A551305299}"/>
              </a:ext>
            </a:extLst>
          </p:cNvPr>
          <p:cNvSpPr>
            <a:spLocks noGrp="1"/>
          </p:cNvSpPr>
          <p:nvPr>
            <p:ph type="dt" sz="half" idx="10"/>
          </p:nvPr>
        </p:nvSpPr>
        <p:spPr/>
        <p:txBody>
          <a:bodyPr/>
          <a:lstStyle/>
          <a:p>
            <a:fld id="{911F9200-11BA-466D-95D0-B16AF15CAF19}" type="datetimeFigureOut">
              <a:rPr lang="nl-NL" smtClean="0"/>
              <a:t>27-3-2025</a:t>
            </a:fld>
            <a:endParaRPr lang="nl-NL"/>
          </a:p>
        </p:txBody>
      </p:sp>
      <p:sp>
        <p:nvSpPr>
          <p:cNvPr id="3" name="Footer Placeholder 2">
            <a:extLst>
              <a:ext uri="{FF2B5EF4-FFF2-40B4-BE49-F238E27FC236}">
                <a16:creationId xmlns:a16="http://schemas.microsoft.com/office/drawing/2014/main" id="{42E2DAA3-D1BA-BA77-971A-D9E3B789E61F}"/>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6EC161F7-84DF-03B8-653C-7E63C34292DB}"/>
              </a:ext>
            </a:extLst>
          </p:cNvPr>
          <p:cNvSpPr>
            <a:spLocks noGrp="1"/>
          </p:cNvSpPr>
          <p:nvPr>
            <p:ph type="sldNum" sz="quarter" idx="12"/>
          </p:nvPr>
        </p:nvSpPr>
        <p:spPr/>
        <p:txBody>
          <a:bodyPr/>
          <a:lstStyle/>
          <a:p>
            <a:fld id="{B34FE6C0-F021-4952-BEBE-655E6C224F52}" type="slidenum">
              <a:rPr lang="nl-NL" smtClean="0"/>
              <a:t>‹#›</a:t>
            </a:fld>
            <a:endParaRPr lang="nl-NL"/>
          </a:p>
        </p:txBody>
      </p:sp>
      <p:pic>
        <p:nvPicPr>
          <p:cNvPr id="26" name="Picture 8">
            <a:extLst>
              <a:ext uri="{FF2B5EF4-FFF2-40B4-BE49-F238E27FC236}">
                <a16:creationId xmlns:a16="http://schemas.microsoft.com/office/drawing/2014/main" id="{03420716-AEC8-7693-0DE4-B46F7421111C}"/>
              </a:ext>
            </a:extLst>
          </p:cNvPr>
          <p:cNvPicPr>
            <a:picLocks noChangeAspect="1"/>
          </p:cNvPicPr>
          <p:nvPr userDrawn="1"/>
        </p:nvPicPr>
        <p:blipFill>
          <a:blip r:embed="rId2"/>
          <a:srcRect/>
          <a:stretch>
            <a:fillRect/>
          </a:stretch>
        </p:blipFill>
        <p:spPr>
          <a:xfrm>
            <a:off x="15295448" y="495932"/>
            <a:ext cx="1870305" cy="1348139"/>
          </a:xfrm>
          <a:prstGeom prst="rect">
            <a:avLst/>
          </a:prstGeom>
        </p:spPr>
      </p:pic>
      <p:sp>
        <p:nvSpPr>
          <p:cNvPr id="27" name="TextBox 13">
            <a:extLst>
              <a:ext uri="{FF2B5EF4-FFF2-40B4-BE49-F238E27FC236}">
                <a16:creationId xmlns:a16="http://schemas.microsoft.com/office/drawing/2014/main" id="{E6E9DC35-522F-268B-81BF-A374E424A874}"/>
              </a:ext>
            </a:extLst>
          </p:cNvPr>
          <p:cNvSpPr txBox="1"/>
          <p:nvPr userDrawn="1"/>
        </p:nvSpPr>
        <p:spPr>
          <a:xfrm>
            <a:off x="14020920" y="1860761"/>
            <a:ext cx="4419360" cy="369973"/>
          </a:xfrm>
          <a:prstGeom prst="rect">
            <a:avLst/>
          </a:prstGeom>
        </p:spPr>
        <p:txBody>
          <a:bodyPr wrap="square" lIns="0" tIns="0" rIns="0" bIns="0" rtlCol="0" anchor="t">
            <a:spAutoFit/>
          </a:bodyPr>
          <a:lstStyle/>
          <a:p>
            <a:pPr algn="ctr">
              <a:lnSpc>
                <a:spcPts val="3299"/>
              </a:lnSpc>
            </a:pPr>
            <a:r>
              <a:rPr lang="en-US" sz="1800" b="1" dirty="0">
                <a:solidFill>
                  <a:schemeClr val="accent1">
                    <a:lumMod val="75000"/>
                  </a:schemeClr>
                </a:solidFill>
                <a:latin typeface="Arial" panose="020B0604020202020204" pitchFamily="34" charset="0"/>
                <a:cs typeface="Arial" panose="020B0604020202020204" pitchFamily="34" charset="0"/>
              </a:rPr>
              <a:t>Funded by the European Union</a:t>
            </a:r>
          </a:p>
        </p:txBody>
      </p:sp>
      <p:grpSp>
        <p:nvGrpSpPr>
          <p:cNvPr id="5" name="Group 4">
            <a:extLst>
              <a:ext uri="{FF2B5EF4-FFF2-40B4-BE49-F238E27FC236}">
                <a16:creationId xmlns:a16="http://schemas.microsoft.com/office/drawing/2014/main" id="{914F934C-2C39-658D-8615-A345989A9D12}"/>
              </a:ext>
            </a:extLst>
          </p:cNvPr>
          <p:cNvGrpSpPr/>
          <p:nvPr userDrawn="1"/>
        </p:nvGrpSpPr>
        <p:grpSpPr>
          <a:xfrm>
            <a:off x="-3" y="6686550"/>
            <a:ext cx="18288003" cy="3600450"/>
            <a:chOff x="-2" y="1028700"/>
            <a:chExt cx="16299413" cy="4665770"/>
          </a:xfrm>
        </p:grpSpPr>
        <p:pic>
          <p:nvPicPr>
            <p:cNvPr id="6" name="Picture 2">
              <a:extLst>
                <a:ext uri="{FF2B5EF4-FFF2-40B4-BE49-F238E27FC236}">
                  <a16:creationId xmlns:a16="http://schemas.microsoft.com/office/drawing/2014/main" id="{94085488-7C7F-E17E-4CE4-398FD4F8FD2A}"/>
                </a:ext>
              </a:extLst>
            </p:cNvPr>
            <p:cNvPicPr>
              <a:picLocks noChangeAspect="1"/>
            </p:cNvPicPr>
            <p:nvPr/>
          </p:nvPicPr>
          <p:blipFill>
            <a:blip r:embed="rId3"/>
            <a:srcRect t="35745" b="35745"/>
            <a:stretch>
              <a:fillRect/>
            </a:stretch>
          </p:blipFill>
          <p:spPr>
            <a:xfrm>
              <a:off x="0" y="1028700"/>
              <a:ext cx="16299411" cy="4646720"/>
            </a:xfrm>
            <a:prstGeom prst="rect">
              <a:avLst/>
            </a:prstGeom>
          </p:spPr>
        </p:pic>
        <p:grpSp>
          <p:nvGrpSpPr>
            <p:cNvPr id="7" name="Group 4">
              <a:extLst>
                <a:ext uri="{FF2B5EF4-FFF2-40B4-BE49-F238E27FC236}">
                  <a16:creationId xmlns:a16="http://schemas.microsoft.com/office/drawing/2014/main" id="{4857163C-439C-8055-D444-848CF666F758}"/>
                </a:ext>
              </a:extLst>
            </p:cNvPr>
            <p:cNvGrpSpPr/>
            <p:nvPr/>
          </p:nvGrpSpPr>
          <p:grpSpPr>
            <a:xfrm>
              <a:off x="-2" y="1047750"/>
              <a:ext cx="16299411" cy="4646720"/>
              <a:chOff x="-111981" y="-327684"/>
              <a:chExt cx="4292849" cy="1223828"/>
            </a:xfrm>
          </p:grpSpPr>
          <p:sp>
            <p:nvSpPr>
              <p:cNvPr id="8" name="Freeform 5">
                <a:extLst>
                  <a:ext uri="{FF2B5EF4-FFF2-40B4-BE49-F238E27FC236}">
                    <a16:creationId xmlns:a16="http://schemas.microsoft.com/office/drawing/2014/main" id="{72FC9BDF-8972-F761-8C09-01C97E93CC9D}"/>
                  </a:ext>
                </a:extLst>
              </p:cNvPr>
              <p:cNvSpPr/>
              <p:nvPr/>
            </p:nvSpPr>
            <p:spPr>
              <a:xfrm>
                <a:off x="-111981" y="-327684"/>
                <a:ext cx="4292849" cy="1223828"/>
              </a:xfrm>
              <a:custGeom>
                <a:avLst/>
                <a:gdLst/>
                <a:ahLst/>
                <a:cxnLst/>
                <a:rect l="l" t="t" r="r" b="b"/>
                <a:pathLst>
                  <a:path w="4292849" h="1223828">
                    <a:moveTo>
                      <a:pt x="0" y="0"/>
                    </a:moveTo>
                    <a:lnTo>
                      <a:pt x="4292849" y="0"/>
                    </a:lnTo>
                    <a:lnTo>
                      <a:pt x="4292849" y="1223828"/>
                    </a:lnTo>
                    <a:lnTo>
                      <a:pt x="0" y="1223828"/>
                    </a:lnTo>
                    <a:close/>
                  </a:path>
                </a:pathLst>
              </a:custGeom>
              <a:solidFill>
                <a:srgbClr val="2ACD57">
                  <a:alpha val="57647"/>
                </a:srgbClr>
              </a:solidFill>
            </p:spPr>
          </p:sp>
          <p:sp>
            <p:nvSpPr>
              <p:cNvPr id="9" name="TextBox 6">
                <a:extLst>
                  <a:ext uri="{FF2B5EF4-FFF2-40B4-BE49-F238E27FC236}">
                    <a16:creationId xmlns:a16="http://schemas.microsoft.com/office/drawing/2014/main" id="{DC20E9FF-5CE8-52D6-74FC-16791501D474}"/>
                  </a:ext>
                </a:extLst>
              </p:cNvPr>
              <p:cNvSpPr txBox="1"/>
              <p:nvPr/>
            </p:nvSpPr>
            <p:spPr>
              <a:xfrm>
                <a:off x="0" y="-28575"/>
                <a:ext cx="812800" cy="841375"/>
              </a:xfrm>
              <a:prstGeom prst="rect">
                <a:avLst/>
              </a:prstGeom>
            </p:spPr>
            <p:txBody>
              <a:bodyPr lIns="50800" tIns="50800" rIns="50800" bIns="50800" rtlCol="0" anchor="ctr"/>
              <a:lstStyle/>
              <a:p>
                <a:pPr algn="ctr">
                  <a:lnSpc>
                    <a:spcPts val="3780"/>
                  </a:lnSpc>
                </a:pPr>
                <a:endParaRPr sz="2700"/>
              </a:p>
            </p:txBody>
          </p:sp>
        </p:grpSp>
      </p:grpSp>
    </p:spTree>
    <p:extLst>
      <p:ext uri="{BB962C8B-B14F-4D97-AF65-F5344CB8AC3E}">
        <p14:creationId xmlns:p14="http://schemas.microsoft.com/office/powerpoint/2010/main" val="2234601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B83CA-C0AA-27B4-A054-B85A82A5BEB6}"/>
              </a:ext>
            </a:extLst>
          </p:cNvPr>
          <p:cNvSpPr>
            <a:spLocks noGrp="1"/>
          </p:cNvSpPr>
          <p:nvPr>
            <p:ph type="title"/>
          </p:nvPr>
        </p:nvSpPr>
        <p:spPr>
          <a:xfrm>
            <a:off x="1257301" y="-30150"/>
            <a:ext cx="13092233" cy="2400300"/>
          </a:xfrm>
        </p:spPr>
        <p:txBody>
          <a:bodyPr anchor="b">
            <a:noAutofit/>
          </a:bodyPr>
          <a:lstStyle>
            <a:lvl1pPr>
              <a:defRPr sz="6600">
                <a:solidFill>
                  <a:srgbClr val="FF8749"/>
                </a:solidFill>
              </a:defRPr>
            </a:lvl1pPr>
          </a:lstStyle>
          <a:p>
            <a:r>
              <a:rPr lang="en-US" dirty="0"/>
              <a:t>Click to edit Master title style</a:t>
            </a:r>
            <a:endParaRPr lang="nl-NL" dirty="0"/>
          </a:p>
        </p:txBody>
      </p:sp>
      <p:sp>
        <p:nvSpPr>
          <p:cNvPr id="3" name="Picture Placeholder 2">
            <a:extLst>
              <a:ext uri="{FF2B5EF4-FFF2-40B4-BE49-F238E27FC236}">
                <a16:creationId xmlns:a16="http://schemas.microsoft.com/office/drawing/2014/main" id="{A1F6508C-AB94-9363-030D-0805EEF60394}"/>
              </a:ext>
            </a:extLst>
          </p:cNvPr>
          <p:cNvSpPr>
            <a:spLocks noGrp="1"/>
          </p:cNvSpPr>
          <p:nvPr>
            <p:ph type="pic" idx="1"/>
          </p:nvPr>
        </p:nvSpPr>
        <p:spPr>
          <a:xfrm>
            <a:off x="1257301" y="2628237"/>
            <a:ext cx="6529388" cy="5553801"/>
          </a:xfrm>
        </p:spPr>
        <p:txBody>
          <a:bodyPr>
            <a:normAutofit/>
          </a:bodyPr>
          <a:lstStyle>
            <a:lvl1pPr marL="0" indent="0">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nl-NL" dirty="0"/>
          </a:p>
        </p:txBody>
      </p:sp>
      <p:sp>
        <p:nvSpPr>
          <p:cNvPr id="4" name="Text Placeholder 3">
            <a:extLst>
              <a:ext uri="{FF2B5EF4-FFF2-40B4-BE49-F238E27FC236}">
                <a16:creationId xmlns:a16="http://schemas.microsoft.com/office/drawing/2014/main" id="{4204136D-5FFF-DC06-FE6F-6CA2865C4FCD}"/>
              </a:ext>
            </a:extLst>
          </p:cNvPr>
          <p:cNvSpPr>
            <a:spLocks noGrp="1"/>
          </p:cNvSpPr>
          <p:nvPr>
            <p:ph type="body" sz="half" idx="2"/>
          </p:nvPr>
        </p:nvSpPr>
        <p:spPr>
          <a:xfrm>
            <a:off x="8451178" y="2628236"/>
            <a:ext cx="9365336" cy="5553803"/>
          </a:xfrm>
          <a:solidFill>
            <a:schemeClr val="bg1"/>
          </a:solidFill>
        </p:spPr>
        <p:txBody>
          <a:bodyPr>
            <a:normAutofit/>
          </a:bodyPr>
          <a:lstStyle>
            <a:lvl1pPr marL="514350" indent="-514350">
              <a:buFont typeface="Arial" panose="020B0604020202020204" pitchFamily="34" charset="0"/>
              <a:buChar char="•"/>
              <a:defRPr sz="3000" b="0">
                <a:solidFill>
                  <a:schemeClr val="tx1"/>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5" name="Date Placeholder 4">
            <a:extLst>
              <a:ext uri="{FF2B5EF4-FFF2-40B4-BE49-F238E27FC236}">
                <a16:creationId xmlns:a16="http://schemas.microsoft.com/office/drawing/2014/main" id="{E104BE13-3087-FB5F-7910-6890E2B7A928}"/>
              </a:ext>
            </a:extLst>
          </p:cNvPr>
          <p:cNvSpPr>
            <a:spLocks noGrp="1"/>
          </p:cNvSpPr>
          <p:nvPr>
            <p:ph type="dt" sz="half" idx="10"/>
          </p:nvPr>
        </p:nvSpPr>
        <p:spPr/>
        <p:txBody>
          <a:bodyPr/>
          <a:lstStyle/>
          <a:p>
            <a:fld id="{911F9200-11BA-466D-95D0-B16AF15CAF19}" type="datetimeFigureOut">
              <a:rPr lang="nl-NL" smtClean="0"/>
              <a:t>27-3-2025</a:t>
            </a:fld>
            <a:endParaRPr lang="nl-NL"/>
          </a:p>
        </p:txBody>
      </p:sp>
      <p:sp>
        <p:nvSpPr>
          <p:cNvPr id="6" name="Footer Placeholder 5">
            <a:extLst>
              <a:ext uri="{FF2B5EF4-FFF2-40B4-BE49-F238E27FC236}">
                <a16:creationId xmlns:a16="http://schemas.microsoft.com/office/drawing/2014/main" id="{FEB0F495-7880-F06E-5766-8B584B3EBD7E}"/>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6B00AC9D-7B2F-4C1B-B5E6-EF5152AE87E9}"/>
              </a:ext>
            </a:extLst>
          </p:cNvPr>
          <p:cNvSpPr>
            <a:spLocks noGrp="1"/>
          </p:cNvSpPr>
          <p:nvPr>
            <p:ph type="sldNum" sz="quarter" idx="12"/>
          </p:nvPr>
        </p:nvSpPr>
        <p:spPr/>
        <p:txBody>
          <a:bodyPr/>
          <a:lstStyle/>
          <a:p>
            <a:fld id="{B34FE6C0-F021-4952-BEBE-655E6C224F52}" type="slidenum">
              <a:rPr lang="nl-NL" smtClean="0"/>
              <a:t>‹#›</a:t>
            </a:fld>
            <a:endParaRPr lang="nl-NL"/>
          </a:p>
        </p:txBody>
      </p:sp>
      <p:sp>
        <p:nvSpPr>
          <p:cNvPr id="15" name="AutoShape 3">
            <a:extLst>
              <a:ext uri="{FF2B5EF4-FFF2-40B4-BE49-F238E27FC236}">
                <a16:creationId xmlns:a16="http://schemas.microsoft.com/office/drawing/2014/main" id="{DF064576-FC7B-1FD3-953C-7150E5FD02BF}"/>
              </a:ext>
            </a:extLst>
          </p:cNvPr>
          <p:cNvSpPr/>
          <p:nvPr userDrawn="1"/>
        </p:nvSpPr>
        <p:spPr>
          <a:xfrm rot="10800000">
            <a:off x="-3" y="9174957"/>
            <a:ext cx="14973302" cy="0"/>
          </a:xfrm>
          <a:prstGeom prst="line">
            <a:avLst/>
          </a:prstGeom>
          <a:ln w="9525" cap="rnd">
            <a:solidFill>
              <a:srgbClr val="6B6363"/>
            </a:solidFill>
            <a:prstDash val="solid"/>
            <a:headEnd type="none" w="sm" len="sm"/>
            <a:tailEnd type="none" w="sm" len="sm"/>
          </a:ln>
        </p:spPr>
      </p:sp>
      <p:pic>
        <p:nvPicPr>
          <p:cNvPr id="16" name="Picture 11">
            <a:extLst>
              <a:ext uri="{FF2B5EF4-FFF2-40B4-BE49-F238E27FC236}">
                <a16:creationId xmlns:a16="http://schemas.microsoft.com/office/drawing/2014/main" id="{98608D6F-0967-49B5-EAC4-923D202C5F60}"/>
              </a:ext>
            </a:extLst>
          </p:cNvPr>
          <p:cNvPicPr>
            <a:picLocks noChangeAspect="1"/>
          </p:cNvPicPr>
          <p:nvPr userDrawn="1"/>
        </p:nvPicPr>
        <p:blipFill rotWithShape="1">
          <a:blip r:embed="rId2"/>
          <a:srcRect l="11187" t="33875" r="16423" b="28682"/>
          <a:stretch/>
        </p:blipFill>
        <p:spPr>
          <a:xfrm>
            <a:off x="14773421" y="8020964"/>
            <a:ext cx="3514580" cy="1817885"/>
          </a:xfrm>
          <a:prstGeom prst="rect">
            <a:avLst/>
          </a:prstGeom>
        </p:spPr>
      </p:pic>
      <p:pic>
        <p:nvPicPr>
          <p:cNvPr id="17" name="Picture 8">
            <a:extLst>
              <a:ext uri="{FF2B5EF4-FFF2-40B4-BE49-F238E27FC236}">
                <a16:creationId xmlns:a16="http://schemas.microsoft.com/office/drawing/2014/main" id="{67E9066C-E96F-3F3B-66FB-02C79D504778}"/>
              </a:ext>
            </a:extLst>
          </p:cNvPr>
          <p:cNvPicPr>
            <a:picLocks noChangeAspect="1"/>
          </p:cNvPicPr>
          <p:nvPr userDrawn="1"/>
        </p:nvPicPr>
        <p:blipFill>
          <a:blip r:embed="rId3"/>
          <a:srcRect/>
          <a:stretch>
            <a:fillRect/>
          </a:stretch>
        </p:blipFill>
        <p:spPr>
          <a:xfrm>
            <a:off x="15295448" y="495932"/>
            <a:ext cx="1870305" cy="1348139"/>
          </a:xfrm>
          <a:prstGeom prst="rect">
            <a:avLst/>
          </a:prstGeom>
        </p:spPr>
      </p:pic>
      <p:sp>
        <p:nvSpPr>
          <p:cNvPr id="18" name="TextBox 13">
            <a:extLst>
              <a:ext uri="{FF2B5EF4-FFF2-40B4-BE49-F238E27FC236}">
                <a16:creationId xmlns:a16="http://schemas.microsoft.com/office/drawing/2014/main" id="{BFE539AC-9E3A-2C2B-8841-CC1E9B9203E4}"/>
              </a:ext>
            </a:extLst>
          </p:cNvPr>
          <p:cNvSpPr txBox="1"/>
          <p:nvPr userDrawn="1"/>
        </p:nvSpPr>
        <p:spPr>
          <a:xfrm>
            <a:off x="14020920" y="1860761"/>
            <a:ext cx="4419360" cy="369973"/>
          </a:xfrm>
          <a:prstGeom prst="rect">
            <a:avLst/>
          </a:prstGeom>
        </p:spPr>
        <p:txBody>
          <a:bodyPr wrap="square" lIns="0" tIns="0" rIns="0" bIns="0" rtlCol="0" anchor="t">
            <a:spAutoFit/>
          </a:bodyPr>
          <a:lstStyle/>
          <a:p>
            <a:pPr algn="ctr">
              <a:lnSpc>
                <a:spcPts val="3299"/>
              </a:lnSpc>
            </a:pPr>
            <a:r>
              <a:rPr lang="en-US" sz="1800" b="1" dirty="0">
                <a:solidFill>
                  <a:schemeClr val="accent1">
                    <a:lumMod val="75000"/>
                  </a:schemeClr>
                </a:solidFill>
                <a:latin typeface="Arial" panose="020B0604020202020204" pitchFamily="34" charset="0"/>
                <a:cs typeface="Arial" panose="020B0604020202020204" pitchFamily="34" charset="0"/>
              </a:rPr>
              <a:t>Funded by the European Union</a:t>
            </a:r>
          </a:p>
        </p:txBody>
      </p:sp>
    </p:spTree>
    <p:extLst>
      <p:ext uri="{BB962C8B-B14F-4D97-AF65-F5344CB8AC3E}">
        <p14:creationId xmlns:p14="http://schemas.microsoft.com/office/powerpoint/2010/main" val="1591727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21832-1A08-998B-7F20-225E4EE6C33C}"/>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CEC76BCC-3E05-DC5E-EB20-2928729015D5}"/>
              </a:ext>
            </a:extLst>
          </p:cNvPr>
          <p:cNvSpPr>
            <a:spLocks noGrp="1"/>
          </p:cNvSpPr>
          <p:nvPr>
            <p:ph type="body" orient="vert" idx="1"/>
          </p:nvPr>
        </p:nvSpPr>
        <p:spPr/>
        <p:txBody>
          <a:bodyPr vert="eaVert"/>
          <a:lstStyle>
            <a:lvl1pPr>
              <a:defRPr b="0">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4" name="Date Placeholder 3">
            <a:extLst>
              <a:ext uri="{FF2B5EF4-FFF2-40B4-BE49-F238E27FC236}">
                <a16:creationId xmlns:a16="http://schemas.microsoft.com/office/drawing/2014/main" id="{3902C0FA-EFFA-8E88-C662-7A906A6570DE}"/>
              </a:ext>
            </a:extLst>
          </p:cNvPr>
          <p:cNvSpPr>
            <a:spLocks noGrp="1"/>
          </p:cNvSpPr>
          <p:nvPr>
            <p:ph type="dt" sz="half" idx="10"/>
          </p:nvPr>
        </p:nvSpPr>
        <p:spPr/>
        <p:txBody>
          <a:bodyPr/>
          <a:lstStyle/>
          <a:p>
            <a:fld id="{911F9200-11BA-466D-95D0-B16AF15CAF19}" type="datetimeFigureOut">
              <a:rPr lang="nl-NL" smtClean="0"/>
              <a:t>27-3-2025</a:t>
            </a:fld>
            <a:endParaRPr lang="nl-NL"/>
          </a:p>
        </p:txBody>
      </p:sp>
      <p:sp>
        <p:nvSpPr>
          <p:cNvPr id="5" name="Footer Placeholder 4">
            <a:extLst>
              <a:ext uri="{FF2B5EF4-FFF2-40B4-BE49-F238E27FC236}">
                <a16:creationId xmlns:a16="http://schemas.microsoft.com/office/drawing/2014/main" id="{4714032A-B5D9-DFC4-128D-4961B2CCA0BD}"/>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A3CAE489-BB55-61E7-A97A-47844CF35084}"/>
              </a:ext>
            </a:extLst>
          </p:cNvPr>
          <p:cNvSpPr>
            <a:spLocks noGrp="1"/>
          </p:cNvSpPr>
          <p:nvPr>
            <p:ph type="sldNum" sz="quarter" idx="12"/>
          </p:nvPr>
        </p:nvSpPr>
        <p:spPr/>
        <p:txBody>
          <a:bodyPr/>
          <a:lstStyle/>
          <a:p>
            <a:fld id="{B34FE6C0-F021-4952-BEBE-655E6C224F52}" type="slidenum">
              <a:rPr lang="nl-NL" smtClean="0"/>
              <a:t>‹#›</a:t>
            </a:fld>
            <a:endParaRPr lang="nl-NL"/>
          </a:p>
        </p:txBody>
      </p:sp>
      <p:sp>
        <p:nvSpPr>
          <p:cNvPr id="10" name="AutoShape 3">
            <a:extLst>
              <a:ext uri="{FF2B5EF4-FFF2-40B4-BE49-F238E27FC236}">
                <a16:creationId xmlns:a16="http://schemas.microsoft.com/office/drawing/2014/main" id="{3B8517C7-A6FC-F8E9-3918-9B0DCDFECDBA}"/>
              </a:ext>
            </a:extLst>
          </p:cNvPr>
          <p:cNvSpPr/>
          <p:nvPr userDrawn="1"/>
        </p:nvSpPr>
        <p:spPr>
          <a:xfrm rot="-5400000">
            <a:off x="14101101" y="3457859"/>
            <a:ext cx="6915717" cy="0"/>
          </a:xfrm>
          <a:prstGeom prst="line">
            <a:avLst/>
          </a:prstGeom>
          <a:ln w="9525" cap="rnd">
            <a:solidFill>
              <a:srgbClr val="6B6363"/>
            </a:solidFill>
            <a:prstDash val="solid"/>
            <a:headEnd type="none" w="sm" len="sm"/>
            <a:tailEnd type="none" w="sm" len="sm"/>
          </a:ln>
        </p:spPr>
      </p:sp>
      <p:pic>
        <p:nvPicPr>
          <p:cNvPr id="16" name="Picture 11">
            <a:extLst>
              <a:ext uri="{FF2B5EF4-FFF2-40B4-BE49-F238E27FC236}">
                <a16:creationId xmlns:a16="http://schemas.microsoft.com/office/drawing/2014/main" id="{FBF92F87-AA8A-60E2-78C1-3F9AE464CEE3}"/>
              </a:ext>
            </a:extLst>
          </p:cNvPr>
          <p:cNvPicPr>
            <a:picLocks noChangeAspect="1"/>
          </p:cNvPicPr>
          <p:nvPr userDrawn="1"/>
        </p:nvPicPr>
        <p:blipFill rotWithShape="1">
          <a:blip r:embed="rId2"/>
          <a:srcRect l="11187" t="33875" r="16423" b="28682"/>
          <a:stretch/>
        </p:blipFill>
        <p:spPr>
          <a:xfrm rot="5400000">
            <a:off x="15867770" y="7620769"/>
            <a:ext cx="3514580" cy="1817885"/>
          </a:xfrm>
          <a:prstGeom prst="rect">
            <a:avLst/>
          </a:prstGeom>
        </p:spPr>
      </p:pic>
      <p:pic>
        <p:nvPicPr>
          <p:cNvPr id="19" name="Picture 8">
            <a:extLst>
              <a:ext uri="{FF2B5EF4-FFF2-40B4-BE49-F238E27FC236}">
                <a16:creationId xmlns:a16="http://schemas.microsoft.com/office/drawing/2014/main" id="{A820429A-EEDB-035A-0454-9A48FB0379C6}"/>
              </a:ext>
            </a:extLst>
          </p:cNvPr>
          <p:cNvPicPr>
            <a:picLocks noChangeAspect="1"/>
          </p:cNvPicPr>
          <p:nvPr userDrawn="1"/>
        </p:nvPicPr>
        <p:blipFill>
          <a:blip r:embed="rId3"/>
          <a:srcRect/>
          <a:stretch>
            <a:fillRect/>
          </a:stretch>
        </p:blipFill>
        <p:spPr>
          <a:xfrm rot="5400000">
            <a:off x="247347" y="4441097"/>
            <a:ext cx="1870305" cy="1348139"/>
          </a:xfrm>
          <a:prstGeom prst="rect">
            <a:avLst/>
          </a:prstGeom>
        </p:spPr>
      </p:pic>
      <p:sp>
        <p:nvSpPr>
          <p:cNvPr id="20" name="TextBox 13">
            <a:extLst>
              <a:ext uri="{FF2B5EF4-FFF2-40B4-BE49-F238E27FC236}">
                <a16:creationId xmlns:a16="http://schemas.microsoft.com/office/drawing/2014/main" id="{29255C53-E063-39CA-8A24-69A28D03225B}"/>
              </a:ext>
            </a:extLst>
          </p:cNvPr>
          <p:cNvSpPr txBox="1"/>
          <p:nvPr userDrawn="1"/>
        </p:nvSpPr>
        <p:spPr>
          <a:xfrm rot="5400000">
            <a:off x="-1890581" y="4930180"/>
            <a:ext cx="4419360" cy="369973"/>
          </a:xfrm>
          <a:prstGeom prst="rect">
            <a:avLst/>
          </a:prstGeom>
        </p:spPr>
        <p:txBody>
          <a:bodyPr wrap="square" lIns="0" tIns="0" rIns="0" bIns="0" rtlCol="0" anchor="t">
            <a:spAutoFit/>
          </a:bodyPr>
          <a:lstStyle/>
          <a:p>
            <a:pPr algn="ctr">
              <a:lnSpc>
                <a:spcPts val="3299"/>
              </a:lnSpc>
            </a:pPr>
            <a:r>
              <a:rPr lang="en-US" sz="1800" b="1" dirty="0">
                <a:solidFill>
                  <a:schemeClr val="accent1">
                    <a:lumMod val="75000"/>
                  </a:schemeClr>
                </a:solidFill>
                <a:latin typeface="Arial" panose="020B0604020202020204" pitchFamily="34" charset="0"/>
                <a:cs typeface="Arial" panose="020B0604020202020204" pitchFamily="34" charset="0"/>
              </a:rPr>
              <a:t>Funded by the European Union</a:t>
            </a:r>
          </a:p>
        </p:txBody>
      </p:sp>
    </p:spTree>
    <p:extLst>
      <p:ext uri="{BB962C8B-B14F-4D97-AF65-F5344CB8AC3E}">
        <p14:creationId xmlns:p14="http://schemas.microsoft.com/office/powerpoint/2010/main" val="66247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BF074A-BB4E-2301-A836-4BE015452281}"/>
              </a:ext>
            </a:extLst>
          </p:cNvPr>
          <p:cNvSpPr>
            <a:spLocks noGrp="1"/>
          </p:cNvSpPr>
          <p:nvPr>
            <p:ph type="title" orient="vert" hasCustomPrompt="1"/>
          </p:nvPr>
        </p:nvSpPr>
        <p:spPr>
          <a:xfrm>
            <a:off x="13087350" y="547688"/>
            <a:ext cx="3943350" cy="8717757"/>
          </a:xfrm>
        </p:spPr>
        <p:txBody>
          <a:bodyPr vert="eaVert"/>
          <a:lstStyle>
            <a:lvl1pPr>
              <a:defRPr/>
            </a:lvl1pPr>
          </a:lstStyle>
          <a:p>
            <a:r>
              <a:rPr lang="en-US" dirty="0"/>
              <a:t>TITLE</a:t>
            </a:r>
            <a:endParaRPr lang="nl-NL" dirty="0"/>
          </a:p>
        </p:txBody>
      </p:sp>
      <p:sp>
        <p:nvSpPr>
          <p:cNvPr id="3" name="Vertical Text Placeholder 2">
            <a:extLst>
              <a:ext uri="{FF2B5EF4-FFF2-40B4-BE49-F238E27FC236}">
                <a16:creationId xmlns:a16="http://schemas.microsoft.com/office/drawing/2014/main" id="{83B204E2-4270-2F0F-E639-73585E116785}"/>
              </a:ext>
            </a:extLst>
          </p:cNvPr>
          <p:cNvSpPr>
            <a:spLocks noGrp="1"/>
          </p:cNvSpPr>
          <p:nvPr>
            <p:ph type="body" orient="vert" idx="1"/>
          </p:nvPr>
        </p:nvSpPr>
        <p:spPr>
          <a:xfrm>
            <a:off x="1257300" y="547688"/>
            <a:ext cx="11601450" cy="8717757"/>
          </a:xfrm>
        </p:spPr>
        <p:txBody>
          <a:bodyPr vert="eaVert"/>
          <a:lstStyle>
            <a:lvl1pPr>
              <a:defRPr b="0">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4" name="Date Placeholder 3">
            <a:extLst>
              <a:ext uri="{FF2B5EF4-FFF2-40B4-BE49-F238E27FC236}">
                <a16:creationId xmlns:a16="http://schemas.microsoft.com/office/drawing/2014/main" id="{5ACE0895-406C-9143-CC89-863D9F09D03C}"/>
              </a:ext>
            </a:extLst>
          </p:cNvPr>
          <p:cNvSpPr>
            <a:spLocks noGrp="1"/>
          </p:cNvSpPr>
          <p:nvPr>
            <p:ph type="dt" sz="half" idx="10"/>
          </p:nvPr>
        </p:nvSpPr>
        <p:spPr/>
        <p:txBody>
          <a:bodyPr/>
          <a:lstStyle/>
          <a:p>
            <a:fld id="{911F9200-11BA-466D-95D0-B16AF15CAF19}" type="datetimeFigureOut">
              <a:rPr lang="nl-NL" smtClean="0"/>
              <a:t>27-3-2025</a:t>
            </a:fld>
            <a:endParaRPr lang="nl-NL"/>
          </a:p>
        </p:txBody>
      </p:sp>
      <p:sp>
        <p:nvSpPr>
          <p:cNvPr id="5" name="Footer Placeholder 4">
            <a:extLst>
              <a:ext uri="{FF2B5EF4-FFF2-40B4-BE49-F238E27FC236}">
                <a16:creationId xmlns:a16="http://schemas.microsoft.com/office/drawing/2014/main" id="{5FCC5729-BBE6-19B3-EF99-B5D28DEA9FAF}"/>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9664BD50-108A-4E0C-3EAB-6618C042422E}"/>
              </a:ext>
            </a:extLst>
          </p:cNvPr>
          <p:cNvSpPr>
            <a:spLocks noGrp="1"/>
          </p:cNvSpPr>
          <p:nvPr>
            <p:ph type="sldNum" sz="quarter" idx="12"/>
          </p:nvPr>
        </p:nvSpPr>
        <p:spPr/>
        <p:txBody>
          <a:bodyPr/>
          <a:lstStyle/>
          <a:p>
            <a:fld id="{B34FE6C0-F021-4952-BEBE-655E6C224F52}" type="slidenum">
              <a:rPr lang="nl-NL" smtClean="0"/>
              <a:t>‹#›</a:t>
            </a:fld>
            <a:endParaRPr lang="nl-NL"/>
          </a:p>
        </p:txBody>
      </p:sp>
      <p:sp>
        <p:nvSpPr>
          <p:cNvPr id="11" name="TextBox 6">
            <a:extLst>
              <a:ext uri="{FF2B5EF4-FFF2-40B4-BE49-F238E27FC236}">
                <a16:creationId xmlns:a16="http://schemas.microsoft.com/office/drawing/2014/main" id="{1E59271B-6839-80EF-C568-804C5D6F37E3}"/>
              </a:ext>
            </a:extLst>
          </p:cNvPr>
          <p:cNvSpPr txBox="1"/>
          <p:nvPr/>
        </p:nvSpPr>
        <p:spPr>
          <a:xfrm>
            <a:off x="0" y="1380306"/>
            <a:ext cx="4629150" cy="4791891"/>
          </a:xfrm>
          <a:prstGeom prst="rect">
            <a:avLst/>
          </a:prstGeom>
        </p:spPr>
        <p:txBody>
          <a:bodyPr lIns="76200" tIns="76200" rIns="76200" bIns="76200" rtlCol="0" anchor="ctr"/>
          <a:lstStyle/>
          <a:p>
            <a:pPr algn="ctr">
              <a:lnSpc>
                <a:spcPts val="3780"/>
              </a:lnSpc>
            </a:pPr>
            <a:endParaRPr sz="2700"/>
          </a:p>
        </p:txBody>
      </p:sp>
      <p:grpSp>
        <p:nvGrpSpPr>
          <p:cNvPr id="12" name="Group 11">
            <a:extLst>
              <a:ext uri="{FF2B5EF4-FFF2-40B4-BE49-F238E27FC236}">
                <a16:creationId xmlns:a16="http://schemas.microsoft.com/office/drawing/2014/main" id="{5A1F4342-8D78-063A-CB4D-3025C5BF9A8E}"/>
              </a:ext>
            </a:extLst>
          </p:cNvPr>
          <p:cNvGrpSpPr/>
          <p:nvPr userDrawn="1"/>
        </p:nvGrpSpPr>
        <p:grpSpPr>
          <a:xfrm rot="5400000">
            <a:off x="-3451440" y="3409326"/>
            <a:ext cx="10287003" cy="3468345"/>
            <a:chOff x="-2" y="1028700"/>
            <a:chExt cx="16299413" cy="4665770"/>
          </a:xfrm>
        </p:grpSpPr>
        <p:pic>
          <p:nvPicPr>
            <p:cNvPr id="13" name="Picture 2">
              <a:extLst>
                <a:ext uri="{FF2B5EF4-FFF2-40B4-BE49-F238E27FC236}">
                  <a16:creationId xmlns:a16="http://schemas.microsoft.com/office/drawing/2014/main" id="{80C0EB90-E371-AC1E-F435-353B32FBF0ED}"/>
                </a:ext>
              </a:extLst>
            </p:cNvPr>
            <p:cNvPicPr>
              <a:picLocks noChangeAspect="1"/>
            </p:cNvPicPr>
            <p:nvPr/>
          </p:nvPicPr>
          <p:blipFill>
            <a:blip r:embed="rId2"/>
            <a:srcRect t="35745" b="35745"/>
            <a:stretch>
              <a:fillRect/>
            </a:stretch>
          </p:blipFill>
          <p:spPr>
            <a:xfrm>
              <a:off x="0" y="1028700"/>
              <a:ext cx="16299411" cy="4646720"/>
            </a:xfrm>
            <a:prstGeom prst="rect">
              <a:avLst/>
            </a:prstGeom>
          </p:spPr>
        </p:pic>
        <p:grpSp>
          <p:nvGrpSpPr>
            <p:cNvPr id="14" name="Group 4">
              <a:extLst>
                <a:ext uri="{FF2B5EF4-FFF2-40B4-BE49-F238E27FC236}">
                  <a16:creationId xmlns:a16="http://schemas.microsoft.com/office/drawing/2014/main" id="{31A244B4-B761-E9D0-4298-9E6860F37CEB}"/>
                </a:ext>
              </a:extLst>
            </p:cNvPr>
            <p:cNvGrpSpPr/>
            <p:nvPr/>
          </p:nvGrpSpPr>
          <p:grpSpPr>
            <a:xfrm>
              <a:off x="-2" y="1047750"/>
              <a:ext cx="16299411" cy="4646720"/>
              <a:chOff x="-111981" y="-327684"/>
              <a:chExt cx="4292849" cy="1223828"/>
            </a:xfrm>
          </p:grpSpPr>
          <p:sp>
            <p:nvSpPr>
              <p:cNvPr id="15" name="Freeform 5">
                <a:extLst>
                  <a:ext uri="{FF2B5EF4-FFF2-40B4-BE49-F238E27FC236}">
                    <a16:creationId xmlns:a16="http://schemas.microsoft.com/office/drawing/2014/main" id="{318F6E10-DA86-6B34-2BF3-3DEF655769BD}"/>
                  </a:ext>
                </a:extLst>
              </p:cNvPr>
              <p:cNvSpPr/>
              <p:nvPr/>
            </p:nvSpPr>
            <p:spPr>
              <a:xfrm>
                <a:off x="-111981" y="-327684"/>
                <a:ext cx="4292849" cy="1223828"/>
              </a:xfrm>
              <a:custGeom>
                <a:avLst/>
                <a:gdLst/>
                <a:ahLst/>
                <a:cxnLst/>
                <a:rect l="l" t="t" r="r" b="b"/>
                <a:pathLst>
                  <a:path w="4292849" h="1223828">
                    <a:moveTo>
                      <a:pt x="0" y="0"/>
                    </a:moveTo>
                    <a:lnTo>
                      <a:pt x="4292849" y="0"/>
                    </a:lnTo>
                    <a:lnTo>
                      <a:pt x="4292849" y="1223828"/>
                    </a:lnTo>
                    <a:lnTo>
                      <a:pt x="0" y="1223828"/>
                    </a:lnTo>
                    <a:close/>
                  </a:path>
                </a:pathLst>
              </a:custGeom>
              <a:solidFill>
                <a:srgbClr val="2ACD57">
                  <a:alpha val="57647"/>
                </a:srgbClr>
              </a:solidFill>
            </p:spPr>
          </p:sp>
          <p:sp>
            <p:nvSpPr>
              <p:cNvPr id="16" name="TextBox 6">
                <a:extLst>
                  <a:ext uri="{FF2B5EF4-FFF2-40B4-BE49-F238E27FC236}">
                    <a16:creationId xmlns:a16="http://schemas.microsoft.com/office/drawing/2014/main" id="{F0685184-7389-64D5-F3C0-C0BB0D501153}"/>
                  </a:ext>
                </a:extLst>
              </p:cNvPr>
              <p:cNvSpPr txBox="1"/>
              <p:nvPr/>
            </p:nvSpPr>
            <p:spPr>
              <a:xfrm>
                <a:off x="0" y="-28575"/>
                <a:ext cx="812800" cy="841375"/>
              </a:xfrm>
              <a:prstGeom prst="rect">
                <a:avLst/>
              </a:prstGeom>
            </p:spPr>
            <p:txBody>
              <a:bodyPr lIns="50800" tIns="50800" rIns="50800" bIns="50800" rtlCol="0" anchor="ctr"/>
              <a:lstStyle/>
              <a:p>
                <a:pPr algn="ctr">
                  <a:lnSpc>
                    <a:spcPts val="3780"/>
                  </a:lnSpc>
                </a:pPr>
                <a:endParaRPr sz="2700"/>
              </a:p>
            </p:txBody>
          </p:sp>
        </p:grpSp>
      </p:grpSp>
      <p:sp>
        <p:nvSpPr>
          <p:cNvPr id="21" name="AutoShape 3">
            <a:extLst>
              <a:ext uri="{FF2B5EF4-FFF2-40B4-BE49-F238E27FC236}">
                <a16:creationId xmlns:a16="http://schemas.microsoft.com/office/drawing/2014/main" id="{6FBFCFE3-A258-FCD6-8E0B-7C3EBC3534E2}"/>
              </a:ext>
            </a:extLst>
          </p:cNvPr>
          <p:cNvSpPr/>
          <p:nvPr userDrawn="1"/>
        </p:nvSpPr>
        <p:spPr>
          <a:xfrm rot="-5400000">
            <a:off x="14101101" y="3457859"/>
            <a:ext cx="6915717" cy="0"/>
          </a:xfrm>
          <a:prstGeom prst="line">
            <a:avLst/>
          </a:prstGeom>
          <a:ln w="9525" cap="rnd">
            <a:solidFill>
              <a:srgbClr val="6B6363"/>
            </a:solidFill>
            <a:prstDash val="solid"/>
            <a:headEnd type="none" w="sm" len="sm"/>
            <a:tailEnd type="none" w="sm" len="sm"/>
          </a:ln>
        </p:spPr>
      </p:sp>
      <p:pic>
        <p:nvPicPr>
          <p:cNvPr id="22" name="Picture 11">
            <a:extLst>
              <a:ext uri="{FF2B5EF4-FFF2-40B4-BE49-F238E27FC236}">
                <a16:creationId xmlns:a16="http://schemas.microsoft.com/office/drawing/2014/main" id="{5A6ECDED-5329-E7C2-C1F7-FBF1322C654D}"/>
              </a:ext>
            </a:extLst>
          </p:cNvPr>
          <p:cNvPicPr>
            <a:picLocks noChangeAspect="1"/>
          </p:cNvPicPr>
          <p:nvPr userDrawn="1"/>
        </p:nvPicPr>
        <p:blipFill rotWithShape="1">
          <a:blip r:embed="rId3"/>
          <a:srcRect l="11187" t="33875" r="16423" b="28682"/>
          <a:stretch/>
        </p:blipFill>
        <p:spPr>
          <a:xfrm rot="5400000">
            <a:off x="15867770" y="7620769"/>
            <a:ext cx="3514580" cy="1817885"/>
          </a:xfrm>
          <a:prstGeom prst="rect">
            <a:avLst/>
          </a:prstGeom>
        </p:spPr>
      </p:pic>
      <p:pic>
        <p:nvPicPr>
          <p:cNvPr id="23" name="Picture 8">
            <a:extLst>
              <a:ext uri="{FF2B5EF4-FFF2-40B4-BE49-F238E27FC236}">
                <a16:creationId xmlns:a16="http://schemas.microsoft.com/office/drawing/2014/main" id="{F5292F13-CB73-C1ED-1410-B1B614EE88B9}"/>
              </a:ext>
            </a:extLst>
          </p:cNvPr>
          <p:cNvPicPr>
            <a:picLocks noChangeAspect="1"/>
          </p:cNvPicPr>
          <p:nvPr userDrawn="1"/>
        </p:nvPicPr>
        <p:blipFill>
          <a:blip r:embed="rId4"/>
          <a:srcRect/>
          <a:stretch>
            <a:fillRect/>
          </a:stretch>
        </p:blipFill>
        <p:spPr>
          <a:xfrm rot="5400000">
            <a:off x="247347" y="4441097"/>
            <a:ext cx="1870305" cy="1348139"/>
          </a:xfrm>
          <a:prstGeom prst="rect">
            <a:avLst/>
          </a:prstGeom>
        </p:spPr>
      </p:pic>
      <p:sp>
        <p:nvSpPr>
          <p:cNvPr id="24" name="TextBox 13">
            <a:extLst>
              <a:ext uri="{FF2B5EF4-FFF2-40B4-BE49-F238E27FC236}">
                <a16:creationId xmlns:a16="http://schemas.microsoft.com/office/drawing/2014/main" id="{A21519A5-C72A-1D7E-0BC5-8673886CA78E}"/>
              </a:ext>
            </a:extLst>
          </p:cNvPr>
          <p:cNvSpPr txBox="1"/>
          <p:nvPr userDrawn="1"/>
        </p:nvSpPr>
        <p:spPr>
          <a:xfrm rot="5400000">
            <a:off x="-1890581" y="4930180"/>
            <a:ext cx="4419360" cy="369973"/>
          </a:xfrm>
          <a:prstGeom prst="rect">
            <a:avLst/>
          </a:prstGeom>
        </p:spPr>
        <p:txBody>
          <a:bodyPr wrap="square" lIns="0" tIns="0" rIns="0" bIns="0" rtlCol="0" anchor="t">
            <a:spAutoFit/>
          </a:bodyPr>
          <a:lstStyle/>
          <a:p>
            <a:pPr algn="ctr">
              <a:lnSpc>
                <a:spcPts val="3299"/>
              </a:lnSpc>
            </a:pPr>
            <a:r>
              <a:rPr lang="en-US" sz="1800" b="1" dirty="0">
                <a:solidFill>
                  <a:schemeClr val="accent1">
                    <a:lumMod val="75000"/>
                  </a:schemeClr>
                </a:solidFill>
                <a:latin typeface="Arial" panose="020B0604020202020204" pitchFamily="34" charset="0"/>
                <a:cs typeface="Arial" panose="020B0604020202020204" pitchFamily="34" charset="0"/>
              </a:rPr>
              <a:t>Funded by the European Union</a:t>
            </a:r>
          </a:p>
        </p:txBody>
      </p:sp>
    </p:spTree>
    <p:extLst>
      <p:ext uri="{BB962C8B-B14F-4D97-AF65-F5344CB8AC3E}">
        <p14:creationId xmlns:p14="http://schemas.microsoft.com/office/powerpoint/2010/main" val="3400318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15CE2F-721B-44F9-2566-EDDB787C96D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dirty="0"/>
              <a:t>Click to edit Master title style</a:t>
            </a:r>
            <a:endParaRPr lang="nl-NL" dirty="0"/>
          </a:p>
        </p:txBody>
      </p:sp>
      <p:sp>
        <p:nvSpPr>
          <p:cNvPr id="3" name="Text Placeholder 2">
            <a:extLst>
              <a:ext uri="{FF2B5EF4-FFF2-40B4-BE49-F238E27FC236}">
                <a16:creationId xmlns:a16="http://schemas.microsoft.com/office/drawing/2014/main" id="{1AB3C082-7993-7B18-6199-6235A21E9D3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4" name="Date Placeholder 3">
            <a:extLst>
              <a:ext uri="{FF2B5EF4-FFF2-40B4-BE49-F238E27FC236}">
                <a16:creationId xmlns:a16="http://schemas.microsoft.com/office/drawing/2014/main" id="{5D1155FF-5D6A-4548-AD13-C4938E8C397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11F9200-11BA-466D-95D0-B16AF15CAF19}" type="datetimeFigureOut">
              <a:rPr lang="nl-NL" smtClean="0"/>
              <a:t>27-3-2025</a:t>
            </a:fld>
            <a:endParaRPr lang="nl-NL"/>
          </a:p>
        </p:txBody>
      </p:sp>
      <p:sp>
        <p:nvSpPr>
          <p:cNvPr id="5" name="Footer Placeholder 4">
            <a:extLst>
              <a:ext uri="{FF2B5EF4-FFF2-40B4-BE49-F238E27FC236}">
                <a16:creationId xmlns:a16="http://schemas.microsoft.com/office/drawing/2014/main" id="{0F16A2D0-BD3E-B9BA-905D-643F11452C9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59587261-0EAB-8BBD-5BF2-0AFC6B8E04D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34FE6C0-F021-4952-BEBE-655E6C224F52}" type="slidenum">
              <a:rPr lang="nl-NL" smtClean="0"/>
              <a:t>‹#›</a:t>
            </a:fld>
            <a:endParaRPr lang="nl-NL"/>
          </a:p>
        </p:txBody>
      </p:sp>
    </p:spTree>
    <p:extLst>
      <p:ext uri="{BB962C8B-B14F-4D97-AF65-F5344CB8AC3E}">
        <p14:creationId xmlns:p14="http://schemas.microsoft.com/office/powerpoint/2010/main" val="55093477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1371600" rtl="0" eaLnBrk="1" latinLnBrk="0" hangingPunct="1">
        <a:lnSpc>
          <a:spcPct val="90000"/>
        </a:lnSpc>
        <a:spcBef>
          <a:spcPct val="0"/>
        </a:spcBef>
        <a:buNone/>
        <a:defRPr lang="nl-NL" sz="6600" kern="1200" spc="161" dirty="0" smtClean="0">
          <a:solidFill>
            <a:srgbClr val="2ACD57"/>
          </a:solidFill>
          <a:latin typeface="Open Sans Bold"/>
          <a:ea typeface="+mj-ea"/>
          <a:cs typeface="+mj-cs"/>
        </a:defRPr>
      </a:lvl1pPr>
    </p:titleStyle>
    <p:bodyStyle>
      <a:lvl1pPr marL="0" indent="0" algn="l" defTabSz="1371600" rtl="0" eaLnBrk="1" latinLnBrk="0" hangingPunct="1">
        <a:lnSpc>
          <a:spcPct val="90000"/>
        </a:lnSpc>
        <a:spcBef>
          <a:spcPts val="1500"/>
        </a:spcBef>
        <a:buFont typeface="Arial" panose="020B0604020202020204" pitchFamily="34" charset="0"/>
        <a:buNone/>
        <a:defRPr lang="en-US" sz="4200" b="1" kern="1200" spc="68" dirty="0" smtClean="0">
          <a:solidFill>
            <a:srgbClr val="6B636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accent2"/>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nl-NL"/>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svg"/><Relationship Id="rId9"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39.emf"/><Relationship Id="rId4" Type="http://schemas.openxmlformats.org/officeDocument/2006/relationships/image" Target="../media/image38.emf"/></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42.jpe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59.sv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grpSp>
        <p:nvGrpSpPr>
          <p:cNvPr id="3" name="Group 3"/>
          <p:cNvGrpSpPr/>
          <p:nvPr/>
        </p:nvGrpSpPr>
        <p:grpSpPr>
          <a:xfrm>
            <a:off x="-310686" y="5715961"/>
            <a:ext cx="18904809" cy="2067348"/>
            <a:chOff x="0" y="0"/>
            <a:chExt cx="5511587" cy="602723"/>
          </a:xfrm>
        </p:grpSpPr>
        <p:sp>
          <p:nvSpPr>
            <p:cNvPr id="4" name="Freeform 4"/>
            <p:cNvSpPr/>
            <p:nvPr/>
          </p:nvSpPr>
          <p:spPr>
            <a:xfrm>
              <a:off x="0" y="0"/>
              <a:ext cx="5511587" cy="602723"/>
            </a:xfrm>
            <a:custGeom>
              <a:avLst/>
              <a:gdLst/>
              <a:ahLst/>
              <a:cxnLst/>
              <a:rect l="l" t="t" r="r" b="b"/>
              <a:pathLst>
                <a:path w="5511587" h="602723">
                  <a:moveTo>
                    <a:pt x="0" y="0"/>
                  </a:moveTo>
                  <a:lnTo>
                    <a:pt x="5511587" y="0"/>
                  </a:lnTo>
                  <a:lnTo>
                    <a:pt x="5511587" y="602723"/>
                  </a:lnTo>
                  <a:lnTo>
                    <a:pt x="0" y="602723"/>
                  </a:lnTo>
                  <a:close/>
                </a:path>
              </a:pathLst>
            </a:custGeom>
            <a:solidFill>
              <a:srgbClr val="E66A18"/>
            </a:solidFill>
            <a:ln w="38100" cap="sq">
              <a:solidFill>
                <a:srgbClr val="FFFFFF"/>
              </a:solidFill>
              <a:prstDash val="solid"/>
              <a:miter/>
            </a:ln>
          </p:spPr>
          <p:txBody>
            <a:bodyPr/>
            <a:lstStyle/>
            <a:p>
              <a:endParaRPr lang="en-BE"/>
            </a:p>
          </p:txBody>
        </p:sp>
        <p:sp>
          <p:nvSpPr>
            <p:cNvPr id="5" name="TextBox 5"/>
            <p:cNvSpPr txBox="1"/>
            <p:nvPr/>
          </p:nvSpPr>
          <p:spPr>
            <a:xfrm>
              <a:off x="0" y="-38100"/>
              <a:ext cx="5511587" cy="640823"/>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a:off x="-466531" y="7595724"/>
            <a:ext cx="18754531" cy="2952640"/>
            <a:chOff x="0" y="0"/>
            <a:chExt cx="2778449" cy="437428"/>
          </a:xfrm>
        </p:grpSpPr>
        <p:sp>
          <p:nvSpPr>
            <p:cNvPr id="7" name="Freeform 7"/>
            <p:cNvSpPr/>
            <p:nvPr/>
          </p:nvSpPr>
          <p:spPr>
            <a:xfrm>
              <a:off x="0" y="0"/>
              <a:ext cx="2778449" cy="437428"/>
            </a:xfrm>
            <a:custGeom>
              <a:avLst/>
              <a:gdLst/>
              <a:ahLst/>
              <a:cxnLst/>
              <a:rect l="l" t="t" r="r" b="b"/>
              <a:pathLst>
                <a:path w="2778449" h="437428">
                  <a:moveTo>
                    <a:pt x="0" y="0"/>
                  </a:moveTo>
                  <a:lnTo>
                    <a:pt x="2778449" y="0"/>
                  </a:lnTo>
                  <a:lnTo>
                    <a:pt x="2778449" y="437428"/>
                  </a:lnTo>
                  <a:lnTo>
                    <a:pt x="0" y="437428"/>
                  </a:lnTo>
                  <a:close/>
                </a:path>
              </a:pathLst>
            </a:custGeom>
            <a:solidFill>
              <a:srgbClr val="FFFFFF"/>
            </a:solidFill>
          </p:spPr>
          <p:txBody>
            <a:bodyPr/>
            <a:lstStyle/>
            <a:p>
              <a:endParaRPr lang="en-BE"/>
            </a:p>
          </p:txBody>
        </p:sp>
        <p:sp>
          <p:nvSpPr>
            <p:cNvPr id="8" name="TextBox 8"/>
            <p:cNvSpPr txBox="1"/>
            <p:nvPr/>
          </p:nvSpPr>
          <p:spPr>
            <a:xfrm>
              <a:off x="0" y="-38100"/>
              <a:ext cx="2778449" cy="475528"/>
            </a:xfrm>
            <a:prstGeom prst="rect">
              <a:avLst/>
            </a:prstGeom>
          </p:spPr>
          <p:txBody>
            <a:bodyPr lIns="50800" tIns="50800" rIns="50800" bIns="50800" rtlCol="0" anchor="ctr"/>
            <a:lstStyle/>
            <a:p>
              <a:pPr algn="ctr">
                <a:lnSpc>
                  <a:spcPts val="1960"/>
                </a:lnSpc>
              </a:pPr>
              <a:endParaRPr/>
            </a:p>
          </p:txBody>
        </p:sp>
      </p:grpSp>
      <p:sp>
        <p:nvSpPr>
          <p:cNvPr id="9" name="Freeform 9"/>
          <p:cNvSpPr/>
          <p:nvPr/>
        </p:nvSpPr>
        <p:spPr>
          <a:xfrm>
            <a:off x="16326432" y="3712199"/>
            <a:ext cx="5413330" cy="3893051"/>
          </a:xfrm>
          <a:custGeom>
            <a:avLst/>
            <a:gdLst/>
            <a:ahLst/>
            <a:cxnLst/>
            <a:rect l="l" t="t" r="r" b="b"/>
            <a:pathLst>
              <a:path w="5413330" h="3893051">
                <a:moveTo>
                  <a:pt x="0" y="0"/>
                </a:moveTo>
                <a:lnTo>
                  <a:pt x="5413330" y="0"/>
                </a:lnTo>
                <a:lnTo>
                  <a:pt x="5413330" y="3893050"/>
                </a:lnTo>
                <a:lnTo>
                  <a:pt x="0" y="3893050"/>
                </a:lnTo>
                <a:lnTo>
                  <a:pt x="0" y="0"/>
                </a:lnTo>
                <a:close/>
              </a:path>
            </a:pathLst>
          </a:custGeom>
          <a:blipFill>
            <a:blip r:embed="rId3">
              <a:extLst>
                <a:ext uri="{96DAC541-7B7A-43D3-8B79-37D633B846F1}">
                  <asvg:svgBlip xmlns:asvg="http://schemas.microsoft.com/office/drawing/2016/SVG/main" r:embed="rId4"/>
                </a:ext>
              </a:extLst>
            </a:blip>
            <a:stretch>
              <a:fillRect t="-183" b="-183"/>
            </a:stretch>
          </a:blipFill>
        </p:spPr>
        <p:txBody>
          <a:bodyPr/>
          <a:lstStyle/>
          <a:p>
            <a:endParaRPr lang="en-BE"/>
          </a:p>
        </p:txBody>
      </p:sp>
      <p:sp>
        <p:nvSpPr>
          <p:cNvPr id="10" name="Freeform 10"/>
          <p:cNvSpPr/>
          <p:nvPr/>
        </p:nvSpPr>
        <p:spPr>
          <a:xfrm>
            <a:off x="650448" y="8100657"/>
            <a:ext cx="2322942" cy="696883"/>
          </a:xfrm>
          <a:custGeom>
            <a:avLst/>
            <a:gdLst/>
            <a:ahLst/>
            <a:cxnLst/>
            <a:rect l="l" t="t" r="r" b="b"/>
            <a:pathLst>
              <a:path w="2322942" h="696883">
                <a:moveTo>
                  <a:pt x="0" y="0"/>
                </a:moveTo>
                <a:lnTo>
                  <a:pt x="2322943" y="0"/>
                </a:lnTo>
                <a:lnTo>
                  <a:pt x="2322943" y="696883"/>
                </a:lnTo>
                <a:lnTo>
                  <a:pt x="0" y="696883"/>
                </a:lnTo>
                <a:lnTo>
                  <a:pt x="0" y="0"/>
                </a:lnTo>
                <a:close/>
              </a:path>
            </a:pathLst>
          </a:custGeom>
          <a:blipFill>
            <a:blip r:embed="rId5"/>
            <a:stretch>
              <a:fillRect/>
            </a:stretch>
          </a:blipFill>
        </p:spPr>
        <p:txBody>
          <a:bodyPr/>
          <a:lstStyle/>
          <a:p>
            <a:endParaRPr lang="en-BE"/>
          </a:p>
        </p:txBody>
      </p:sp>
      <p:sp>
        <p:nvSpPr>
          <p:cNvPr id="11" name="Freeform 11"/>
          <p:cNvSpPr/>
          <p:nvPr/>
        </p:nvSpPr>
        <p:spPr>
          <a:xfrm>
            <a:off x="3738861" y="8022709"/>
            <a:ext cx="1511865" cy="774831"/>
          </a:xfrm>
          <a:custGeom>
            <a:avLst/>
            <a:gdLst/>
            <a:ahLst/>
            <a:cxnLst/>
            <a:rect l="l" t="t" r="r" b="b"/>
            <a:pathLst>
              <a:path w="1511865" h="774831">
                <a:moveTo>
                  <a:pt x="0" y="0"/>
                </a:moveTo>
                <a:lnTo>
                  <a:pt x="1511865" y="0"/>
                </a:lnTo>
                <a:lnTo>
                  <a:pt x="1511865" y="774831"/>
                </a:lnTo>
                <a:lnTo>
                  <a:pt x="0" y="774831"/>
                </a:lnTo>
                <a:lnTo>
                  <a:pt x="0" y="0"/>
                </a:lnTo>
                <a:close/>
              </a:path>
            </a:pathLst>
          </a:custGeom>
          <a:blipFill>
            <a:blip r:embed="rId6"/>
            <a:stretch>
              <a:fillRect/>
            </a:stretch>
          </a:blipFill>
        </p:spPr>
        <p:txBody>
          <a:bodyPr/>
          <a:lstStyle/>
          <a:p>
            <a:endParaRPr lang="en-BE"/>
          </a:p>
        </p:txBody>
      </p:sp>
      <p:sp>
        <p:nvSpPr>
          <p:cNvPr id="12" name="Freeform 12"/>
          <p:cNvSpPr/>
          <p:nvPr/>
        </p:nvSpPr>
        <p:spPr>
          <a:xfrm>
            <a:off x="8539835" y="8100657"/>
            <a:ext cx="2039334" cy="696883"/>
          </a:xfrm>
          <a:custGeom>
            <a:avLst/>
            <a:gdLst/>
            <a:ahLst/>
            <a:cxnLst/>
            <a:rect l="l" t="t" r="r" b="b"/>
            <a:pathLst>
              <a:path w="2039334" h="696883">
                <a:moveTo>
                  <a:pt x="0" y="0"/>
                </a:moveTo>
                <a:lnTo>
                  <a:pt x="2039334" y="0"/>
                </a:lnTo>
                <a:lnTo>
                  <a:pt x="2039334" y="696883"/>
                </a:lnTo>
                <a:lnTo>
                  <a:pt x="0" y="696883"/>
                </a:lnTo>
                <a:lnTo>
                  <a:pt x="0" y="0"/>
                </a:lnTo>
                <a:close/>
              </a:path>
            </a:pathLst>
          </a:custGeom>
          <a:blipFill>
            <a:blip r:embed="rId7"/>
            <a:stretch>
              <a:fillRect l="-3022" r="-3885"/>
            </a:stretch>
          </a:blipFill>
        </p:spPr>
        <p:txBody>
          <a:bodyPr/>
          <a:lstStyle/>
          <a:p>
            <a:endParaRPr lang="en-BE"/>
          </a:p>
        </p:txBody>
      </p:sp>
      <p:sp>
        <p:nvSpPr>
          <p:cNvPr id="13" name="Freeform 13"/>
          <p:cNvSpPr/>
          <p:nvPr/>
        </p:nvSpPr>
        <p:spPr>
          <a:xfrm>
            <a:off x="11344639" y="8013166"/>
            <a:ext cx="1149225" cy="774831"/>
          </a:xfrm>
          <a:custGeom>
            <a:avLst/>
            <a:gdLst/>
            <a:ahLst/>
            <a:cxnLst/>
            <a:rect l="l" t="t" r="r" b="b"/>
            <a:pathLst>
              <a:path w="1149225" h="774831">
                <a:moveTo>
                  <a:pt x="0" y="0"/>
                </a:moveTo>
                <a:lnTo>
                  <a:pt x="1149225" y="0"/>
                </a:lnTo>
                <a:lnTo>
                  <a:pt x="1149225" y="774831"/>
                </a:lnTo>
                <a:lnTo>
                  <a:pt x="0" y="774831"/>
                </a:lnTo>
                <a:lnTo>
                  <a:pt x="0" y="0"/>
                </a:lnTo>
                <a:close/>
              </a:path>
            </a:pathLst>
          </a:custGeom>
          <a:blipFill>
            <a:blip r:embed="rId8"/>
            <a:stretch>
              <a:fillRect l="-5963" t="-10483" r="-5963" b="-11274"/>
            </a:stretch>
          </a:blipFill>
        </p:spPr>
        <p:txBody>
          <a:bodyPr/>
          <a:lstStyle/>
          <a:p>
            <a:endParaRPr lang="en-BE"/>
          </a:p>
        </p:txBody>
      </p:sp>
      <p:sp>
        <p:nvSpPr>
          <p:cNvPr id="14" name="Freeform 14"/>
          <p:cNvSpPr/>
          <p:nvPr/>
        </p:nvSpPr>
        <p:spPr>
          <a:xfrm>
            <a:off x="6016196" y="8100657"/>
            <a:ext cx="1758170" cy="696883"/>
          </a:xfrm>
          <a:custGeom>
            <a:avLst/>
            <a:gdLst/>
            <a:ahLst/>
            <a:cxnLst/>
            <a:rect l="l" t="t" r="r" b="b"/>
            <a:pathLst>
              <a:path w="1758170" h="696883">
                <a:moveTo>
                  <a:pt x="0" y="0"/>
                </a:moveTo>
                <a:lnTo>
                  <a:pt x="1758170" y="0"/>
                </a:lnTo>
                <a:lnTo>
                  <a:pt x="1758170" y="696883"/>
                </a:lnTo>
                <a:lnTo>
                  <a:pt x="0" y="696883"/>
                </a:lnTo>
                <a:lnTo>
                  <a:pt x="0" y="0"/>
                </a:lnTo>
                <a:close/>
              </a:path>
            </a:pathLst>
          </a:custGeom>
          <a:blipFill>
            <a:blip r:embed="rId9"/>
            <a:stretch>
              <a:fillRect/>
            </a:stretch>
          </a:blipFill>
        </p:spPr>
        <p:txBody>
          <a:bodyPr/>
          <a:lstStyle/>
          <a:p>
            <a:endParaRPr lang="en-BE"/>
          </a:p>
        </p:txBody>
      </p:sp>
      <p:sp>
        <p:nvSpPr>
          <p:cNvPr id="15" name="AutoShape 15"/>
          <p:cNvSpPr/>
          <p:nvPr/>
        </p:nvSpPr>
        <p:spPr>
          <a:xfrm>
            <a:off x="13278384" y="8022709"/>
            <a:ext cx="0" cy="793918"/>
          </a:xfrm>
          <a:prstGeom prst="line">
            <a:avLst/>
          </a:prstGeom>
          <a:ln w="38100" cap="flat">
            <a:solidFill>
              <a:srgbClr val="E66A18"/>
            </a:solidFill>
            <a:prstDash val="solid"/>
            <a:headEnd type="none" w="sm" len="sm"/>
            <a:tailEnd type="none" w="sm" len="sm"/>
          </a:ln>
        </p:spPr>
        <p:txBody>
          <a:bodyPr/>
          <a:lstStyle/>
          <a:p>
            <a:endParaRPr lang="en-BE"/>
          </a:p>
        </p:txBody>
      </p:sp>
      <p:sp>
        <p:nvSpPr>
          <p:cNvPr id="16" name="Freeform 16"/>
          <p:cNvSpPr/>
          <p:nvPr/>
        </p:nvSpPr>
        <p:spPr>
          <a:xfrm>
            <a:off x="14062903" y="8022709"/>
            <a:ext cx="3826213" cy="802009"/>
          </a:xfrm>
          <a:custGeom>
            <a:avLst/>
            <a:gdLst/>
            <a:ahLst/>
            <a:cxnLst/>
            <a:rect l="l" t="t" r="r" b="b"/>
            <a:pathLst>
              <a:path w="3826213" h="802009">
                <a:moveTo>
                  <a:pt x="0" y="0"/>
                </a:moveTo>
                <a:lnTo>
                  <a:pt x="3826213" y="0"/>
                </a:lnTo>
                <a:lnTo>
                  <a:pt x="3826213" y="802009"/>
                </a:lnTo>
                <a:lnTo>
                  <a:pt x="0" y="802009"/>
                </a:lnTo>
                <a:lnTo>
                  <a:pt x="0" y="0"/>
                </a:lnTo>
                <a:close/>
              </a:path>
            </a:pathLst>
          </a:custGeom>
          <a:blipFill>
            <a:blip r:embed="rId10"/>
            <a:stretch>
              <a:fillRect t="-5948" b="-5948"/>
            </a:stretch>
          </a:blipFill>
        </p:spPr>
        <p:txBody>
          <a:bodyPr/>
          <a:lstStyle/>
          <a:p>
            <a:endParaRPr lang="en-BE"/>
          </a:p>
        </p:txBody>
      </p:sp>
      <p:sp>
        <p:nvSpPr>
          <p:cNvPr id="17" name="TextBox 17"/>
          <p:cNvSpPr txBox="1"/>
          <p:nvPr/>
        </p:nvSpPr>
        <p:spPr>
          <a:xfrm>
            <a:off x="12336824" y="6096433"/>
            <a:ext cx="3818158" cy="1085982"/>
          </a:xfrm>
          <a:prstGeom prst="rect">
            <a:avLst/>
          </a:prstGeom>
        </p:spPr>
        <p:txBody>
          <a:bodyPr lIns="0" tIns="0" rIns="0" bIns="0" rtlCol="0" anchor="t">
            <a:spAutoFit/>
          </a:bodyPr>
          <a:lstStyle/>
          <a:p>
            <a:pPr algn="just">
              <a:lnSpc>
                <a:spcPts val="4202"/>
              </a:lnSpc>
            </a:pPr>
            <a:r>
              <a:rPr lang="en-US" sz="3501" b="1">
                <a:solidFill>
                  <a:srgbClr val="FFFFFF"/>
                </a:solidFill>
                <a:latin typeface="Roboto Condensed Bold"/>
                <a:ea typeface="Roboto Condensed Bold"/>
                <a:cs typeface="Roboto Condensed Bold"/>
                <a:sym typeface="Roboto Condensed Bold"/>
              </a:rPr>
              <a:t>PRAHA</a:t>
            </a:r>
          </a:p>
          <a:p>
            <a:pPr marL="0" lvl="0" indent="0" algn="just">
              <a:lnSpc>
                <a:spcPts val="4202"/>
              </a:lnSpc>
            </a:pPr>
            <a:r>
              <a:rPr lang="en-US" sz="3501" b="1">
                <a:solidFill>
                  <a:srgbClr val="FFFFFF"/>
                </a:solidFill>
                <a:latin typeface="Roboto Condensed Bold"/>
                <a:ea typeface="Roboto Condensed Bold"/>
                <a:cs typeface="Roboto Condensed Bold"/>
                <a:sym typeface="Roboto Condensed Bold"/>
              </a:rPr>
              <a:t>20. BŘEZNA 2025</a:t>
            </a:r>
          </a:p>
        </p:txBody>
      </p:sp>
      <p:sp>
        <p:nvSpPr>
          <p:cNvPr id="18" name="TextBox 18"/>
          <p:cNvSpPr txBox="1"/>
          <p:nvPr/>
        </p:nvSpPr>
        <p:spPr>
          <a:xfrm>
            <a:off x="446061" y="5930970"/>
            <a:ext cx="13186681" cy="1390584"/>
          </a:xfrm>
          <a:prstGeom prst="rect">
            <a:avLst/>
          </a:prstGeom>
        </p:spPr>
        <p:txBody>
          <a:bodyPr lIns="0" tIns="0" rIns="0" bIns="0" rtlCol="0" anchor="t">
            <a:spAutoFit/>
          </a:bodyPr>
          <a:lstStyle/>
          <a:p>
            <a:pPr marL="0" lvl="0" indent="0" algn="just">
              <a:lnSpc>
                <a:spcPts val="10800"/>
              </a:lnSpc>
            </a:pPr>
            <a:r>
              <a:rPr lang="en-US" sz="9000" b="1">
                <a:solidFill>
                  <a:srgbClr val="FFFFFF"/>
                </a:solidFill>
                <a:latin typeface="Roboto Condensed Bold"/>
                <a:ea typeface="Roboto Condensed Bold"/>
                <a:cs typeface="Roboto Condensed Bold"/>
                <a:sym typeface="Roboto Condensed Bold"/>
              </a:rPr>
              <a:t>UIPI RENOVATION TOUR</a:t>
            </a:r>
          </a:p>
        </p:txBody>
      </p:sp>
      <p:grpSp>
        <p:nvGrpSpPr>
          <p:cNvPr id="19" name="Group 19"/>
          <p:cNvGrpSpPr/>
          <p:nvPr/>
        </p:nvGrpSpPr>
        <p:grpSpPr>
          <a:xfrm>
            <a:off x="-521105" y="-17785003"/>
            <a:ext cx="19772062" cy="21026243"/>
            <a:chOff x="0" y="0"/>
            <a:chExt cx="26362750" cy="28034991"/>
          </a:xfrm>
        </p:grpSpPr>
        <p:sp>
          <p:nvSpPr>
            <p:cNvPr id="20" name="Freeform 20"/>
            <p:cNvSpPr/>
            <p:nvPr/>
          </p:nvSpPr>
          <p:spPr>
            <a:xfrm rot="5400000">
              <a:off x="0" y="1962721"/>
              <a:ext cx="26072269" cy="26072269"/>
            </a:xfrm>
            <a:custGeom>
              <a:avLst/>
              <a:gdLst/>
              <a:ahLst/>
              <a:cxnLst/>
              <a:rect l="l" t="t" r="r" b="b"/>
              <a:pathLst>
                <a:path w="26072269" h="26072269">
                  <a:moveTo>
                    <a:pt x="0" y="0"/>
                  </a:moveTo>
                  <a:lnTo>
                    <a:pt x="26072269" y="0"/>
                  </a:lnTo>
                  <a:lnTo>
                    <a:pt x="26072269" y="26072270"/>
                  </a:lnTo>
                  <a:lnTo>
                    <a:pt x="0" y="260722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BE"/>
            </a:p>
          </p:txBody>
        </p:sp>
        <p:sp>
          <p:nvSpPr>
            <p:cNvPr id="21" name="Freeform 21"/>
            <p:cNvSpPr/>
            <p:nvPr/>
          </p:nvSpPr>
          <p:spPr>
            <a:xfrm rot="5400000">
              <a:off x="0" y="1594104"/>
              <a:ext cx="26072269" cy="26072269"/>
            </a:xfrm>
            <a:custGeom>
              <a:avLst/>
              <a:gdLst/>
              <a:ahLst/>
              <a:cxnLst/>
              <a:rect l="l" t="t" r="r" b="b"/>
              <a:pathLst>
                <a:path w="26072269" h="26072269">
                  <a:moveTo>
                    <a:pt x="0" y="0"/>
                  </a:moveTo>
                  <a:lnTo>
                    <a:pt x="26072269" y="0"/>
                  </a:lnTo>
                  <a:lnTo>
                    <a:pt x="26072269" y="26072269"/>
                  </a:lnTo>
                  <a:lnTo>
                    <a:pt x="0" y="260722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BE"/>
            </a:p>
          </p:txBody>
        </p:sp>
        <p:sp>
          <p:nvSpPr>
            <p:cNvPr id="22" name="Freeform 22"/>
            <p:cNvSpPr/>
            <p:nvPr/>
          </p:nvSpPr>
          <p:spPr>
            <a:xfrm rot="5400000">
              <a:off x="280559" y="820468"/>
              <a:ext cx="26072269" cy="26072269"/>
            </a:xfrm>
            <a:custGeom>
              <a:avLst/>
              <a:gdLst/>
              <a:ahLst/>
              <a:cxnLst/>
              <a:rect l="l" t="t" r="r" b="b"/>
              <a:pathLst>
                <a:path w="26072269" h="26072269">
                  <a:moveTo>
                    <a:pt x="0" y="0"/>
                  </a:moveTo>
                  <a:lnTo>
                    <a:pt x="26072270" y="0"/>
                  </a:lnTo>
                  <a:lnTo>
                    <a:pt x="26072270" y="26072270"/>
                  </a:lnTo>
                  <a:lnTo>
                    <a:pt x="0" y="260722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BE"/>
            </a:p>
          </p:txBody>
        </p:sp>
        <p:sp>
          <p:nvSpPr>
            <p:cNvPr id="23" name="Freeform 23"/>
            <p:cNvSpPr/>
            <p:nvPr/>
          </p:nvSpPr>
          <p:spPr>
            <a:xfrm rot="5400000">
              <a:off x="290480" y="0"/>
              <a:ext cx="26072269" cy="26072269"/>
            </a:xfrm>
            <a:custGeom>
              <a:avLst/>
              <a:gdLst/>
              <a:ahLst/>
              <a:cxnLst/>
              <a:rect l="l" t="t" r="r" b="b"/>
              <a:pathLst>
                <a:path w="26072269" h="26072269">
                  <a:moveTo>
                    <a:pt x="0" y="0"/>
                  </a:moveTo>
                  <a:lnTo>
                    <a:pt x="26072270" y="0"/>
                  </a:lnTo>
                  <a:lnTo>
                    <a:pt x="26072270" y="26072269"/>
                  </a:lnTo>
                  <a:lnTo>
                    <a:pt x="0" y="260722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BE"/>
            </a:p>
          </p:txBody>
        </p:sp>
      </p:grpSp>
      <p:sp>
        <p:nvSpPr>
          <p:cNvPr id="24" name="TextBox 24"/>
          <p:cNvSpPr txBox="1"/>
          <p:nvPr/>
        </p:nvSpPr>
        <p:spPr>
          <a:xfrm>
            <a:off x="650448" y="490537"/>
            <a:ext cx="16912032" cy="1152525"/>
          </a:xfrm>
          <a:prstGeom prst="rect">
            <a:avLst/>
          </a:prstGeom>
        </p:spPr>
        <p:txBody>
          <a:bodyPr lIns="0" tIns="0" rIns="0" bIns="0" rtlCol="0" anchor="t">
            <a:spAutoFit/>
          </a:bodyPr>
          <a:lstStyle/>
          <a:p>
            <a:pPr marL="0" lvl="0" indent="0" algn="r">
              <a:lnSpc>
                <a:spcPts val="9000"/>
              </a:lnSpc>
            </a:pPr>
            <a:r>
              <a:rPr lang="en-US" sz="7500" b="1">
                <a:solidFill>
                  <a:srgbClr val="E66A18"/>
                </a:solidFill>
                <a:latin typeface="Roboto Condensed Ultra-Bold"/>
                <a:ea typeface="Roboto Condensed Ultra-Bold"/>
                <a:cs typeface="Roboto Condensed Ultra-Bold"/>
                <a:sym typeface="Roboto Condensed Ultra-Bold"/>
              </a:rPr>
              <a:t>CZECH</a:t>
            </a:r>
            <a:r>
              <a:rPr lang="en-US" sz="7500" b="1">
                <a:solidFill>
                  <a:srgbClr val="000000"/>
                </a:solidFill>
                <a:latin typeface="Roboto Condensed Ultra-Bold"/>
                <a:ea typeface="Roboto Condensed Ultra-Bold"/>
                <a:cs typeface="Roboto Condensed Ultra-Bold"/>
                <a:sym typeface="Roboto Condensed Ultra-Bold"/>
              </a:rPr>
              <a:t> PROPERTY OWNERS </a:t>
            </a:r>
            <a:r>
              <a:rPr lang="en-US" sz="7500" b="1">
                <a:solidFill>
                  <a:srgbClr val="E66A18"/>
                </a:solidFill>
                <a:latin typeface="Roboto Condensed Ultra-Bold"/>
                <a:ea typeface="Roboto Condensed Ultra-Bold"/>
                <a:cs typeface="Roboto Condensed Ultra-Bold"/>
                <a:sym typeface="Roboto Condensed Ultra-Bold"/>
              </a:rPr>
              <a:t>ON BOARD!</a:t>
            </a:r>
          </a:p>
        </p:txBody>
      </p:sp>
      <p:sp>
        <p:nvSpPr>
          <p:cNvPr id="25" name="Freeform 25"/>
          <p:cNvSpPr/>
          <p:nvPr/>
        </p:nvSpPr>
        <p:spPr>
          <a:xfrm>
            <a:off x="-3437228" y="-142752"/>
            <a:ext cx="5413330" cy="3893051"/>
          </a:xfrm>
          <a:custGeom>
            <a:avLst/>
            <a:gdLst/>
            <a:ahLst/>
            <a:cxnLst/>
            <a:rect l="l" t="t" r="r" b="b"/>
            <a:pathLst>
              <a:path w="5413330" h="3893051">
                <a:moveTo>
                  <a:pt x="0" y="0"/>
                </a:moveTo>
                <a:lnTo>
                  <a:pt x="5413330" y="0"/>
                </a:lnTo>
                <a:lnTo>
                  <a:pt x="5413330" y="3893051"/>
                </a:lnTo>
                <a:lnTo>
                  <a:pt x="0" y="3893051"/>
                </a:lnTo>
                <a:lnTo>
                  <a:pt x="0" y="0"/>
                </a:lnTo>
                <a:close/>
              </a:path>
            </a:pathLst>
          </a:custGeom>
          <a:blipFill>
            <a:blip r:embed="rId3">
              <a:extLst>
                <a:ext uri="{96DAC541-7B7A-43D3-8B79-37D633B846F1}">
                  <asvg:svgBlip xmlns:asvg="http://schemas.microsoft.com/office/drawing/2016/SVG/main" r:embed="rId4"/>
                </a:ext>
              </a:extLst>
            </a:blip>
            <a:stretch>
              <a:fillRect t="-183" b="-183"/>
            </a:stretch>
          </a:blipFill>
        </p:spPr>
        <p:txBody>
          <a:bodyPr/>
          <a:lstStyle/>
          <a:p>
            <a:endParaRPr lang="en-BE"/>
          </a:p>
        </p:txBody>
      </p:sp>
      <p:sp>
        <p:nvSpPr>
          <p:cNvPr id="26" name="TextBox 26"/>
          <p:cNvSpPr txBox="1"/>
          <p:nvPr/>
        </p:nvSpPr>
        <p:spPr>
          <a:xfrm>
            <a:off x="650448" y="9091418"/>
            <a:ext cx="17536840" cy="630621"/>
          </a:xfrm>
          <a:prstGeom prst="rect">
            <a:avLst/>
          </a:prstGeom>
        </p:spPr>
        <p:txBody>
          <a:bodyPr lIns="0" tIns="0" rIns="0" bIns="0" rtlCol="0" anchor="t">
            <a:spAutoFit/>
          </a:bodyPr>
          <a:lstStyle/>
          <a:p>
            <a:pPr algn="l">
              <a:lnSpc>
                <a:spcPts val="2520"/>
              </a:lnSpc>
            </a:pPr>
            <a:r>
              <a:rPr lang="en-US" sz="1800">
                <a:solidFill>
                  <a:srgbClr val="333333"/>
                </a:solidFill>
                <a:latin typeface="Roboto"/>
                <a:ea typeface="Roboto"/>
                <a:cs typeface="Roboto"/>
                <a:sym typeface="Roboto"/>
              </a:rPr>
              <a:t>Spolufinancováno Evropskou unií. Názory a stanoviska uvedená v tomto dokumentu jsou výhradně názory autora(ů) a nemusí nutně odrážet názory Evropské unie nebo Evropské výkonné agentury pro klima, infrastrukturu a životní prostředí (CINEA). Evropská unie ani poskytovatel grantu za ně nenesou odpovědnost.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24FDFB-430B-6615-E6B3-02B4C1AA004A}"/>
              </a:ext>
            </a:extLst>
          </p:cNvPr>
          <p:cNvSpPr>
            <a:spLocks noGrp="1"/>
          </p:cNvSpPr>
          <p:nvPr>
            <p:ph idx="1"/>
          </p:nvPr>
        </p:nvSpPr>
        <p:spPr>
          <a:xfrm>
            <a:off x="10048125" y="2738438"/>
            <a:ext cx="8239875" cy="6527007"/>
          </a:xfrm>
        </p:spPr>
        <p:txBody>
          <a:bodyPr vert="horz" lIns="137160" tIns="68580" rIns="137160" bIns="68580" rtlCol="0" anchor="t">
            <a:normAutofit/>
          </a:bodyPr>
          <a:lstStyle/>
          <a:p>
            <a:r>
              <a:rPr lang="en-US" sz="2400" dirty="0">
                <a:solidFill>
                  <a:schemeClr val="tx1">
                    <a:lumMod val="50000"/>
                    <a:lumOff val="50000"/>
                  </a:schemeClr>
                </a:solidFill>
              </a:rPr>
              <a:t>• 90% reduction of energy need for heating (guarantee </a:t>
            </a:r>
            <a:r>
              <a:rPr lang="en-US" sz="2400" dirty="0" err="1">
                <a:solidFill>
                  <a:schemeClr val="tx1">
                    <a:lumMod val="50000"/>
                    <a:lumOff val="50000"/>
                  </a:schemeClr>
                </a:solidFill>
              </a:rPr>
              <a:t>EnerPHit</a:t>
            </a:r>
            <a:r>
              <a:rPr lang="en-US" sz="2400" dirty="0">
                <a:solidFill>
                  <a:schemeClr val="tx1">
                    <a:lumMod val="50000"/>
                    <a:lumOff val="50000"/>
                  </a:schemeClr>
                </a:solidFill>
              </a:rPr>
              <a:t>)</a:t>
            </a:r>
          </a:p>
          <a:p>
            <a:r>
              <a:rPr lang="en-US" sz="2400" dirty="0">
                <a:solidFill>
                  <a:schemeClr val="tx1">
                    <a:lumMod val="50000"/>
                    <a:lumOff val="50000"/>
                  </a:schemeClr>
                </a:solidFill>
              </a:rPr>
              <a:t>• No major maintenance expected after renovation for about 30 years</a:t>
            </a:r>
          </a:p>
          <a:p>
            <a:r>
              <a:rPr lang="en-US" sz="2400" dirty="0">
                <a:solidFill>
                  <a:schemeClr val="tx1">
                    <a:lumMod val="50000"/>
                    <a:lumOff val="50000"/>
                  </a:schemeClr>
                </a:solidFill>
              </a:rPr>
              <a:t>• Average savings 1087 EUR/year/household 30 years </a:t>
            </a:r>
          </a:p>
          <a:p>
            <a:r>
              <a:rPr lang="en-US" sz="3000" b="1" dirty="0">
                <a:solidFill>
                  <a:srgbClr val="2ACD57"/>
                </a:solidFill>
              </a:rPr>
              <a:t>Energy performance contract feasible</a:t>
            </a:r>
            <a:endParaRPr lang="nl-NL" sz="3000" dirty="0"/>
          </a:p>
        </p:txBody>
      </p:sp>
      <p:sp>
        <p:nvSpPr>
          <p:cNvPr id="2" name="Content Placeholder 4">
            <a:extLst>
              <a:ext uri="{FF2B5EF4-FFF2-40B4-BE49-F238E27FC236}">
                <a16:creationId xmlns:a16="http://schemas.microsoft.com/office/drawing/2014/main" id="{348E2ED2-8C79-4CB3-07CF-F5B75E05166B}"/>
              </a:ext>
            </a:extLst>
          </p:cNvPr>
          <p:cNvSpPr txBox="1">
            <a:spLocks/>
          </p:cNvSpPr>
          <p:nvPr/>
        </p:nvSpPr>
        <p:spPr>
          <a:xfrm>
            <a:off x="1257299" y="2738438"/>
            <a:ext cx="8790827" cy="1299306"/>
          </a:xfrm>
          <a:prstGeom prst="rect">
            <a:avLst/>
          </a:prstGeom>
        </p:spPr>
        <p:txBody>
          <a:bodyPr vert="horz" lIns="137160" tIns="68580" rIns="137160" bIns="6858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2800" b="0" kern="1200" spc="45">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spcBef>
                <a:spcPts val="1500"/>
              </a:spcBef>
            </a:pPr>
            <a:r>
              <a:rPr lang="en-US" sz="3000" b="1" spc="68" dirty="0">
                <a:solidFill>
                  <a:srgbClr val="6B6363"/>
                </a:solidFill>
              </a:rPr>
              <a:t>Performance guaranteed renovation 2023</a:t>
            </a:r>
            <a:br>
              <a:rPr lang="en-US" sz="3000" b="1" spc="68" dirty="0">
                <a:solidFill>
                  <a:srgbClr val="6B6363"/>
                </a:solidFill>
              </a:rPr>
            </a:br>
            <a:r>
              <a:rPr lang="en-US" sz="3000" spc="68" dirty="0">
                <a:solidFill>
                  <a:srgbClr val="2ACD57"/>
                </a:solidFill>
              </a:rPr>
              <a:t>Flat Ellen, Assen, The Netherlands</a:t>
            </a:r>
          </a:p>
        </p:txBody>
      </p:sp>
      <p:sp>
        <p:nvSpPr>
          <p:cNvPr id="9" name="Tekstvak 8">
            <a:extLst>
              <a:ext uri="{FF2B5EF4-FFF2-40B4-BE49-F238E27FC236}">
                <a16:creationId xmlns:a16="http://schemas.microsoft.com/office/drawing/2014/main" id="{ED8E0A30-64D4-0A3B-0524-BECAD52291B6}"/>
              </a:ext>
            </a:extLst>
          </p:cNvPr>
          <p:cNvSpPr txBox="1"/>
          <p:nvPr/>
        </p:nvSpPr>
        <p:spPr>
          <a:xfrm>
            <a:off x="2466998" y="7791188"/>
            <a:ext cx="5601405" cy="738664"/>
          </a:xfrm>
          <a:prstGeom prst="rect">
            <a:avLst/>
          </a:prstGeom>
          <a:solidFill>
            <a:schemeClr val="bg1"/>
          </a:solidFill>
        </p:spPr>
        <p:txBody>
          <a:bodyPr wrap="none" rtlCol="0">
            <a:spAutoFit/>
          </a:bodyPr>
          <a:lstStyle/>
          <a:p>
            <a:pPr defTabSz="1371600"/>
            <a:r>
              <a:rPr lang="en-GB" sz="2700" dirty="0">
                <a:solidFill>
                  <a:prstClr val="black"/>
                </a:solidFill>
                <a:latin typeface="Calibri" panose="020F0502020204030204"/>
              </a:rPr>
              <a:t>Before renovation  After renovation</a:t>
            </a:r>
          </a:p>
          <a:p>
            <a:pPr algn="ctr" defTabSz="1371600"/>
            <a:r>
              <a:rPr lang="en-GB" sz="1500" dirty="0">
                <a:solidFill>
                  <a:prstClr val="black"/>
                </a:solidFill>
                <a:latin typeface="Calibri" panose="020F0502020204030204"/>
              </a:rPr>
              <a:t>Images © </a:t>
            </a:r>
            <a:r>
              <a:rPr lang="en-US" sz="1500" dirty="0">
                <a:solidFill>
                  <a:prstClr val="black"/>
                </a:solidFill>
                <a:latin typeface="Calibri" panose="020F0502020204030204"/>
              </a:rPr>
              <a:t>Carl-Peter </a:t>
            </a:r>
            <a:r>
              <a:rPr lang="en-US" sz="1500" dirty="0" err="1">
                <a:solidFill>
                  <a:prstClr val="black"/>
                </a:solidFill>
                <a:latin typeface="Calibri" panose="020F0502020204030204"/>
              </a:rPr>
              <a:t>Goossen</a:t>
            </a:r>
            <a:r>
              <a:rPr lang="en-US" sz="1500" dirty="0">
                <a:solidFill>
                  <a:prstClr val="black"/>
                </a:solidFill>
                <a:latin typeface="Calibri" panose="020F0502020204030204"/>
              </a:rPr>
              <a:t>, </a:t>
            </a:r>
            <a:r>
              <a:rPr lang="en-US" sz="1500" dirty="0" err="1">
                <a:solidFill>
                  <a:prstClr val="black"/>
                </a:solidFill>
                <a:latin typeface="Calibri" panose="020F0502020204030204"/>
              </a:rPr>
              <a:t>Bouwnext</a:t>
            </a:r>
            <a:endParaRPr lang="nl-BE" sz="1500" dirty="0">
              <a:solidFill>
                <a:prstClr val="black"/>
              </a:solidFill>
              <a:latin typeface="Calibri" panose="020F0502020204030204"/>
            </a:endParaRPr>
          </a:p>
        </p:txBody>
      </p:sp>
      <p:pic>
        <p:nvPicPr>
          <p:cNvPr id="8" name="Afbeelding 7">
            <a:extLst>
              <a:ext uri="{FF2B5EF4-FFF2-40B4-BE49-F238E27FC236}">
                <a16:creationId xmlns:a16="http://schemas.microsoft.com/office/drawing/2014/main" id="{65A19C70-FF0C-8975-DD26-1C78423EA7D3}"/>
              </a:ext>
            </a:extLst>
          </p:cNvPr>
          <p:cNvPicPr>
            <a:picLocks noChangeAspect="1"/>
          </p:cNvPicPr>
          <p:nvPr/>
        </p:nvPicPr>
        <p:blipFill>
          <a:blip r:embed="rId3"/>
          <a:stretch>
            <a:fillRect/>
          </a:stretch>
        </p:blipFill>
        <p:spPr>
          <a:xfrm>
            <a:off x="916496" y="4679541"/>
            <a:ext cx="4193678" cy="3139434"/>
          </a:xfrm>
          <a:prstGeom prst="rect">
            <a:avLst/>
          </a:prstGeom>
        </p:spPr>
      </p:pic>
      <p:pic>
        <p:nvPicPr>
          <p:cNvPr id="13" name="Afbeelding 12">
            <a:extLst>
              <a:ext uri="{FF2B5EF4-FFF2-40B4-BE49-F238E27FC236}">
                <a16:creationId xmlns:a16="http://schemas.microsoft.com/office/drawing/2014/main" id="{B63FD44E-1C9C-8FDA-755C-C8AE36C7178D}"/>
              </a:ext>
            </a:extLst>
          </p:cNvPr>
          <p:cNvPicPr>
            <a:picLocks noChangeAspect="1"/>
          </p:cNvPicPr>
          <p:nvPr/>
        </p:nvPicPr>
        <p:blipFill>
          <a:blip r:embed="rId4"/>
          <a:stretch>
            <a:fillRect/>
          </a:stretch>
        </p:blipFill>
        <p:spPr>
          <a:xfrm>
            <a:off x="5308108" y="4673718"/>
            <a:ext cx="4201472" cy="3139434"/>
          </a:xfrm>
          <a:prstGeom prst="rect">
            <a:avLst/>
          </a:prstGeom>
        </p:spPr>
      </p:pic>
      <p:pic>
        <p:nvPicPr>
          <p:cNvPr id="15" name="Afbeelding 14">
            <a:extLst>
              <a:ext uri="{FF2B5EF4-FFF2-40B4-BE49-F238E27FC236}">
                <a16:creationId xmlns:a16="http://schemas.microsoft.com/office/drawing/2014/main" id="{401B4B83-2A34-40BD-6E61-3EB6FEED89AE}"/>
              </a:ext>
            </a:extLst>
          </p:cNvPr>
          <p:cNvPicPr>
            <a:picLocks noChangeAspect="1"/>
          </p:cNvPicPr>
          <p:nvPr/>
        </p:nvPicPr>
        <p:blipFill>
          <a:blip r:embed="rId5"/>
          <a:stretch>
            <a:fillRect/>
          </a:stretch>
        </p:blipFill>
        <p:spPr>
          <a:xfrm>
            <a:off x="9906490" y="5500724"/>
            <a:ext cx="4541042" cy="4082708"/>
          </a:xfrm>
          <a:prstGeom prst="rect">
            <a:avLst/>
          </a:prstGeom>
        </p:spPr>
      </p:pic>
      <p:sp>
        <p:nvSpPr>
          <p:cNvPr id="7" name="Title 3">
            <a:extLst>
              <a:ext uri="{FF2B5EF4-FFF2-40B4-BE49-F238E27FC236}">
                <a16:creationId xmlns:a16="http://schemas.microsoft.com/office/drawing/2014/main" id="{231C7C6D-9702-46DA-DB01-9A8683699AAB}"/>
              </a:ext>
            </a:extLst>
          </p:cNvPr>
          <p:cNvSpPr>
            <a:spLocks noGrp="1"/>
          </p:cNvSpPr>
          <p:nvPr>
            <p:ph type="title"/>
          </p:nvPr>
        </p:nvSpPr>
        <p:spPr>
          <a:xfrm>
            <a:off x="1257300" y="547688"/>
            <a:ext cx="15773400" cy="1988345"/>
          </a:xfrm>
        </p:spPr>
        <p:txBody>
          <a:bodyPr/>
          <a:lstStyle/>
          <a:p>
            <a:r>
              <a:rPr lang="nl-NL" dirty="0">
                <a:ea typeface="Open Sans Bold"/>
                <a:cs typeface="Open Sans Bold"/>
              </a:rPr>
              <a:t>Best-</a:t>
            </a:r>
            <a:r>
              <a:rPr lang="nl-NL" dirty="0" err="1">
                <a:ea typeface="Open Sans Bold"/>
                <a:cs typeface="Open Sans Bold"/>
              </a:rPr>
              <a:t>practice</a:t>
            </a:r>
            <a:r>
              <a:rPr lang="nl-NL" dirty="0">
                <a:ea typeface="Open Sans Bold"/>
                <a:cs typeface="Open Sans Bold"/>
              </a:rPr>
              <a:t> </a:t>
            </a:r>
            <a:r>
              <a:rPr lang="nl-NL" dirty="0" err="1">
                <a:ea typeface="Open Sans Bold"/>
                <a:cs typeface="Open Sans Bold"/>
              </a:rPr>
              <a:t>examples</a:t>
            </a:r>
            <a:endParaRPr lang="nl-NL" dirty="0"/>
          </a:p>
        </p:txBody>
      </p:sp>
    </p:spTree>
    <p:extLst>
      <p:ext uri="{BB962C8B-B14F-4D97-AF65-F5344CB8AC3E}">
        <p14:creationId xmlns:p14="http://schemas.microsoft.com/office/powerpoint/2010/main" val="136024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3" name="Image 2" descr="Une image contenant texte, carte, capture d’écran&#10;&#10;Description générée automatiquement">
            <a:extLst>
              <a:ext uri="{FF2B5EF4-FFF2-40B4-BE49-F238E27FC236}">
                <a16:creationId xmlns:a16="http://schemas.microsoft.com/office/drawing/2014/main" id="{363CB95B-034B-EE77-618F-7D084F9076D5}"/>
              </a:ext>
            </a:extLst>
          </p:cNvPr>
          <p:cNvPicPr>
            <a:picLocks noChangeAspect="1"/>
          </p:cNvPicPr>
          <p:nvPr/>
        </p:nvPicPr>
        <p:blipFill>
          <a:blip r:embed="rId3"/>
          <a:stretch>
            <a:fillRect/>
          </a:stretch>
        </p:blipFill>
        <p:spPr>
          <a:xfrm>
            <a:off x="11089649" y="2482130"/>
            <a:ext cx="8302547" cy="5847216"/>
          </a:xfrm>
          <a:prstGeom prst="rect">
            <a:avLst/>
          </a:prstGeom>
        </p:spPr>
      </p:pic>
      <p:sp>
        <p:nvSpPr>
          <p:cNvPr id="120" name="Google Shape;120;g2d2892c3ec1_0_0"/>
          <p:cNvSpPr txBox="1"/>
          <p:nvPr/>
        </p:nvSpPr>
        <p:spPr>
          <a:xfrm>
            <a:off x="290327" y="2369772"/>
            <a:ext cx="6362399" cy="5425200"/>
          </a:xfrm>
          <a:prstGeom prst="rect">
            <a:avLst/>
          </a:prstGeom>
          <a:noFill/>
          <a:ln>
            <a:noFill/>
          </a:ln>
        </p:spPr>
        <p:txBody>
          <a:bodyPr spcFirstLastPara="1" wrap="square" lIns="137138" tIns="68550" rIns="137138" bIns="68550" anchor="t" anchorCtr="0">
            <a:noAutofit/>
          </a:bodyPr>
          <a:lstStyle/>
          <a:p>
            <a:pPr marL="685800" indent="-476250" defTabSz="1371600">
              <a:lnSpc>
                <a:spcPct val="115000"/>
              </a:lnSpc>
              <a:spcBef>
                <a:spcPts val="1500"/>
              </a:spcBef>
              <a:buClr>
                <a:srgbClr val="0070C0"/>
              </a:buClr>
              <a:buSzPts val="1400"/>
              <a:buFont typeface="Arial"/>
              <a:buChar char="●"/>
            </a:pPr>
            <a:r>
              <a:rPr lang="en-US" sz="3450" dirty="0">
                <a:solidFill>
                  <a:prstClr val="black">
                    <a:lumMod val="50000"/>
                    <a:lumOff val="50000"/>
                  </a:prstClr>
                </a:solidFill>
                <a:latin typeface="Calibri" panose="020F0502020204030204"/>
              </a:rPr>
              <a:t>Local </a:t>
            </a:r>
            <a:r>
              <a:rPr lang="en-US" sz="3450" b="1" dirty="0">
                <a:solidFill>
                  <a:srgbClr val="2ACD57"/>
                </a:solidFill>
                <a:latin typeface="Calibri" panose="020F0502020204030204"/>
              </a:rPr>
              <a:t>One-Stop Shops </a:t>
            </a:r>
            <a:r>
              <a:rPr lang="en-US" sz="3450" dirty="0">
                <a:solidFill>
                  <a:prstClr val="black">
                    <a:lumMod val="50000"/>
                    <a:lumOff val="50000"/>
                  </a:prstClr>
                </a:solidFill>
                <a:latin typeface="Calibri" panose="020F0502020204030204"/>
              </a:rPr>
              <a:t>provide </a:t>
            </a:r>
            <a:r>
              <a:rPr lang="en-US" sz="3450" dirty="0">
                <a:solidFill>
                  <a:srgbClr val="2ACD57"/>
                </a:solidFill>
                <a:latin typeface="Calibri" panose="020F0502020204030204"/>
              </a:rPr>
              <a:t>Integrated Home Renovation Services </a:t>
            </a:r>
            <a:r>
              <a:rPr lang="en-US" sz="3450" dirty="0">
                <a:solidFill>
                  <a:prstClr val="black">
                    <a:lumMod val="50000"/>
                    <a:lumOff val="50000"/>
                  </a:prstClr>
                </a:solidFill>
                <a:latin typeface="Calibri" panose="020F0502020204030204"/>
              </a:rPr>
              <a:t>(IHRS) that make the complex renovation process </a:t>
            </a:r>
            <a:r>
              <a:rPr lang="en-US" sz="3450" dirty="0">
                <a:solidFill>
                  <a:srgbClr val="FF8749"/>
                </a:solidFill>
                <a:latin typeface="Calibri" panose="020F0502020204030204"/>
              </a:rPr>
              <a:t>simple, tailor-made </a:t>
            </a:r>
            <a:r>
              <a:rPr lang="en-US" sz="3450" dirty="0">
                <a:solidFill>
                  <a:prstClr val="black">
                    <a:lumMod val="50000"/>
                    <a:lumOff val="50000"/>
                  </a:prstClr>
                </a:solidFill>
                <a:latin typeface="Calibri" panose="020F0502020204030204"/>
              </a:rPr>
              <a:t>and </a:t>
            </a:r>
            <a:r>
              <a:rPr lang="en-US" sz="3450" dirty="0">
                <a:solidFill>
                  <a:srgbClr val="FF8749"/>
                </a:solidFill>
                <a:latin typeface="Calibri" panose="020F0502020204030204"/>
              </a:rPr>
              <a:t>accessible</a:t>
            </a:r>
            <a:r>
              <a:rPr lang="en-US" sz="3450" dirty="0">
                <a:solidFill>
                  <a:prstClr val="black">
                    <a:lumMod val="50000"/>
                    <a:lumOff val="50000"/>
                  </a:prstClr>
                </a:solidFill>
                <a:latin typeface="Calibri" panose="020F0502020204030204"/>
              </a:rPr>
              <a:t> to all homeowners </a:t>
            </a:r>
          </a:p>
          <a:p>
            <a:pPr marL="685800" indent="-476250" defTabSz="1371600">
              <a:lnSpc>
                <a:spcPct val="115000"/>
              </a:lnSpc>
              <a:spcBef>
                <a:spcPts val="1500"/>
              </a:spcBef>
              <a:buClr>
                <a:srgbClr val="0070C0"/>
              </a:buClr>
              <a:buSzPts val="1400"/>
              <a:buFont typeface="Arial"/>
              <a:buChar char="●"/>
            </a:pPr>
            <a:r>
              <a:rPr lang="en-US" sz="3450" dirty="0">
                <a:solidFill>
                  <a:prstClr val="black">
                    <a:lumMod val="50000"/>
                    <a:lumOff val="50000"/>
                  </a:prstClr>
                </a:solidFill>
                <a:latin typeface="Calibri" panose="020F0502020204030204"/>
              </a:rPr>
              <a:t>&gt;100 One-Stop Shops providing IHRS to homeowners in Europe</a:t>
            </a:r>
          </a:p>
          <a:p>
            <a:pPr marL="685800" indent="-476250" defTabSz="1371600">
              <a:lnSpc>
                <a:spcPct val="115000"/>
              </a:lnSpc>
              <a:spcBef>
                <a:spcPts val="1500"/>
              </a:spcBef>
              <a:buClr>
                <a:srgbClr val="0070C0"/>
              </a:buClr>
              <a:buSzPts val="1400"/>
              <a:buFont typeface="Arial"/>
              <a:buChar char="●"/>
            </a:pPr>
            <a:endParaRPr lang="en-US" sz="3450" dirty="0">
              <a:solidFill>
                <a:prstClr val="black">
                  <a:lumMod val="50000"/>
                  <a:lumOff val="50000"/>
                </a:prstClr>
              </a:solidFill>
              <a:latin typeface="Calibri" panose="020F0502020204030204"/>
            </a:endParaRPr>
          </a:p>
          <a:p>
            <a:pPr marL="209550" defTabSz="1371600">
              <a:lnSpc>
                <a:spcPct val="115000"/>
              </a:lnSpc>
              <a:spcBef>
                <a:spcPts val="1500"/>
              </a:spcBef>
              <a:spcAft>
                <a:spcPts val="1500"/>
              </a:spcAft>
              <a:buClr>
                <a:srgbClr val="0070C0"/>
              </a:buClr>
              <a:buSzPts val="1400"/>
            </a:pPr>
            <a:r>
              <a:rPr lang="en-US" sz="3450" dirty="0">
                <a:solidFill>
                  <a:srgbClr val="0072BC"/>
                </a:solidFill>
                <a:latin typeface="Arial"/>
                <a:ea typeface="Arial"/>
                <a:cs typeface="Arial"/>
                <a:sym typeface="Arial"/>
              </a:rPr>
              <a:t> </a:t>
            </a:r>
          </a:p>
        </p:txBody>
      </p:sp>
      <p:pic>
        <p:nvPicPr>
          <p:cNvPr id="121" name="Google Shape;121;g2d2892c3ec1_0_0" descr="Une image contenant Graphique, capture d’écran, Police, graphisme&#10;&#10;Description générée automatiquement"/>
          <p:cNvPicPr preferRelativeResize="0"/>
          <p:nvPr/>
        </p:nvPicPr>
        <p:blipFill rotWithShape="1">
          <a:blip r:embed="rId4">
            <a:alphaModFix/>
          </a:blip>
          <a:srcRect/>
          <a:stretch/>
        </p:blipFill>
        <p:spPr>
          <a:xfrm>
            <a:off x="10433923" y="341120"/>
            <a:ext cx="4807001" cy="1837071"/>
          </a:xfrm>
          <a:prstGeom prst="rect">
            <a:avLst/>
          </a:prstGeom>
          <a:noFill/>
          <a:ln>
            <a:noFill/>
          </a:ln>
        </p:spPr>
      </p:pic>
      <p:cxnSp>
        <p:nvCxnSpPr>
          <p:cNvPr id="5" name="Rechte verbindingslijn met pijl 4">
            <a:extLst>
              <a:ext uri="{FF2B5EF4-FFF2-40B4-BE49-F238E27FC236}">
                <a16:creationId xmlns:a16="http://schemas.microsoft.com/office/drawing/2014/main" id="{D95F1781-5C1D-CBA6-3418-57528146A940}"/>
              </a:ext>
            </a:extLst>
          </p:cNvPr>
          <p:cNvCxnSpPr>
            <a:cxnSpLocks/>
          </p:cNvCxnSpPr>
          <p:nvPr/>
        </p:nvCxnSpPr>
        <p:spPr>
          <a:xfrm>
            <a:off x="15565202" y="4555117"/>
            <a:ext cx="0" cy="781493"/>
          </a:xfrm>
          <a:prstGeom prst="straightConnector1">
            <a:avLst/>
          </a:prstGeom>
          <a:ln w="63500">
            <a:solidFill>
              <a:srgbClr val="FF8749"/>
            </a:solidFill>
            <a:tailEnd type="triangle"/>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07CFB302-126D-EF01-672A-9608DCF265E3}"/>
              </a:ext>
            </a:extLst>
          </p:cNvPr>
          <p:cNvPicPr>
            <a:picLocks noChangeAspect="1"/>
          </p:cNvPicPr>
          <p:nvPr/>
        </p:nvPicPr>
        <p:blipFill>
          <a:blip r:embed="rId5"/>
          <a:stretch>
            <a:fillRect/>
          </a:stretch>
        </p:blipFill>
        <p:spPr>
          <a:xfrm>
            <a:off x="6479311" y="2369772"/>
            <a:ext cx="5064392" cy="6752523"/>
          </a:xfrm>
          <a:prstGeom prst="rect">
            <a:avLst/>
          </a:prstGeom>
        </p:spPr>
      </p:pic>
      <p:sp>
        <p:nvSpPr>
          <p:cNvPr id="18" name="Titel 17">
            <a:extLst>
              <a:ext uri="{FF2B5EF4-FFF2-40B4-BE49-F238E27FC236}">
                <a16:creationId xmlns:a16="http://schemas.microsoft.com/office/drawing/2014/main" id="{07B8C311-840A-0D2A-6AC1-B7751D3A0D91}"/>
              </a:ext>
            </a:extLst>
          </p:cNvPr>
          <p:cNvSpPr>
            <a:spLocks noGrp="1"/>
          </p:cNvSpPr>
          <p:nvPr>
            <p:ph type="title"/>
          </p:nvPr>
        </p:nvSpPr>
        <p:spPr/>
        <p:txBody>
          <a:bodyPr/>
          <a:lstStyle/>
          <a:p>
            <a:r>
              <a:rPr lang="en-GB" dirty="0"/>
              <a:t>Renovation Services</a:t>
            </a:r>
            <a:endParaRPr lang="nl-BE" dirty="0"/>
          </a:p>
        </p:txBody>
      </p:sp>
      <p:sp>
        <p:nvSpPr>
          <p:cNvPr id="6" name="TextBox 5">
            <a:extLst>
              <a:ext uri="{FF2B5EF4-FFF2-40B4-BE49-F238E27FC236}">
                <a16:creationId xmlns:a16="http://schemas.microsoft.com/office/drawing/2014/main" id="{19A6DB86-0054-D670-84DD-3821E0CA09B4}"/>
              </a:ext>
            </a:extLst>
          </p:cNvPr>
          <p:cNvSpPr txBox="1"/>
          <p:nvPr/>
        </p:nvSpPr>
        <p:spPr>
          <a:xfrm>
            <a:off x="14877695" y="3575969"/>
            <a:ext cx="1795684" cy="923330"/>
          </a:xfrm>
          <a:prstGeom prst="rect">
            <a:avLst/>
          </a:prstGeom>
          <a:solidFill>
            <a:srgbClr val="FFFFFF"/>
          </a:solidFill>
          <a:ln w="38100">
            <a:solidFill>
              <a:srgbClr val="FF8749"/>
            </a:solidFill>
          </a:ln>
        </p:spPr>
        <p:txBody>
          <a:bodyPr wrap="none" rtlCol="0">
            <a:spAutoFit/>
          </a:bodyPr>
          <a:lstStyle/>
          <a:p>
            <a:pPr defTabSz="1371600"/>
            <a:r>
              <a:rPr lang="nl-NL" sz="2700" dirty="0" err="1">
                <a:solidFill>
                  <a:srgbClr val="363636"/>
                </a:solidFill>
                <a:latin typeface="Nunito" panose="020F0502020204030204" pitchFamily="2" charset="0"/>
              </a:rPr>
              <a:t>Litoměřice</a:t>
            </a:r>
            <a:endParaRPr lang="nl-NL" sz="2700" dirty="0">
              <a:solidFill>
                <a:srgbClr val="363636"/>
              </a:solidFill>
              <a:latin typeface="Nunito" panose="020F0502020204030204" pitchFamily="2" charset="0"/>
            </a:endParaRPr>
          </a:p>
          <a:p>
            <a:pPr defTabSz="1371600"/>
            <a:r>
              <a:rPr lang="nl-NL" sz="2700" dirty="0">
                <a:solidFill>
                  <a:srgbClr val="363636"/>
                </a:solidFill>
                <a:latin typeface="Nunito" panose="020F0502020204030204" pitchFamily="2" charset="0"/>
              </a:rPr>
              <a:t>ECÚK</a:t>
            </a:r>
            <a:endParaRPr lang="nl-NL" sz="2700" dirty="0">
              <a:solidFill>
                <a:prstClr val="black"/>
              </a:solidFill>
              <a:latin typeface="Calibri" panose="020F05020202040302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C2BC2F-0855-BAF3-670C-408A988F2A8E}"/>
              </a:ext>
            </a:extLst>
          </p:cNvPr>
          <p:cNvSpPr>
            <a:spLocks noGrp="1"/>
          </p:cNvSpPr>
          <p:nvPr>
            <p:ph type="title"/>
          </p:nvPr>
        </p:nvSpPr>
        <p:spPr/>
        <p:txBody>
          <a:bodyPr/>
          <a:lstStyle/>
          <a:p>
            <a:r>
              <a:rPr lang="nl-NL" dirty="0" err="1">
                <a:ea typeface="Open Sans Bold"/>
                <a:cs typeface="Open Sans Bold"/>
              </a:rPr>
              <a:t>Renovation</a:t>
            </a:r>
            <a:r>
              <a:rPr lang="nl-NL" dirty="0">
                <a:ea typeface="Open Sans Bold"/>
                <a:cs typeface="Open Sans Bold"/>
              </a:rPr>
              <a:t> Services</a:t>
            </a:r>
            <a:endParaRPr lang="nl-NL" dirty="0"/>
          </a:p>
        </p:txBody>
      </p:sp>
      <p:sp>
        <p:nvSpPr>
          <p:cNvPr id="5" name="Content Placeholder 4">
            <a:extLst>
              <a:ext uri="{FF2B5EF4-FFF2-40B4-BE49-F238E27FC236}">
                <a16:creationId xmlns:a16="http://schemas.microsoft.com/office/drawing/2014/main" id="{0524FDFB-430B-6615-E6B3-02B4C1AA004A}"/>
              </a:ext>
            </a:extLst>
          </p:cNvPr>
          <p:cNvSpPr>
            <a:spLocks noGrp="1"/>
          </p:cNvSpPr>
          <p:nvPr>
            <p:ph idx="1"/>
          </p:nvPr>
        </p:nvSpPr>
        <p:spPr>
          <a:xfrm>
            <a:off x="1325569" y="2297788"/>
            <a:ext cx="16625933" cy="1750814"/>
          </a:xfrm>
        </p:spPr>
        <p:txBody>
          <a:bodyPr vert="horz" lIns="137160" tIns="68580" rIns="137160" bIns="68580" rtlCol="0" anchor="t">
            <a:normAutofit/>
          </a:bodyPr>
          <a:lstStyle/>
          <a:p>
            <a:r>
              <a:rPr lang="nl-BE" b="1" dirty="0">
                <a:solidFill>
                  <a:srgbClr val="FF8749"/>
                </a:solidFill>
              </a:rPr>
              <a:t>LIFE-project </a:t>
            </a:r>
            <a:r>
              <a:rPr lang="nl-BE" b="1" dirty="0" err="1">
                <a:solidFill>
                  <a:srgbClr val="FF8749"/>
                </a:solidFill>
              </a:rPr>
              <a:t>CondoReno</a:t>
            </a:r>
            <a:r>
              <a:rPr lang="nl-BE" sz="3000" dirty="0">
                <a:solidFill>
                  <a:srgbClr val="6B6363"/>
                </a:solidFill>
              </a:rPr>
              <a:t>: Development of </a:t>
            </a:r>
            <a:r>
              <a:rPr lang="nl-BE" sz="3000" dirty="0" err="1">
                <a:solidFill>
                  <a:srgbClr val="6B6363"/>
                </a:solidFill>
              </a:rPr>
              <a:t>integrated</a:t>
            </a:r>
            <a:r>
              <a:rPr lang="nl-BE" sz="3000" dirty="0">
                <a:solidFill>
                  <a:srgbClr val="6B6363"/>
                </a:solidFill>
              </a:rPr>
              <a:t> home </a:t>
            </a:r>
            <a:r>
              <a:rPr lang="nl-BE" sz="3000" dirty="0" err="1">
                <a:solidFill>
                  <a:srgbClr val="6B6363"/>
                </a:solidFill>
              </a:rPr>
              <a:t>renovation</a:t>
            </a:r>
            <a:r>
              <a:rPr lang="nl-BE" sz="3000" dirty="0">
                <a:solidFill>
                  <a:srgbClr val="6B6363"/>
                </a:solidFill>
              </a:rPr>
              <a:t> services </a:t>
            </a:r>
            <a:r>
              <a:rPr lang="nl-BE" sz="3000" dirty="0" err="1">
                <a:solidFill>
                  <a:srgbClr val="6B6363"/>
                </a:solidFill>
              </a:rPr>
              <a:t>for</a:t>
            </a:r>
            <a:r>
              <a:rPr lang="nl-BE" sz="3000" dirty="0">
                <a:solidFill>
                  <a:srgbClr val="6B6363"/>
                </a:solidFill>
              </a:rPr>
              <a:t> condominium </a:t>
            </a:r>
            <a:r>
              <a:rPr lang="nl-BE" sz="3000" dirty="0" err="1">
                <a:solidFill>
                  <a:srgbClr val="6B6363"/>
                </a:solidFill>
              </a:rPr>
              <a:t>homeowners</a:t>
            </a:r>
            <a:r>
              <a:rPr lang="nl-BE" sz="3000" dirty="0">
                <a:solidFill>
                  <a:srgbClr val="6B6363"/>
                </a:solidFill>
              </a:rPr>
              <a:t> in the Netherlands and </a:t>
            </a:r>
            <a:r>
              <a:rPr lang="nl-BE" sz="3000" dirty="0" err="1">
                <a:solidFill>
                  <a:srgbClr val="6B6363"/>
                </a:solidFill>
              </a:rPr>
              <a:t>Flanders</a:t>
            </a:r>
            <a:endParaRPr lang="nl-BE" sz="3000" dirty="0">
              <a:solidFill>
                <a:srgbClr val="6B6363"/>
              </a:solidFill>
            </a:endParaRPr>
          </a:p>
          <a:p>
            <a:pPr marL="514350" indent="-514350">
              <a:buFont typeface="Arial" panose="020B0604020202020204" pitchFamily="34" charset="0"/>
              <a:buChar char="•"/>
            </a:pPr>
            <a:endParaRPr lang="nl-BE" sz="3000" dirty="0"/>
          </a:p>
        </p:txBody>
      </p:sp>
      <p:grpSp>
        <p:nvGrpSpPr>
          <p:cNvPr id="6" name="Groep 63">
            <a:extLst>
              <a:ext uri="{FF2B5EF4-FFF2-40B4-BE49-F238E27FC236}">
                <a16:creationId xmlns:a16="http://schemas.microsoft.com/office/drawing/2014/main" id="{2F2ECB96-8991-667F-30EB-DB7E74C4A326}"/>
              </a:ext>
            </a:extLst>
          </p:cNvPr>
          <p:cNvGrpSpPr/>
          <p:nvPr/>
        </p:nvGrpSpPr>
        <p:grpSpPr>
          <a:xfrm>
            <a:off x="2993029" y="5230410"/>
            <a:ext cx="11085575" cy="3977544"/>
            <a:chOff x="2286000" y="439096"/>
            <a:chExt cx="13792200" cy="5224819"/>
          </a:xfrm>
        </p:grpSpPr>
        <p:pic>
          <p:nvPicPr>
            <p:cNvPr id="7" name="Afbeelding 9">
              <a:extLst>
                <a:ext uri="{FF2B5EF4-FFF2-40B4-BE49-F238E27FC236}">
                  <a16:creationId xmlns:a16="http://schemas.microsoft.com/office/drawing/2014/main" id="{19E4CCBB-2DE9-C365-56B2-491700FB56BD}"/>
                </a:ext>
              </a:extLst>
            </p:cNvPr>
            <p:cNvPicPr>
              <a:picLocks noChangeAspect="1"/>
            </p:cNvPicPr>
            <p:nvPr/>
          </p:nvPicPr>
          <p:blipFill>
            <a:blip r:embed="rId3"/>
            <a:srcRect l="5477" t="5142" r="6446" b="11445"/>
            <a:stretch/>
          </p:blipFill>
          <p:spPr>
            <a:xfrm>
              <a:off x="2286000" y="439096"/>
              <a:ext cx="13792200" cy="5224819"/>
            </a:xfrm>
            <a:prstGeom prst="rect">
              <a:avLst/>
            </a:prstGeom>
          </p:spPr>
        </p:pic>
        <p:sp>
          <p:nvSpPr>
            <p:cNvPr id="8" name="Ovaal 23">
              <a:extLst>
                <a:ext uri="{FF2B5EF4-FFF2-40B4-BE49-F238E27FC236}">
                  <a16:creationId xmlns:a16="http://schemas.microsoft.com/office/drawing/2014/main" id="{0EF36F98-8244-2562-253F-57AA20C6F481}"/>
                </a:ext>
              </a:extLst>
            </p:cNvPr>
            <p:cNvSpPr/>
            <p:nvPr/>
          </p:nvSpPr>
          <p:spPr>
            <a:xfrm>
              <a:off x="9678037" y="2106284"/>
              <a:ext cx="378907" cy="378907"/>
            </a:xfrm>
            <a:prstGeom prst="ellipse">
              <a:avLst/>
            </a:prstGeom>
            <a:solidFill>
              <a:schemeClr val="accent3"/>
            </a:solidFill>
            <a:ln w="1016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9" name="Ovaal 24">
              <a:extLst>
                <a:ext uri="{FF2B5EF4-FFF2-40B4-BE49-F238E27FC236}">
                  <a16:creationId xmlns:a16="http://schemas.microsoft.com/office/drawing/2014/main" id="{CC79EC90-7888-5D7E-984F-0BA0DD9C3A68}"/>
                </a:ext>
              </a:extLst>
            </p:cNvPr>
            <p:cNvSpPr/>
            <p:nvPr/>
          </p:nvSpPr>
          <p:spPr>
            <a:xfrm>
              <a:off x="6984442" y="2811201"/>
              <a:ext cx="378907" cy="378907"/>
            </a:xfrm>
            <a:prstGeom prst="ellipse">
              <a:avLst/>
            </a:prstGeom>
            <a:solidFill>
              <a:schemeClr val="accent3"/>
            </a:solidFill>
            <a:ln w="762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11" name="Ovaal 25">
              <a:extLst>
                <a:ext uri="{FF2B5EF4-FFF2-40B4-BE49-F238E27FC236}">
                  <a16:creationId xmlns:a16="http://schemas.microsoft.com/office/drawing/2014/main" id="{DFBE7B4E-C563-746C-88B0-31060235E8D5}"/>
                </a:ext>
              </a:extLst>
            </p:cNvPr>
            <p:cNvSpPr/>
            <p:nvPr/>
          </p:nvSpPr>
          <p:spPr>
            <a:xfrm>
              <a:off x="13956323" y="3773473"/>
              <a:ext cx="378907" cy="378907"/>
            </a:xfrm>
            <a:prstGeom prst="ellipse">
              <a:avLst/>
            </a:prstGeom>
            <a:solidFill>
              <a:schemeClr val="accent3"/>
            </a:solidFill>
            <a:ln w="762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12" name="Ovaal 26">
              <a:extLst>
                <a:ext uri="{FF2B5EF4-FFF2-40B4-BE49-F238E27FC236}">
                  <a16:creationId xmlns:a16="http://schemas.microsoft.com/office/drawing/2014/main" id="{0912A85B-67DE-0B78-1504-3F2CBF6D04DE}"/>
                </a:ext>
              </a:extLst>
            </p:cNvPr>
            <p:cNvSpPr/>
            <p:nvPr/>
          </p:nvSpPr>
          <p:spPr>
            <a:xfrm>
              <a:off x="3653055" y="2119744"/>
              <a:ext cx="378907" cy="378907"/>
            </a:xfrm>
            <a:prstGeom prst="ellipse">
              <a:avLst/>
            </a:prstGeom>
            <a:solidFill>
              <a:schemeClr val="accent5">
                <a:lumMod val="60000"/>
                <a:lumOff val="40000"/>
              </a:schemeClr>
            </a:solidFill>
            <a:ln w="1016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13" name="Ovaal 27">
              <a:extLst>
                <a:ext uri="{FF2B5EF4-FFF2-40B4-BE49-F238E27FC236}">
                  <a16:creationId xmlns:a16="http://schemas.microsoft.com/office/drawing/2014/main" id="{AAD9F34A-13B6-3888-0889-FA7DBFD3C1A8}"/>
                </a:ext>
              </a:extLst>
            </p:cNvPr>
            <p:cNvSpPr/>
            <p:nvPr/>
          </p:nvSpPr>
          <p:spPr>
            <a:xfrm>
              <a:off x="11379758" y="3773473"/>
              <a:ext cx="378907" cy="378907"/>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14" name="Ovaal 28">
              <a:extLst>
                <a:ext uri="{FF2B5EF4-FFF2-40B4-BE49-F238E27FC236}">
                  <a16:creationId xmlns:a16="http://schemas.microsoft.com/office/drawing/2014/main" id="{B59A7BBD-E23D-51C9-82DC-C6895C302C41}"/>
                </a:ext>
              </a:extLst>
            </p:cNvPr>
            <p:cNvSpPr/>
            <p:nvPr/>
          </p:nvSpPr>
          <p:spPr>
            <a:xfrm>
              <a:off x="9788351" y="3243004"/>
              <a:ext cx="378907" cy="378907"/>
            </a:xfrm>
            <a:prstGeom prst="ellipse">
              <a:avLst/>
            </a:prstGeom>
            <a:solidFill>
              <a:schemeClr val="accent5">
                <a:lumMod val="60000"/>
                <a:lumOff val="40000"/>
              </a:schemeClr>
            </a:solidFill>
            <a:ln w="1016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15" name="Ovaal 29">
              <a:extLst>
                <a:ext uri="{FF2B5EF4-FFF2-40B4-BE49-F238E27FC236}">
                  <a16:creationId xmlns:a16="http://schemas.microsoft.com/office/drawing/2014/main" id="{D43A35F4-46BF-7455-3E57-1EBFDFC19076}"/>
                </a:ext>
              </a:extLst>
            </p:cNvPr>
            <p:cNvSpPr/>
            <p:nvPr/>
          </p:nvSpPr>
          <p:spPr>
            <a:xfrm>
              <a:off x="3034470" y="3010780"/>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16" name="Ovaal 30">
              <a:extLst>
                <a:ext uri="{FF2B5EF4-FFF2-40B4-BE49-F238E27FC236}">
                  <a16:creationId xmlns:a16="http://schemas.microsoft.com/office/drawing/2014/main" id="{D929481B-ED86-8831-4FC3-4E3C34F796C9}"/>
                </a:ext>
              </a:extLst>
            </p:cNvPr>
            <p:cNvSpPr/>
            <p:nvPr/>
          </p:nvSpPr>
          <p:spPr>
            <a:xfrm>
              <a:off x="4786785" y="2621748"/>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17" name="Ovaal 31">
              <a:extLst>
                <a:ext uri="{FF2B5EF4-FFF2-40B4-BE49-F238E27FC236}">
                  <a16:creationId xmlns:a16="http://schemas.microsoft.com/office/drawing/2014/main" id="{56482CCA-E455-9D9B-8BCE-0EC9DC3F1CF4}"/>
                </a:ext>
              </a:extLst>
            </p:cNvPr>
            <p:cNvSpPr/>
            <p:nvPr/>
          </p:nvSpPr>
          <p:spPr>
            <a:xfrm>
              <a:off x="4597330" y="3631846"/>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18" name="Ovaal 32">
              <a:extLst>
                <a:ext uri="{FF2B5EF4-FFF2-40B4-BE49-F238E27FC236}">
                  <a16:creationId xmlns:a16="http://schemas.microsoft.com/office/drawing/2014/main" id="{CA895515-6C23-A270-DD4A-871825ADC241}"/>
                </a:ext>
              </a:extLst>
            </p:cNvPr>
            <p:cNvSpPr/>
            <p:nvPr/>
          </p:nvSpPr>
          <p:spPr>
            <a:xfrm>
              <a:off x="4316143" y="4528530"/>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19" name="Ovaal 33">
              <a:extLst>
                <a:ext uri="{FF2B5EF4-FFF2-40B4-BE49-F238E27FC236}">
                  <a16:creationId xmlns:a16="http://schemas.microsoft.com/office/drawing/2014/main" id="{8490346D-0F01-720F-F12E-87145E17B516}"/>
                </a:ext>
              </a:extLst>
            </p:cNvPr>
            <p:cNvSpPr/>
            <p:nvPr/>
          </p:nvSpPr>
          <p:spPr>
            <a:xfrm>
              <a:off x="8651632" y="2182065"/>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20" name="Ovaal 34">
              <a:extLst>
                <a:ext uri="{FF2B5EF4-FFF2-40B4-BE49-F238E27FC236}">
                  <a16:creationId xmlns:a16="http://schemas.microsoft.com/office/drawing/2014/main" id="{3F6B9CB5-564D-4510-47F3-7271783F7023}"/>
                </a:ext>
              </a:extLst>
            </p:cNvPr>
            <p:cNvSpPr/>
            <p:nvPr/>
          </p:nvSpPr>
          <p:spPr>
            <a:xfrm>
              <a:off x="7878142" y="3621911"/>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21" name="Ovaal 35">
              <a:extLst>
                <a:ext uri="{FF2B5EF4-FFF2-40B4-BE49-F238E27FC236}">
                  <a16:creationId xmlns:a16="http://schemas.microsoft.com/office/drawing/2014/main" id="{100BE87F-E426-D440-E8F4-2D302E6FE488}"/>
                </a:ext>
              </a:extLst>
            </p:cNvPr>
            <p:cNvSpPr/>
            <p:nvPr/>
          </p:nvSpPr>
          <p:spPr>
            <a:xfrm>
              <a:off x="8310616" y="3606544"/>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22" name="Ovaal 36">
              <a:extLst>
                <a:ext uri="{FF2B5EF4-FFF2-40B4-BE49-F238E27FC236}">
                  <a16:creationId xmlns:a16="http://schemas.microsoft.com/office/drawing/2014/main" id="{4B4E585C-CD74-0774-2F29-AB10344BB417}"/>
                </a:ext>
              </a:extLst>
            </p:cNvPr>
            <p:cNvSpPr/>
            <p:nvPr/>
          </p:nvSpPr>
          <p:spPr>
            <a:xfrm>
              <a:off x="8992648" y="4022944"/>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23" name="Ovaal 37">
              <a:extLst>
                <a:ext uri="{FF2B5EF4-FFF2-40B4-BE49-F238E27FC236}">
                  <a16:creationId xmlns:a16="http://schemas.microsoft.com/office/drawing/2014/main" id="{B8533B1F-6282-C894-1626-FEABD16AD1F1}"/>
                </a:ext>
              </a:extLst>
            </p:cNvPr>
            <p:cNvSpPr/>
            <p:nvPr/>
          </p:nvSpPr>
          <p:spPr>
            <a:xfrm>
              <a:off x="7363348" y="2871281"/>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24" name="Ovaal 38">
              <a:extLst>
                <a:ext uri="{FF2B5EF4-FFF2-40B4-BE49-F238E27FC236}">
                  <a16:creationId xmlns:a16="http://schemas.microsoft.com/office/drawing/2014/main" id="{2CEB5BB8-3BA3-1A80-22FC-F046B47FD76C}"/>
                </a:ext>
              </a:extLst>
            </p:cNvPr>
            <p:cNvSpPr/>
            <p:nvPr/>
          </p:nvSpPr>
          <p:spPr>
            <a:xfrm>
              <a:off x="9443344" y="3010779"/>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25" name="Ovaal 39">
              <a:extLst>
                <a:ext uri="{FF2B5EF4-FFF2-40B4-BE49-F238E27FC236}">
                  <a16:creationId xmlns:a16="http://schemas.microsoft.com/office/drawing/2014/main" id="{6E5E2EAB-E210-BDB1-F5D0-6D0A7685887F}"/>
                </a:ext>
              </a:extLst>
            </p:cNvPr>
            <p:cNvSpPr/>
            <p:nvPr/>
          </p:nvSpPr>
          <p:spPr>
            <a:xfrm>
              <a:off x="10470382" y="1878941"/>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26" name="Ovaal 40">
              <a:extLst>
                <a:ext uri="{FF2B5EF4-FFF2-40B4-BE49-F238E27FC236}">
                  <a16:creationId xmlns:a16="http://schemas.microsoft.com/office/drawing/2014/main" id="{6B4E1837-D00D-2440-E5E2-DAE1ED6F582B}"/>
                </a:ext>
              </a:extLst>
            </p:cNvPr>
            <p:cNvSpPr/>
            <p:nvPr/>
          </p:nvSpPr>
          <p:spPr>
            <a:xfrm>
              <a:off x="11682878" y="1272691"/>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27" name="Ovaal 41">
              <a:extLst>
                <a:ext uri="{FF2B5EF4-FFF2-40B4-BE49-F238E27FC236}">
                  <a16:creationId xmlns:a16="http://schemas.microsoft.com/office/drawing/2014/main" id="{BFC175F7-ECA6-5462-02CF-B6CFC9493B5E}"/>
                </a:ext>
              </a:extLst>
            </p:cNvPr>
            <p:cNvSpPr/>
            <p:nvPr/>
          </p:nvSpPr>
          <p:spPr>
            <a:xfrm>
              <a:off x="12017911" y="1694011"/>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28" name="Ovaal 42">
              <a:extLst>
                <a:ext uri="{FF2B5EF4-FFF2-40B4-BE49-F238E27FC236}">
                  <a16:creationId xmlns:a16="http://schemas.microsoft.com/office/drawing/2014/main" id="{C3F3F9A9-552E-3306-7A74-B9EE3C496215}"/>
                </a:ext>
              </a:extLst>
            </p:cNvPr>
            <p:cNvSpPr/>
            <p:nvPr/>
          </p:nvSpPr>
          <p:spPr>
            <a:xfrm>
              <a:off x="11758672" y="3658489"/>
              <a:ext cx="378907" cy="37890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grpSp>
      <p:sp>
        <p:nvSpPr>
          <p:cNvPr id="29" name="Tekstvak 44">
            <a:extLst>
              <a:ext uri="{FF2B5EF4-FFF2-40B4-BE49-F238E27FC236}">
                <a16:creationId xmlns:a16="http://schemas.microsoft.com/office/drawing/2014/main" id="{2DCEA95C-35C4-E1C2-FB56-D16CBCBC7386}"/>
              </a:ext>
            </a:extLst>
          </p:cNvPr>
          <p:cNvSpPr txBox="1"/>
          <p:nvPr/>
        </p:nvSpPr>
        <p:spPr>
          <a:xfrm>
            <a:off x="1410588" y="3546569"/>
            <a:ext cx="16625934" cy="1217898"/>
          </a:xfrm>
          <a:prstGeom prst="rect">
            <a:avLst/>
          </a:prstGeom>
          <a:solidFill>
            <a:schemeClr val="bg1"/>
          </a:solidFill>
          <a:ln>
            <a:noFill/>
          </a:ln>
        </p:spPr>
        <p:txBody>
          <a:bodyPr wrap="square" lIns="91440" tIns="45720" rIns="91440" bIns="45720" rtlCol="0" anchor="ctr">
            <a:spAutoFit/>
          </a:bodyPr>
          <a:lstStyle/>
          <a:p>
            <a:pPr defTabSz="1371600">
              <a:lnSpc>
                <a:spcPct val="150000"/>
              </a:lnSpc>
            </a:pPr>
            <a:r>
              <a:rPr lang="nl-NL" sz="3000" b="1" dirty="0">
                <a:solidFill>
                  <a:prstClr val="black"/>
                </a:solidFill>
                <a:latin typeface="Open Sans"/>
                <a:ea typeface="Open Sans"/>
                <a:cs typeface="Open Sans"/>
              </a:rPr>
              <a:t>In </a:t>
            </a:r>
            <a:r>
              <a:rPr lang="nl-NL" sz="3000" b="1" dirty="0" err="1">
                <a:solidFill>
                  <a:prstClr val="black"/>
                </a:solidFill>
                <a:latin typeface="Open Sans"/>
                <a:ea typeface="Open Sans"/>
                <a:cs typeface="Open Sans"/>
              </a:rPr>
              <a:t>Flanders</a:t>
            </a:r>
            <a:r>
              <a:rPr lang="nl-NL" sz="3000" b="1" dirty="0">
                <a:solidFill>
                  <a:prstClr val="black"/>
                </a:solidFill>
                <a:latin typeface="Open Sans"/>
                <a:ea typeface="Open Sans"/>
                <a:cs typeface="Open Sans"/>
              </a:rPr>
              <a:t> 20 “energy </a:t>
            </a:r>
            <a:r>
              <a:rPr lang="nl-NL" sz="3000" b="1" dirty="0" err="1">
                <a:solidFill>
                  <a:prstClr val="black"/>
                </a:solidFill>
                <a:latin typeface="Open Sans"/>
                <a:ea typeface="Open Sans"/>
                <a:cs typeface="Open Sans"/>
              </a:rPr>
              <a:t>houses</a:t>
            </a:r>
            <a:r>
              <a:rPr lang="nl-NL" sz="3000" b="1" dirty="0">
                <a:solidFill>
                  <a:prstClr val="black"/>
                </a:solidFill>
                <a:latin typeface="Open Sans"/>
                <a:ea typeface="Open Sans"/>
                <a:cs typeface="Open Sans"/>
              </a:rPr>
              <a:t>” </a:t>
            </a:r>
            <a:r>
              <a:rPr lang="nl-NL" sz="3000" b="1" dirty="0" err="1">
                <a:solidFill>
                  <a:prstClr val="black"/>
                </a:solidFill>
                <a:latin typeface="Open Sans"/>
                <a:ea typeface="Open Sans"/>
                <a:cs typeface="Open Sans"/>
              </a:rPr>
              <a:t>provide</a:t>
            </a:r>
            <a:r>
              <a:rPr lang="nl-NL" sz="3000" b="1" dirty="0">
                <a:solidFill>
                  <a:prstClr val="black"/>
                </a:solidFill>
                <a:latin typeface="Open Sans"/>
                <a:ea typeface="Open Sans"/>
                <a:cs typeface="Open Sans"/>
              </a:rPr>
              <a:t> </a:t>
            </a:r>
            <a:r>
              <a:rPr lang="nl-NL" sz="3000" b="1" dirty="0" err="1">
                <a:solidFill>
                  <a:prstClr val="black"/>
                </a:solidFill>
                <a:latin typeface="Open Sans"/>
                <a:ea typeface="Open Sans"/>
                <a:cs typeface="Open Sans"/>
              </a:rPr>
              <a:t>facilitation</a:t>
            </a:r>
            <a:r>
              <a:rPr lang="nl-NL" sz="3000" b="1" dirty="0">
                <a:solidFill>
                  <a:prstClr val="black"/>
                </a:solidFill>
                <a:latin typeface="Open Sans"/>
                <a:ea typeface="Open Sans"/>
                <a:cs typeface="Open Sans"/>
              </a:rPr>
              <a:t> of </a:t>
            </a:r>
            <a:r>
              <a:rPr lang="nl-NL" sz="3000" b="1" dirty="0" err="1">
                <a:solidFill>
                  <a:prstClr val="black"/>
                </a:solidFill>
                <a:latin typeface="Open Sans"/>
                <a:ea typeface="Open Sans"/>
                <a:cs typeface="Open Sans"/>
              </a:rPr>
              <a:t>decision</a:t>
            </a:r>
            <a:r>
              <a:rPr lang="nl-NL" sz="3000" b="1" dirty="0">
                <a:solidFill>
                  <a:prstClr val="black"/>
                </a:solidFill>
                <a:latin typeface="Open Sans"/>
                <a:ea typeface="Open Sans"/>
                <a:cs typeface="Open Sans"/>
              </a:rPr>
              <a:t>-making</a:t>
            </a:r>
            <a:endParaRPr lang="nl-NL" sz="3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defTabSz="1371600">
              <a:lnSpc>
                <a:spcPct val="150000"/>
              </a:lnSpc>
            </a:pPr>
            <a:r>
              <a:rPr lang="en-GB" sz="2100" dirty="0">
                <a:solidFill>
                  <a:prstClr val="black"/>
                </a:solidFill>
                <a:latin typeface="Open Sans"/>
                <a:ea typeface="Open Sans"/>
                <a:cs typeface="Open Sans"/>
              </a:rPr>
              <a:t>An energy house provides </a:t>
            </a:r>
            <a:r>
              <a:rPr lang="en-GB" sz="2100" b="1" dirty="0">
                <a:solidFill>
                  <a:prstClr val="black"/>
                </a:solidFill>
                <a:latin typeface="Open Sans"/>
                <a:ea typeface="Open Sans"/>
                <a:cs typeface="Open Sans"/>
              </a:rPr>
              <a:t>advice and financial support towards citizens </a:t>
            </a:r>
            <a:r>
              <a:rPr lang="en-GB" sz="2100" dirty="0">
                <a:solidFill>
                  <a:prstClr val="black"/>
                </a:solidFill>
                <a:latin typeface="Open Sans"/>
                <a:ea typeface="Open Sans"/>
                <a:cs typeface="Open Sans"/>
              </a:rPr>
              <a:t>for </a:t>
            </a:r>
            <a:r>
              <a:rPr lang="en-GB" sz="2100" b="1" dirty="0">
                <a:solidFill>
                  <a:prstClr val="black"/>
                </a:solidFill>
                <a:latin typeface="Open Sans"/>
                <a:ea typeface="Open Sans"/>
                <a:cs typeface="Open Sans"/>
              </a:rPr>
              <a:t>energy savings </a:t>
            </a:r>
            <a:r>
              <a:rPr lang="en-GB" sz="2100" dirty="0">
                <a:solidFill>
                  <a:prstClr val="black"/>
                </a:solidFill>
                <a:latin typeface="Open Sans"/>
                <a:ea typeface="Open Sans"/>
                <a:cs typeface="Open Sans"/>
              </a:rPr>
              <a:t>in homes.</a:t>
            </a:r>
            <a:endParaRPr lang="nl-NL" sz="2100" dirty="0">
              <a:solidFill>
                <a:prstClr val="black"/>
              </a:solidFill>
              <a:latin typeface="Open Sans"/>
              <a:ea typeface="Open Sans"/>
              <a:cs typeface="Open Sans"/>
            </a:endParaRPr>
          </a:p>
        </p:txBody>
      </p:sp>
      <p:sp>
        <p:nvSpPr>
          <p:cNvPr id="30" name="Ovaal 10">
            <a:extLst>
              <a:ext uri="{FF2B5EF4-FFF2-40B4-BE49-F238E27FC236}">
                <a16:creationId xmlns:a16="http://schemas.microsoft.com/office/drawing/2014/main" id="{29A394A9-F42B-3580-8FDD-E73CDE5F9EA6}"/>
              </a:ext>
            </a:extLst>
          </p:cNvPr>
          <p:cNvSpPr/>
          <p:nvPr/>
        </p:nvSpPr>
        <p:spPr>
          <a:xfrm>
            <a:off x="3221629" y="9386834"/>
            <a:ext cx="288002" cy="28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31" name="Tekstvak 11">
            <a:extLst>
              <a:ext uri="{FF2B5EF4-FFF2-40B4-BE49-F238E27FC236}">
                <a16:creationId xmlns:a16="http://schemas.microsoft.com/office/drawing/2014/main" id="{39D4BF6D-7CB5-A975-AC37-43DC48EA81D6}"/>
              </a:ext>
            </a:extLst>
          </p:cNvPr>
          <p:cNvSpPr txBox="1"/>
          <p:nvPr/>
        </p:nvSpPr>
        <p:spPr>
          <a:xfrm>
            <a:off x="3483254" y="9346169"/>
            <a:ext cx="4785122" cy="369332"/>
          </a:xfrm>
          <a:prstGeom prst="rect">
            <a:avLst/>
          </a:prstGeom>
          <a:noFill/>
        </p:spPr>
        <p:txBody>
          <a:bodyPr wrap="square" rtlCol="0">
            <a:spAutoFit/>
          </a:bodyPr>
          <a:lstStyle/>
          <a:p>
            <a:pPr defTabSz="1371600"/>
            <a:r>
              <a:rPr lang="en-GB">
                <a:solidFill>
                  <a:prstClr val="black"/>
                </a:solidFill>
                <a:latin typeface="Calibri" panose="020F0502020204030204"/>
              </a:rPr>
              <a:t>Mature services for apartments (3/20)</a:t>
            </a:r>
          </a:p>
        </p:txBody>
      </p:sp>
      <p:sp>
        <p:nvSpPr>
          <p:cNvPr id="32" name="Tekstvak 19">
            <a:extLst>
              <a:ext uri="{FF2B5EF4-FFF2-40B4-BE49-F238E27FC236}">
                <a16:creationId xmlns:a16="http://schemas.microsoft.com/office/drawing/2014/main" id="{571EEAD2-B284-3CEF-CAAA-FC116AD888DF}"/>
              </a:ext>
            </a:extLst>
          </p:cNvPr>
          <p:cNvSpPr txBox="1"/>
          <p:nvPr/>
        </p:nvSpPr>
        <p:spPr>
          <a:xfrm>
            <a:off x="13734125" y="9346169"/>
            <a:ext cx="5447339" cy="369332"/>
          </a:xfrm>
          <a:prstGeom prst="rect">
            <a:avLst/>
          </a:prstGeom>
          <a:noFill/>
        </p:spPr>
        <p:txBody>
          <a:bodyPr wrap="square" rtlCol="0">
            <a:spAutoFit/>
          </a:bodyPr>
          <a:lstStyle/>
          <a:p>
            <a:pPr defTabSz="1371600"/>
            <a:r>
              <a:rPr lang="en-GB">
                <a:solidFill>
                  <a:prstClr val="black"/>
                </a:solidFill>
                <a:latin typeface="Calibri" panose="020F0502020204030204"/>
              </a:rPr>
              <a:t>No developed services for apartments (14/20)</a:t>
            </a:r>
          </a:p>
        </p:txBody>
      </p:sp>
      <p:sp>
        <p:nvSpPr>
          <p:cNvPr id="33" name="Ovaal 21">
            <a:extLst>
              <a:ext uri="{FF2B5EF4-FFF2-40B4-BE49-F238E27FC236}">
                <a16:creationId xmlns:a16="http://schemas.microsoft.com/office/drawing/2014/main" id="{D1659324-664A-DA38-A663-A980B9BCEF4E}"/>
              </a:ext>
            </a:extLst>
          </p:cNvPr>
          <p:cNvSpPr/>
          <p:nvPr/>
        </p:nvSpPr>
        <p:spPr>
          <a:xfrm>
            <a:off x="457201" y="9386834"/>
            <a:ext cx="288002" cy="288000"/>
          </a:xfrm>
          <a:prstGeom prst="ellipse">
            <a:avLst/>
          </a:prstGeom>
          <a:solidFill>
            <a:schemeClr val="bg1"/>
          </a:solidFill>
          <a:ln w="1016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34" name="Tekstvak 22">
            <a:extLst>
              <a:ext uri="{FF2B5EF4-FFF2-40B4-BE49-F238E27FC236}">
                <a16:creationId xmlns:a16="http://schemas.microsoft.com/office/drawing/2014/main" id="{5F703ED8-1E88-9A92-14D0-7EFE244F624B}"/>
              </a:ext>
            </a:extLst>
          </p:cNvPr>
          <p:cNvSpPr txBox="1"/>
          <p:nvPr/>
        </p:nvSpPr>
        <p:spPr>
          <a:xfrm>
            <a:off x="751073" y="9346169"/>
            <a:ext cx="2241956" cy="369332"/>
          </a:xfrm>
          <a:prstGeom prst="rect">
            <a:avLst/>
          </a:prstGeom>
          <a:noFill/>
          <a:ln>
            <a:noFill/>
          </a:ln>
        </p:spPr>
        <p:txBody>
          <a:bodyPr wrap="square" rtlCol="0">
            <a:spAutoFit/>
          </a:bodyPr>
          <a:lstStyle/>
          <a:p>
            <a:pPr defTabSz="1371600"/>
            <a:r>
              <a:rPr lang="en-GB">
                <a:solidFill>
                  <a:prstClr val="black"/>
                </a:solidFill>
                <a:latin typeface="Calibri" panose="020F0502020204030204"/>
              </a:rPr>
              <a:t>CondoReno partner</a:t>
            </a:r>
          </a:p>
        </p:txBody>
      </p:sp>
      <p:sp>
        <p:nvSpPr>
          <p:cNvPr id="35" name="Ovaal 14">
            <a:extLst>
              <a:ext uri="{FF2B5EF4-FFF2-40B4-BE49-F238E27FC236}">
                <a16:creationId xmlns:a16="http://schemas.microsoft.com/office/drawing/2014/main" id="{EA481081-FCA3-2C72-7EB9-1F787D7D6A0F}"/>
              </a:ext>
            </a:extLst>
          </p:cNvPr>
          <p:cNvSpPr/>
          <p:nvPr/>
        </p:nvSpPr>
        <p:spPr>
          <a:xfrm>
            <a:off x="7793629" y="9386834"/>
            <a:ext cx="288002" cy="288000"/>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36" name="Tekstvak 15">
            <a:extLst>
              <a:ext uri="{FF2B5EF4-FFF2-40B4-BE49-F238E27FC236}">
                <a16:creationId xmlns:a16="http://schemas.microsoft.com/office/drawing/2014/main" id="{1F7824B3-3674-91A9-8074-21B56A943D5B}"/>
              </a:ext>
            </a:extLst>
          </p:cNvPr>
          <p:cNvSpPr txBox="1"/>
          <p:nvPr/>
        </p:nvSpPr>
        <p:spPr>
          <a:xfrm>
            <a:off x="8081630" y="9346169"/>
            <a:ext cx="5871281" cy="369332"/>
          </a:xfrm>
          <a:prstGeom prst="rect">
            <a:avLst/>
          </a:prstGeom>
          <a:noFill/>
        </p:spPr>
        <p:txBody>
          <a:bodyPr wrap="square" rtlCol="0">
            <a:spAutoFit/>
          </a:bodyPr>
          <a:lstStyle/>
          <a:p>
            <a:pPr defTabSz="1371600"/>
            <a:r>
              <a:rPr lang="en-GB">
                <a:solidFill>
                  <a:prstClr val="black"/>
                </a:solidFill>
                <a:latin typeface="Calibri" panose="020F0502020204030204"/>
              </a:rPr>
              <a:t>Emerging/start-up services for apartments (3/20)</a:t>
            </a:r>
          </a:p>
        </p:txBody>
      </p:sp>
      <p:sp>
        <p:nvSpPr>
          <p:cNvPr id="37" name="Ovaal 18">
            <a:extLst>
              <a:ext uri="{FF2B5EF4-FFF2-40B4-BE49-F238E27FC236}">
                <a16:creationId xmlns:a16="http://schemas.microsoft.com/office/drawing/2014/main" id="{8A01CB25-1D72-BDC5-C593-DA0A758C03AF}"/>
              </a:ext>
            </a:extLst>
          </p:cNvPr>
          <p:cNvSpPr/>
          <p:nvPr/>
        </p:nvSpPr>
        <p:spPr>
          <a:xfrm>
            <a:off x="13432429" y="9386834"/>
            <a:ext cx="288002" cy="288000"/>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Tree>
    <p:extLst>
      <p:ext uri="{BB962C8B-B14F-4D97-AF65-F5344CB8AC3E}">
        <p14:creationId xmlns:p14="http://schemas.microsoft.com/office/powerpoint/2010/main" val="2154717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3B16E-751C-F50C-3EE6-42037095B1C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F831130-3782-225D-B740-910CFE715325}"/>
              </a:ext>
            </a:extLst>
          </p:cNvPr>
          <p:cNvSpPr>
            <a:spLocks noGrp="1"/>
          </p:cNvSpPr>
          <p:nvPr>
            <p:ph type="title"/>
          </p:nvPr>
        </p:nvSpPr>
        <p:spPr/>
        <p:txBody>
          <a:bodyPr/>
          <a:lstStyle/>
          <a:p>
            <a:r>
              <a:rPr lang="nl-NL" dirty="0" err="1">
                <a:ea typeface="Open Sans Bold"/>
                <a:cs typeface="Open Sans Bold"/>
              </a:rPr>
              <a:t>Renovation</a:t>
            </a:r>
            <a:r>
              <a:rPr lang="nl-NL" dirty="0">
                <a:ea typeface="Open Sans Bold"/>
                <a:cs typeface="Open Sans Bold"/>
              </a:rPr>
              <a:t> Services</a:t>
            </a:r>
            <a:endParaRPr lang="nl-NL" dirty="0"/>
          </a:p>
        </p:txBody>
      </p:sp>
      <p:sp>
        <p:nvSpPr>
          <p:cNvPr id="5" name="Content Placeholder 4">
            <a:extLst>
              <a:ext uri="{FF2B5EF4-FFF2-40B4-BE49-F238E27FC236}">
                <a16:creationId xmlns:a16="http://schemas.microsoft.com/office/drawing/2014/main" id="{27100E37-7F98-78F7-28E7-3B9D851007D6}"/>
              </a:ext>
            </a:extLst>
          </p:cNvPr>
          <p:cNvSpPr>
            <a:spLocks noGrp="1"/>
          </p:cNvSpPr>
          <p:nvPr>
            <p:ph idx="1"/>
          </p:nvPr>
        </p:nvSpPr>
        <p:spPr>
          <a:xfrm>
            <a:off x="1325569" y="2297788"/>
            <a:ext cx="16625933" cy="1750814"/>
          </a:xfrm>
        </p:spPr>
        <p:txBody>
          <a:bodyPr vert="horz" lIns="137160" tIns="68580" rIns="137160" bIns="68580" rtlCol="0" anchor="t">
            <a:normAutofit/>
          </a:bodyPr>
          <a:lstStyle/>
          <a:p>
            <a:r>
              <a:rPr lang="nl-BE" b="1" dirty="0">
                <a:solidFill>
                  <a:srgbClr val="FF8749"/>
                </a:solidFill>
              </a:rPr>
              <a:t>LIFE-project </a:t>
            </a:r>
            <a:r>
              <a:rPr lang="nl-BE" b="1" dirty="0" err="1">
                <a:solidFill>
                  <a:srgbClr val="FF8749"/>
                </a:solidFill>
              </a:rPr>
              <a:t>CondoReno</a:t>
            </a:r>
            <a:r>
              <a:rPr lang="nl-BE" sz="3000" dirty="0">
                <a:solidFill>
                  <a:srgbClr val="6B6363"/>
                </a:solidFill>
              </a:rPr>
              <a:t>: Development of </a:t>
            </a:r>
            <a:r>
              <a:rPr lang="nl-BE" sz="3000" dirty="0" err="1">
                <a:solidFill>
                  <a:srgbClr val="6B6363"/>
                </a:solidFill>
              </a:rPr>
              <a:t>integrated</a:t>
            </a:r>
            <a:r>
              <a:rPr lang="nl-BE" sz="3000" dirty="0">
                <a:solidFill>
                  <a:srgbClr val="6B6363"/>
                </a:solidFill>
              </a:rPr>
              <a:t> home </a:t>
            </a:r>
            <a:r>
              <a:rPr lang="nl-BE" sz="3000" dirty="0" err="1">
                <a:solidFill>
                  <a:srgbClr val="6B6363"/>
                </a:solidFill>
              </a:rPr>
              <a:t>renovation</a:t>
            </a:r>
            <a:r>
              <a:rPr lang="nl-BE" sz="3000" dirty="0">
                <a:solidFill>
                  <a:srgbClr val="6B6363"/>
                </a:solidFill>
              </a:rPr>
              <a:t> services </a:t>
            </a:r>
            <a:r>
              <a:rPr lang="nl-BE" sz="3000" dirty="0" err="1">
                <a:solidFill>
                  <a:srgbClr val="6B6363"/>
                </a:solidFill>
              </a:rPr>
              <a:t>for</a:t>
            </a:r>
            <a:r>
              <a:rPr lang="nl-BE" sz="3000" dirty="0">
                <a:solidFill>
                  <a:srgbClr val="6B6363"/>
                </a:solidFill>
              </a:rPr>
              <a:t> condominium </a:t>
            </a:r>
            <a:r>
              <a:rPr lang="nl-BE" sz="3000" dirty="0" err="1">
                <a:solidFill>
                  <a:srgbClr val="6B6363"/>
                </a:solidFill>
              </a:rPr>
              <a:t>homeowners</a:t>
            </a:r>
            <a:r>
              <a:rPr lang="nl-BE" sz="3000" dirty="0">
                <a:solidFill>
                  <a:srgbClr val="6B6363"/>
                </a:solidFill>
              </a:rPr>
              <a:t> in the Netherlands and </a:t>
            </a:r>
            <a:r>
              <a:rPr lang="nl-BE" sz="3000" dirty="0" err="1">
                <a:solidFill>
                  <a:srgbClr val="6B6363"/>
                </a:solidFill>
              </a:rPr>
              <a:t>Flanders</a:t>
            </a:r>
            <a:endParaRPr lang="nl-BE" sz="3000" dirty="0">
              <a:solidFill>
                <a:srgbClr val="6B6363"/>
              </a:solidFill>
            </a:endParaRPr>
          </a:p>
          <a:p>
            <a:pPr marL="514350" indent="-514350">
              <a:buFont typeface="Arial" panose="020B0604020202020204" pitchFamily="34" charset="0"/>
              <a:buChar char="•"/>
            </a:pPr>
            <a:endParaRPr lang="nl-BE" sz="3000" dirty="0"/>
          </a:p>
        </p:txBody>
      </p:sp>
      <p:sp>
        <p:nvSpPr>
          <p:cNvPr id="29" name="Tekstvak 44">
            <a:extLst>
              <a:ext uri="{FF2B5EF4-FFF2-40B4-BE49-F238E27FC236}">
                <a16:creationId xmlns:a16="http://schemas.microsoft.com/office/drawing/2014/main" id="{CB577459-9A26-9BB8-638C-C33C5F1577E9}"/>
              </a:ext>
            </a:extLst>
          </p:cNvPr>
          <p:cNvSpPr txBox="1"/>
          <p:nvPr/>
        </p:nvSpPr>
        <p:spPr>
          <a:xfrm>
            <a:off x="1393835" y="3459148"/>
            <a:ext cx="13742751" cy="5558509"/>
          </a:xfrm>
          <a:prstGeom prst="rect">
            <a:avLst/>
          </a:prstGeom>
          <a:solidFill>
            <a:schemeClr val="bg1"/>
          </a:solidFill>
          <a:ln>
            <a:noFill/>
          </a:ln>
        </p:spPr>
        <p:txBody>
          <a:bodyPr wrap="square" lIns="91440" tIns="45720" rIns="91440" bIns="45720" rtlCol="0" anchor="ctr">
            <a:spAutoFit/>
          </a:bodyPr>
          <a:lstStyle/>
          <a:p>
            <a:pPr defTabSz="1371600">
              <a:lnSpc>
                <a:spcPct val="150000"/>
              </a:lnSpc>
            </a:pPr>
            <a:r>
              <a:rPr lang="nl-NL" sz="3000" b="1" dirty="0">
                <a:solidFill>
                  <a:prstClr val="black"/>
                </a:solidFill>
                <a:latin typeface="Open Sans"/>
                <a:ea typeface="Open Sans"/>
                <a:cs typeface="Open Sans"/>
              </a:rPr>
              <a:t>In the Netherlands WNR </a:t>
            </a:r>
            <a:r>
              <a:rPr lang="nl-NL" sz="3000" b="1" dirty="0" err="1">
                <a:solidFill>
                  <a:prstClr val="black"/>
                </a:solidFill>
                <a:latin typeface="Open Sans"/>
                <a:ea typeface="Open Sans"/>
                <a:cs typeface="Open Sans"/>
              </a:rPr>
              <a:t>provides</a:t>
            </a:r>
            <a:r>
              <a:rPr lang="nl-NL" sz="3000" b="1" dirty="0">
                <a:solidFill>
                  <a:prstClr val="black"/>
                </a:solidFill>
                <a:latin typeface="Open Sans"/>
                <a:ea typeface="Open Sans"/>
                <a:cs typeface="Open Sans"/>
              </a:rPr>
              <a:t> </a:t>
            </a:r>
            <a:r>
              <a:rPr lang="nl-NL" sz="3000" b="1" dirty="0" err="1">
                <a:solidFill>
                  <a:prstClr val="black"/>
                </a:solidFill>
                <a:latin typeface="Open Sans"/>
                <a:ea typeface="Open Sans"/>
                <a:cs typeface="Open Sans"/>
              </a:rPr>
              <a:t>an</a:t>
            </a:r>
            <a:r>
              <a:rPr lang="nl-NL" sz="3000" b="1" dirty="0">
                <a:solidFill>
                  <a:prstClr val="black"/>
                </a:solidFill>
                <a:latin typeface="Open Sans"/>
                <a:ea typeface="Open Sans"/>
                <a:cs typeface="Open Sans"/>
              </a:rPr>
              <a:t> </a:t>
            </a:r>
            <a:r>
              <a:rPr lang="nl-NL" sz="3000" b="1" dirty="0" err="1">
                <a:solidFill>
                  <a:prstClr val="black"/>
                </a:solidFill>
                <a:latin typeface="Open Sans"/>
                <a:ea typeface="Open Sans"/>
                <a:cs typeface="Open Sans"/>
              </a:rPr>
              <a:t>exemplary</a:t>
            </a:r>
            <a:r>
              <a:rPr lang="nl-NL" sz="3000" b="1" dirty="0">
                <a:solidFill>
                  <a:prstClr val="black"/>
                </a:solidFill>
                <a:latin typeface="Open Sans"/>
                <a:ea typeface="Open Sans"/>
                <a:cs typeface="Open Sans"/>
              </a:rPr>
              <a:t> market-</a:t>
            </a:r>
            <a:r>
              <a:rPr lang="nl-NL" sz="3000" b="1" dirty="0" err="1">
                <a:solidFill>
                  <a:prstClr val="black"/>
                </a:solidFill>
                <a:latin typeface="Open Sans"/>
                <a:ea typeface="Open Sans"/>
                <a:cs typeface="Open Sans"/>
              </a:rPr>
              <a:t>based</a:t>
            </a:r>
            <a:r>
              <a:rPr lang="nl-NL" sz="3000" b="1" dirty="0">
                <a:solidFill>
                  <a:prstClr val="black"/>
                </a:solidFill>
                <a:latin typeface="Open Sans"/>
                <a:ea typeface="Open Sans"/>
                <a:cs typeface="Open Sans"/>
              </a:rPr>
              <a:t> model </a:t>
            </a:r>
          </a:p>
          <a:p>
            <a:pPr defTabSz="1371600">
              <a:lnSpc>
                <a:spcPct val="150000"/>
              </a:lnSpc>
            </a:pPr>
            <a:r>
              <a:rPr lang="en-GB" sz="3000" dirty="0">
                <a:solidFill>
                  <a:prstClr val="black"/>
                </a:solidFill>
                <a:latin typeface="Open Sans"/>
                <a:ea typeface="Open Sans"/>
                <a:cs typeface="Open Sans"/>
              </a:rPr>
              <a:t>Organisation: 	Service bureau &amp; building team, tested renovation concepts</a:t>
            </a:r>
          </a:p>
          <a:p>
            <a:pPr defTabSz="1371600">
              <a:lnSpc>
                <a:spcPct val="150000"/>
              </a:lnSpc>
            </a:pPr>
            <a:r>
              <a:rPr lang="en-GB" sz="3000" dirty="0">
                <a:solidFill>
                  <a:prstClr val="black"/>
                </a:solidFill>
                <a:latin typeface="Open Sans"/>
                <a:ea typeface="Open Sans"/>
                <a:cs typeface="Open Sans"/>
              </a:rPr>
              <a:t>Financing: 	Long-term financing calculated in service costs, </a:t>
            </a:r>
          </a:p>
          <a:p>
            <a:pPr defTabSz="1371600">
              <a:lnSpc>
                <a:spcPct val="150000"/>
              </a:lnSpc>
            </a:pPr>
            <a:r>
              <a:rPr lang="en-GB" sz="3000" dirty="0">
                <a:solidFill>
                  <a:prstClr val="black"/>
                </a:solidFill>
                <a:latin typeface="Open Sans"/>
                <a:ea typeface="Open Sans"/>
                <a:cs typeface="Open Sans"/>
              </a:rPr>
              <a:t>		loan based on government fund</a:t>
            </a:r>
          </a:p>
          <a:p>
            <a:pPr defTabSz="1371600">
              <a:lnSpc>
                <a:spcPct val="150000"/>
              </a:lnSpc>
            </a:pPr>
            <a:r>
              <a:rPr lang="en-GB" sz="3000" dirty="0">
                <a:solidFill>
                  <a:prstClr val="black"/>
                </a:solidFill>
                <a:latin typeface="Open Sans"/>
                <a:ea typeface="Open Sans"/>
                <a:cs typeface="Open Sans"/>
              </a:rPr>
              <a:t>Guarantee: 	WNR licences, building performance guarantee, quality 		assurance, guarantee on engineering costs </a:t>
            </a:r>
          </a:p>
          <a:p>
            <a:pPr defTabSz="1371600">
              <a:lnSpc>
                <a:spcPct val="150000"/>
              </a:lnSpc>
            </a:pPr>
            <a:r>
              <a:rPr lang="en-GB" sz="3000" dirty="0">
                <a:solidFill>
                  <a:prstClr val="black"/>
                </a:solidFill>
                <a:latin typeface="Open Sans"/>
                <a:ea typeface="Open Sans"/>
                <a:cs typeface="Open Sans"/>
              </a:rPr>
              <a:t>Process: 	Feasibility research, design, engineering, </a:t>
            </a:r>
          </a:p>
          <a:p>
            <a:pPr defTabSz="1371600">
              <a:lnSpc>
                <a:spcPct val="150000"/>
              </a:lnSpc>
            </a:pPr>
            <a:r>
              <a:rPr lang="en-GB" sz="3000" dirty="0">
                <a:solidFill>
                  <a:prstClr val="black"/>
                </a:solidFill>
                <a:latin typeface="Open Sans"/>
                <a:ea typeface="Open Sans"/>
                <a:cs typeface="Open Sans"/>
              </a:rPr>
              <a:t>		realisation, maintenance, monitoring, replacement</a:t>
            </a:r>
          </a:p>
        </p:txBody>
      </p:sp>
      <p:sp>
        <p:nvSpPr>
          <p:cNvPr id="33" name="Ovaal 21">
            <a:extLst>
              <a:ext uri="{FF2B5EF4-FFF2-40B4-BE49-F238E27FC236}">
                <a16:creationId xmlns:a16="http://schemas.microsoft.com/office/drawing/2014/main" id="{7AA0B91F-622C-8E43-D462-DD2BA4123932}"/>
              </a:ext>
            </a:extLst>
          </p:cNvPr>
          <p:cNvSpPr/>
          <p:nvPr/>
        </p:nvSpPr>
        <p:spPr>
          <a:xfrm>
            <a:off x="457201" y="9386834"/>
            <a:ext cx="288002" cy="288000"/>
          </a:xfrm>
          <a:prstGeom prst="ellipse">
            <a:avLst/>
          </a:prstGeom>
          <a:solidFill>
            <a:schemeClr val="bg1"/>
          </a:solidFill>
          <a:ln w="1016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a:solidFill>
                <a:prstClr val="white"/>
              </a:solidFill>
              <a:latin typeface="Calibri" panose="020F0502020204030204"/>
            </a:endParaRPr>
          </a:p>
        </p:txBody>
      </p:sp>
      <p:sp>
        <p:nvSpPr>
          <p:cNvPr id="34" name="Tekstvak 22">
            <a:extLst>
              <a:ext uri="{FF2B5EF4-FFF2-40B4-BE49-F238E27FC236}">
                <a16:creationId xmlns:a16="http://schemas.microsoft.com/office/drawing/2014/main" id="{2EB735A3-52DA-6B79-11BD-5AF3FA341822}"/>
              </a:ext>
            </a:extLst>
          </p:cNvPr>
          <p:cNvSpPr txBox="1"/>
          <p:nvPr/>
        </p:nvSpPr>
        <p:spPr>
          <a:xfrm>
            <a:off x="751073" y="9346169"/>
            <a:ext cx="2241956" cy="369332"/>
          </a:xfrm>
          <a:prstGeom prst="rect">
            <a:avLst/>
          </a:prstGeom>
          <a:noFill/>
          <a:ln>
            <a:noFill/>
          </a:ln>
        </p:spPr>
        <p:txBody>
          <a:bodyPr wrap="square" rtlCol="0">
            <a:spAutoFit/>
          </a:bodyPr>
          <a:lstStyle/>
          <a:p>
            <a:pPr defTabSz="1371600"/>
            <a:r>
              <a:rPr lang="en-GB">
                <a:solidFill>
                  <a:prstClr val="black"/>
                </a:solidFill>
                <a:latin typeface="Calibri" panose="020F0502020204030204"/>
              </a:rPr>
              <a:t>CondoReno partner</a:t>
            </a:r>
          </a:p>
        </p:txBody>
      </p:sp>
    </p:spTree>
    <p:extLst>
      <p:ext uri="{BB962C8B-B14F-4D97-AF65-F5344CB8AC3E}">
        <p14:creationId xmlns:p14="http://schemas.microsoft.com/office/powerpoint/2010/main" val="3638623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12A10-8AFE-7229-1F65-C07B432989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A4F2863-D056-B77C-ABA5-331C208D038D}"/>
              </a:ext>
            </a:extLst>
          </p:cNvPr>
          <p:cNvSpPr>
            <a:spLocks noGrp="1"/>
          </p:cNvSpPr>
          <p:nvPr>
            <p:ph type="title"/>
          </p:nvPr>
        </p:nvSpPr>
        <p:spPr/>
        <p:txBody>
          <a:bodyPr/>
          <a:lstStyle/>
          <a:p>
            <a:r>
              <a:rPr lang="nl-NL" dirty="0">
                <a:ea typeface="Open Sans Bold"/>
                <a:cs typeface="Open Sans Bold"/>
              </a:rPr>
              <a:t>Tools</a:t>
            </a:r>
            <a:endParaRPr lang="nl-NL" dirty="0"/>
          </a:p>
        </p:txBody>
      </p:sp>
      <p:sp>
        <p:nvSpPr>
          <p:cNvPr id="5" name="Content Placeholder 4">
            <a:extLst>
              <a:ext uri="{FF2B5EF4-FFF2-40B4-BE49-F238E27FC236}">
                <a16:creationId xmlns:a16="http://schemas.microsoft.com/office/drawing/2014/main" id="{DCB0CFF8-D775-1762-5B04-3B879BE1AEB2}"/>
              </a:ext>
            </a:extLst>
          </p:cNvPr>
          <p:cNvSpPr>
            <a:spLocks noGrp="1"/>
          </p:cNvSpPr>
          <p:nvPr>
            <p:ph idx="1"/>
          </p:nvPr>
        </p:nvSpPr>
        <p:spPr>
          <a:xfrm>
            <a:off x="1325569" y="2297788"/>
            <a:ext cx="16625933" cy="1750814"/>
          </a:xfrm>
        </p:spPr>
        <p:txBody>
          <a:bodyPr vert="horz" lIns="137160" tIns="68580" rIns="137160" bIns="68580" rtlCol="0" anchor="t">
            <a:normAutofit/>
          </a:bodyPr>
          <a:lstStyle/>
          <a:p>
            <a:r>
              <a:rPr lang="nl-BE" b="1" dirty="0">
                <a:solidFill>
                  <a:srgbClr val="FF8749"/>
                </a:solidFill>
              </a:rPr>
              <a:t>LIFE-project </a:t>
            </a:r>
            <a:r>
              <a:rPr lang="nl-BE" b="1" dirty="0" err="1">
                <a:solidFill>
                  <a:srgbClr val="FF8749"/>
                </a:solidFill>
              </a:rPr>
              <a:t>CondoReno</a:t>
            </a:r>
            <a:r>
              <a:rPr lang="nl-BE" sz="3000" dirty="0">
                <a:solidFill>
                  <a:srgbClr val="6B6363"/>
                </a:solidFill>
              </a:rPr>
              <a:t>: Development of </a:t>
            </a:r>
            <a:r>
              <a:rPr lang="nl-BE" sz="3000" dirty="0" err="1">
                <a:solidFill>
                  <a:srgbClr val="6B6363"/>
                </a:solidFill>
              </a:rPr>
              <a:t>integrated</a:t>
            </a:r>
            <a:r>
              <a:rPr lang="nl-BE" sz="3000" dirty="0">
                <a:solidFill>
                  <a:srgbClr val="6B6363"/>
                </a:solidFill>
              </a:rPr>
              <a:t> home </a:t>
            </a:r>
            <a:r>
              <a:rPr lang="nl-BE" sz="3000" dirty="0" err="1">
                <a:solidFill>
                  <a:srgbClr val="6B6363"/>
                </a:solidFill>
              </a:rPr>
              <a:t>renovation</a:t>
            </a:r>
            <a:r>
              <a:rPr lang="nl-BE" sz="3000" dirty="0">
                <a:solidFill>
                  <a:srgbClr val="6B6363"/>
                </a:solidFill>
              </a:rPr>
              <a:t> services </a:t>
            </a:r>
            <a:r>
              <a:rPr lang="nl-BE" sz="3000" dirty="0" err="1">
                <a:solidFill>
                  <a:srgbClr val="6B6363"/>
                </a:solidFill>
              </a:rPr>
              <a:t>for</a:t>
            </a:r>
            <a:r>
              <a:rPr lang="nl-BE" sz="3000" dirty="0">
                <a:solidFill>
                  <a:srgbClr val="6B6363"/>
                </a:solidFill>
              </a:rPr>
              <a:t> condominium </a:t>
            </a:r>
            <a:r>
              <a:rPr lang="nl-BE" sz="3000" dirty="0" err="1">
                <a:solidFill>
                  <a:srgbClr val="6B6363"/>
                </a:solidFill>
              </a:rPr>
              <a:t>homeowners</a:t>
            </a:r>
            <a:r>
              <a:rPr lang="nl-BE" sz="3000" dirty="0">
                <a:solidFill>
                  <a:srgbClr val="6B6363"/>
                </a:solidFill>
              </a:rPr>
              <a:t> in the Netherlands and </a:t>
            </a:r>
            <a:r>
              <a:rPr lang="nl-BE" sz="3000" dirty="0" err="1">
                <a:solidFill>
                  <a:srgbClr val="6B6363"/>
                </a:solidFill>
              </a:rPr>
              <a:t>Flanders</a:t>
            </a:r>
            <a:endParaRPr lang="nl-BE" sz="3000" dirty="0">
              <a:solidFill>
                <a:srgbClr val="6B6363"/>
              </a:solidFill>
            </a:endParaRPr>
          </a:p>
          <a:p>
            <a:pPr marL="514350" indent="-514350">
              <a:buFont typeface="Arial" panose="020B0604020202020204" pitchFamily="34" charset="0"/>
              <a:buChar char="•"/>
            </a:pPr>
            <a:endParaRPr lang="nl-BE" sz="3000" dirty="0"/>
          </a:p>
        </p:txBody>
      </p:sp>
      <p:sp>
        <p:nvSpPr>
          <p:cNvPr id="29" name="Tekstvak 44">
            <a:extLst>
              <a:ext uri="{FF2B5EF4-FFF2-40B4-BE49-F238E27FC236}">
                <a16:creationId xmlns:a16="http://schemas.microsoft.com/office/drawing/2014/main" id="{9E23BB97-825B-7B71-CD45-1ED3DD0D327B}"/>
              </a:ext>
            </a:extLst>
          </p:cNvPr>
          <p:cNvSpPr txBox="1"/>
          <p:nvPr/>
        </p:nvSpPr>
        <p:spPr>
          <a:xfrm>
            <a:off x="1393835" y="3459146"/>
            <a:ext cx="12763038" cy="5558509"/>
          </a:xfrm>
          <a:prstGeom prst="rect">
            <a:avLst/>
          </a:prstGeom>
          <a:solidFill>
            <a:schemeClr val="bg1"/>
          </a:solidFill>
          <a:ln>
            <a:noFill/>
          </a:ln>
        </p:spPr>
        <p:txBody>
          <a:bodyPr wrap="square" lIns="91440" tIns="45720" rIns="91440" bIns="45720" rtlCol="0" anchor="ctr">
            <a:spAutoFit/>
          </a:bodyPr>
          <a:lstStyle/>
          <a:p>
            <a:pPr defTabSz="1371600">
              <a:lnSpc>
                <a:spcPct val="150000"/>
              </a:lnSpc>
            </a:pPr>
            <a:r>
              <a:rPr lang="nl-NL" sz="3000" b="1" dirty="0" err="1">
                <a:solidFill>
                  <a:prstClr val="black"/>
                </a:solidFill>
                <a:latin typeface="Open Sans"/>
                <a:ea typeface="Open Sans"/>
                <a:cs typeface="Open Sans"/>
              </a:rPr>
              <a:t>CondoReno</a:t>
            </a:r>
            <a:r>
              <a:rPr lang="nl-NL" sz="3000" b="1" dirty="0">
                <a:solidFill>
                  <a:prstClr val="black"/>
                </a:solidFill>
                <a:latin typeface="Open Sans"/>
                <a:ea typeface="Open Sans"/>
                <a:cs typeface="Open Sans"/>
              </a:rPr>
              <a:t> </a:t>
            </a:r>
            <a:r>
              <a:rPr lang="nl-NL" sz="3000" b="1" dirty="0" err="1">
                <a:solidFill>
                  <a:prstClr val="black"/>
                </a:solidFill>
                <a:latin typeface="Open Sans"/>
                <a:ea typeface="Open Sans"/>
                <a:cs typeface="Open Sans"/>
              </a:rPr>
              <a:t>already</a:t>
            </a:r>
            <a:r>
              <a:rPr lang="nl-NL" sz="3000" b="1" dirty="0">
                <a:solidFill>
                  <a:prstClr val="black"/>
                </a:solidFill>
                <a:latin typeface="Open Sans"/>
                <a:ea typeface="Open Sans"/>
                <a:cs typeface="Open Sans"/>
              </a:rPr>
              <a:t> </a:t>
            </a:r>
            <a:r>
              <a:rPr lang="nl-NL" sz="3000" b="1" dirty="0" err="1">
                <a:solidFill>
                  <a:prstClr val="black"/>
                </a:solidFill>
                <a:latin typeface="Open Sans"/>
                <a:ea typeface="Open Sans"/>
                <a:cs typeface="Open Sans"/>
              </a:rPr>
              <a:t>developed</a:t>
            </a:r>
            <a:r>
              <a:rPr lang="nl-NL" sz="3000" b="1" dirty="0">
                <a:solidFill>
                  <a:prstClr val="black"/>
                </a:solidFill>
                <a:latin typeface="Open Sans"/>
                <a:ea typeface="Open Sans"/>
                <a:cs typeface="Open Sans"/>
              </a:rPr>
              <a:t> multiple support </a:t>
            </a:r>
            <a:r>
              <a:rPr lang="nl-NL" sz="3000" b="1" dirty="0" err="1">
                <a:solidFill>
                  <a:prstClr val="black"/>
                </a:solidFill>
                <a:latin typeface="Open Sans"/>
                <a:ea typeface="Open Sans"/>
                <a:cs typeface="Open Sans"/>
              </a:rPr>
              <a:t>for</a:t>
            </a:r>
            <a:r>
              <a:rPr lang="nl-NL" sz="3000" b="1" dirty="0">
                <a:solidFill>
                  <a:prstClr val="black"/>
                </a:solidFill>
                <a:latin typeface="Open Sans"/>
                <a:ea typeface="Open Sans"/>
                <a:cs typeface="Open Sans"/>
              </a:rPr>
              <a:t> IHRS</a:t>
            </a:r>
          </a:p>
          <a:p>
            <a:pPr defTabSz="1371600">
              <a:lnSpc>
                <a:spcPct val="150000"/>
              </a:lnSpc>
            </a:pPr>
            <a:r>
              <a:rPr lang="en-GB" sz="3000" dirty="0">
                <a:solidFill>
                  <a:prstClr val="black"/>
                </a:solidFill>
                <a:latin typeface="Open Sans"/>
                <a:ea typeface="Open Sans"/>
                <a:cs typeface="Open Sans"/>
              </a:rPr>
              <a:t>Research: 	Barriers/opportunities analysis, Stakeholder analysis, </a:t>
            </a:r>
          </a:p>
          <a:p>
            <a:pPr defTabSz="1371600">
              <a:lnSpc>
                <a:spcPct val="150000"/>
              </a:lnSpc>
            </a:pPr>
            <a:r>
              <a:rPr lang="en-GB" sz="3000" dirty="0">
                <a:solidFill>
                  <a:prstClr val="black"/>
                </a:solidFill>
                <a:latin typeface="Open Sans"/>
                <a:ea typeface="Open Sans"/>
                <a:cs typeface="Open Sans"/>
              </a:rPr>
              <a:t>		EU IHRS business models overview</a:t>
            </a:r>
          </a:p>
          <a:p>
            <a:pPr defTabSz="1371600">
              <a:lnSpc>
                <a:spcPct val="150000"/>
              </a:lnSpc>
            </a:pPr>
            <a:r>
              <a:rPr lang="en-GB" sz="3000" dirty="0">
                <a:solidFill>
                  <a:prstClr val="black"/>
                </a:solidFill>
                <a:latin typeface="Open Sans"/>
                <a:ea typeface="Open Sans"/>
                <a:cs typeface="Open Sans"/>
              </a:rPr>
              <a:t>Process: 	Roadmap, training overview, learning network, </a:t>
            </a:r>
          </a:p>
          <a:p>
            <a:pPr defTabSz="1371600">
              <a:lnSpc>
                <a:spcPct val="150000"/>
              </a:lnSpc>
            </a:pPr>
            <a:r>
              <a:rPr lang="en-GB" sz="3000" dirty="0">
                <a:solidFill>
                  <a:prstClr val="black"/>
                </a:solidFill>
                <a:latin typeface="Open Sans"/>
                <a:ea typeface="Open Sans"/>
                <a:cs typeface="Open Sans"/>
              </a:rPr>
              <a:t>		digital resource centre</a:t>
            </a:r>
          </a:p>
          <a:p>
            <a:pPr defTabSz="1371600">
              <a:lnSpc>
                <a:spcPct val="150000"/>
              </a:lnSpc>
            </a:pPr>
            <a:r>
              <a:rPr lang="en-GB" sz="3000" dirty="0">
                <a:solidFill>
                  <a:prstClr val="black"/>
                </a:solidFill>
                <a:latin typeface="Open Sans"/>
                <a:ea typeface="Open Sans"/>
                <a:cs typeface="Open Sans"/>
              </a:rPr>
              <a:t>Policy: 		Fund development, best-practice policy instruments</a:t>
            </a:r>
          </a:p>
          <a:p>
            <a:pPr defTabSz="1371600">
              <a:lnSpc>
                <a:spcPct val="150000"/>
              </a:lnSpc>
            </a:pPr>
            <a:endParaRPr lang="en-GB" sz="3000" dirty="0">
              <a:solidFill>
                <a:prstClr val="black"/>
              </a:solidFill>
              <a:latin typeface="Open Sans"/>
              <a:ea typeface="Open Sans"/>
              <a:cs typeface="Open Sans"/>
            </a:endParaRPr>
          </a:p>
          <a:p>
            <a:pPr defTabSz="1371600">
              <a:lnSpc>
                <a:spcPct val="150000"/>
              </a:lnSpc>
            </a:pPr>
            <a:r>
              <a:rPr lang="en-GB" sz="3000" dirty="0">
                <a:solidFill>
                  <a:prstClr val="black"/>
                </a:solidFill>
                <a:latin typeface="Open Sans"/>
                <a:ea typeface="Open Sans"/>
                <a:cs typeface="Open Sans"/>
              </a:rPr>
              <a:t>See: https://condoreno.org</a:t>
            </a:r>
          </a:p>
        </p:txBody>
      </p:sp>
    </p:spTree>
    <p:extLst>
      <p:ext uri="{BB962C8B-B14F-4D97-AF65-F5344CB8AC3E}">
        <p14:creationId xmlns:p14="http://schemas.microsoft.com/office/powerpoint/2010/main" val="1983947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9447A8A-DCBC-94CA-03E7-AA7AC2CE760B}"/>
              </a:ext>
            </a:extLst>
          </p:cNvPr>
          <p:cNvCxnSpPr>
            <a:cxnSpLocks/>
          </p:cNvCxnSpPr>
          <p:nvPr/>
        </p:nvCxnSpPr>
        <p:spPr>
          <a:xfrm>
            <a:off x="1257301" y="2301494"/>
            <a:ext cx="16559063"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Footer Placeholder 2">
            <a:extLst>
              <a:ext uri="{FF2B5EF4-FFF2-40B4-BE49-F238E27FC236}">
                <a16:creationId xmlns:a16="http://schemas.microsoft.com/office/drawing/2014/main" id="{90A6B452-0B61-557D-1BC3-F772960E8F5F}"/>
              </a:ext>
            </a:extLst>
          </p:cNvPr>
          <p:cNvSpPr>
            <a:spLocks noGrp="1"/>
          </p:cNvSpPr>
          <p:nvPr>
            <p:ph type="ftr" sz="quarter" idx="11"/>
          </p:nvPr>
        </p:nvSpPr>
        <p:spPr/>
        <p:txBody>
          <a:bodyPr/>
          <a:lstStyle/>
          <a:p>
            <a:pPr defTabSz="1371600">
              <a:defRPr/>
            </a:pPr>
            <a:r>
              <a:rPr lang="en-US" sz="1350" i="1" dirty="0">
                <a:solidFill>
                  <a:prstClr val="black">
                    <a:tint val="75000"/>
                  </a:prstClr>
                </a:solidFill>
                <a:latin typeface="Avenir Next LT Pro"/>
              </a:rPr>
              <a:t>Source: R. Elgendy, Sustainable Built Environment and Urban Transition, Linnaeus University, Växjö</a:t>
            </a:r>
          </a:p>
          <a:p>
            <a:pPr defTabSz="1371600">
              <a:defRPr/>
            </a:pPr>
            <a:endParaRPr lang="en-US" sz="1350" dirty="0">
              <a:solidFill>
                <a:prstClr val="black">
                  <a:tint val="75000"/>
                </a:prstClr>
              </a:solidFill>
              <a:latin typeface="Avenir Next LT Pro"/>
            </a:endParaRPr>
          </a:p>
        </p:txBody>
      </p:sp>
      <p:sp>
        <p:nvSpPr>
          <p:cNvPr id="9" name="TextBox 8">
            <a:extLst>
              <a:ext uri="{FF2B5EF4-FFF2-40B4-BE49-F238E27FC236}">
                <a16:creationId xmlns:a16="http://schemas.microsoft.com/office/drawing/2014/main" id="{98044DA1-0556-C551-5B26-3B5E28E4A3B0}"/>
              </a:ext>
            </a:extLst>
          </p:cNvPr>
          <p:cNvSpPr txBox="1"/>
          <p:nvPr/>
        </p:nvSpPr>
        <p:spPr>
          <a:xfrm>
            <a:off x="1244061" y="2906415"/>
            <a:ext cx="16559061" cy="923330"/>
          </a:xfrm>
          <a:prstGeom prst="rect">
            <a:avLst/>
          </a:prstGeom>
          <a:noFill/>
        </p:spPr>
        <p:txBody>
          <a:bodyPr wrap="square">
            <a:spAutoFit/>
          </a:bodyPr>
          <a:lstStyle/>
          <a:p>
            <a:pPr defTabSz="1371600">
              <a:defRPr/>
            </a:pPr>
            <a:r>
              <a:rPr lang="en-US" sz="2700" dirty="0">
                <a:solidFill>
                  <a:prstClr val="black"/>
                </a:solidFill>
                <a:latin typeface="Avenir Next LT Pro"/>
              </a:rPr>
              <a:t>Possible models to create Integrated Home Renovation Services </a:t>
            </a:r>
          </a:p>
          <a:p>
            <a:pPr defTabSz="1371600">
              <a:defRPr/>
            </a:pPr>
            <a:endParaRPr lang="en-US" sz="2700" dirty="0">
              <a:solidFill>
                <a:prstClr val="black"/>
              </a:solidFill>
              <a:latin typeface="Avenir Next LT Pro"/>
            </a:endParaRPr>
          </a:p>
        </p:txBody>
      </p:sp>
      <p:sp>
        <p:nvSpPr>
          <p:cNvPr id="13" name="Slide Number Placeholder 12">
            <a:extLst>
              <a:ext uri="{FF2B5EF4-FFF2-40B4-BE49-F238E27FC236}">
                <a16:creationId xmlns:a16="http://schemas.microsoft.com/office/drawing/2014/main" id="{542D2D9C-18D2-5D8C-BCA3-7136EFF79631}"/>
              </a:ext>
            </a:extLst>
          </p:cNvPr>
          <p:cNvSpPr>
            <a:spLocks noGrp="1"/>
          </p:cNvSpPr>
          <p:nvPr>
            <p:ph type="sldNum" sz="quarter" idx="12"/>
          </p:nvPr>
        </p:nvSpPr>
        <p:spPr/>
        <p:txBody>
          <a:bodyPr/>
          <a:lstStyle/>
          <a:p>
            <a:pPr defTabSz="1371600">
              <a:defRPr/>
            </a:pPr>
            <a:fld id="{D3060201-1C40-4B39-813D-5CD9493BAEED}" type="slidenum">
              <a:rPr lang="en-US" sz="1350">
                <a:solidFill>
                  <a:prstClr val="black">
                    <a:tint val="75000"/>
                  </a:prstClr>
                </a:solidFill>
                <a:latin typeface="Avenir Next LT Pro"/>
              </a:rPr>
              <a:pPr defTabSz="1371600">
                <a:defRPr/>
              </a:pPr>
              <a:t>15</a:t>
            </a:fld>
            <a:endParaRPr lang="en-US" sz="1350" dirty="0">
              <a:solidFill>
                <a:prstClr val="black">
                  <a:tint val="75000"/>
                </a:prstClr>
              </a:solidFill>
              <a:latin typeface="Avenir Next LT Pro"/>
            </a:endParaRPr>
          </a:p>
        </p:txBody>
      </p:sp>
      <p:sp>
        <p:nvSpPr>
          <p:cNvPr id="6" name="Flowchart: Connector 5">
            <a:extLst>
              <a:ext uri="{FF2B5EF4-FFF2-40B4-BE49-F238E27FC236}">
                <a16:creationId xmlns:a16="http://schemas.microsoft.com/office/drawing/2014/main" id="{3B1A1AB6-7274-604B-A154-5E740A7ECF6B}"/>
              </a:ext>
            </a:extLst>
          </p:cNvPr>
          <p:cNvSpPr/>
          <p:nvPr/>
        </p:nvSpPr>
        <p:spPr>
          <a:xfrm>
            <a:off x="10994947" y="5402620"/>
            <a:ext cx="2963918" cy="2963918"/>
          </a:xfrm>
          <a:custGeom>
            <a:avLst/>
            <a:gdLst>
              <a:gd name="connsiteX0" fmla="*/ 0 w 2963918"/>
              <a:gd name="connsiteY0" fmla="*/ 1481959 h 2963918"/>
              <a:gd name="connsiteX1" fmla="*/ 1481959 w 2963918"/>
              <a:gd name="connsiteY1" fmla="*/ 0 h 2963918"/>
              <a:gd name="connsiteX2" fmla="*/ 2963918 w 2963918"/>
              <a:gd name="connsiteY2" fmla="*/ 1481959 h 2963918"/>
              <a:gd name="connsiteX3" fmla="*/ 1481959 w 2963918"/>
              <a:gd name="connsiteY3" fmla="*/ 2963918 h 2963918"/>
              <a:gd name="connsiteX4" fmla="*/ 0 w 2963918"/>
              <a:gd name="connsiteY4" fmla="*/ 1481959 h 2963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918" h="2963918" fill="none" extrusionOk="0">
                <a:moveTo>
                  <a:pt x="0" y="1481959"/>
                </a:moveTo>
                <a:cubicBezTo>
                  <a:pt x="-120169" y="614264"/>
                  <a:pt x="634901" y="51671"/>
                  <a:pt x="1481959" y="0"/>
                </a:cubicBezTo>
                <a:cubicBezTo>
                  <a:pt x="2353883" y="61387"/>
                  <a:pt x="3065767" y="767614"/>
                  <a:pt x="2963918" y="1481959"/>
                </a:cubicBezTo>
                <a:cubicBezTo>
                  <a:pt x="2880780" y="2274945"/>
                  <a:pt x="2390074" y="3067453"/>
                  <a:pt x="1481959" y="2963918"/>
                </a:cubicBezTo>
                <a:cubicBezTo>
                  <a:pt x="596481" y="3054524"/>
                  <a:pt x="-65457" y="2240381"/>
                  <a:pt x="0" y="1481959"/>
                </a:cubicBezTo>
                <a:close/>
              </a:path>
              <a:path w="2963918" h="2963918" stroke="0" extrusionOk="0">
                <a:moveTo>
                  <a:pt x="0" y="1481959"/>
                </a:moveTo>
                <a:cubicBezTo>
                  <a:pt x="20764" y="632935"/>
                  <a:pt x="714715" y="80282"/>
                  <a:pt x="1481959" y="0"/>
                </a:cubicBezTo>
                <a:cubicBezTo>
                  <a:pt x="2285847" y="-40571"/>
                  <a:pt x="2976835" y="671222"/>
                  <a:pt x="2963918" y="1481959"/>
                </a:cubicBezTo>
                <a:cubicBezTo>
                  <a:pt x="2953000" y="2181281"/>
                  <a:pt x="2154396" y="3029689"/>
                  <a:pt x="1481959" y="2963918"/>
                </a:cubicBezTo>
                <a:cubicBezTo>
                  <a:pt x="652242" y="2909923"/>
                  <a:pt x="16750" y="2324576"/>
                  <a:pt x="0" y="1481959"/>
                </a:cubicBezTo>
                <a:close/>
              </a:path>
            </a:pathLst>
          </a:custGeom>
          <a:solidFill>
            <a:schemeClr val="bg1">
              <a:lumMod val="85000"/>
            </a:schemeClr>
          </a:solidFill>
          <a:ln w="28575">
            <a:solidFill>
              <a:srgbClr val="92D050"/>
            </a:solidFill>
            <a:extLst>
              <a:ext uri="{C807C97D-BFC1-408E-A445-0C87EB9F89A2}">
                <ask:lineSketchStyleProps xmlns:ask="http://schemas.microsoft.com/office/drawing/2018/sketchyshapes" sd="1617256088">
                  <a:prstGeom prst="flowChartConnector">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150" sz="2700">
              <a:solidFill>
                <a:prstClr val="white"/>
              </a:solidFill>
              <a:latin typeface="Avenir Next LT Pro"/>
            </a:endParaRPr>
          </a:p>
        </p:txBody>
      </p:sp>
      <p:pic>
        <p:nvPicPr>
          <p:cNvPr id="8" name="Graphic 7">
            <a:extLst>
              <a:ext uri="{FF2B5EF4-FFF2-40B4-BE49-F238E27FC236}">
                <a16:creationId xmlns:a16="http://schemas.microsoft.com/office/drawing/2014/main" id="{05105273-7A5D-1BA6-F34F-0D408599242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3823" t="24239" r="22003" b="26327"/>
          <a:stretch/>
        </p:blipFill>
        <p:spPr>
          <a:xfrm>
            <a:off x="11567677" y="6029191"/>
            <a:ext cx="1655621" cy="1510754"/>
          </a:xfrm>
          <a:prstGeom prst="rect">
            <a:avLst/>
          </a:prstGeom>
        </p:spPr>
      </p:pic>
      <p:sp>
        <p:nvSpPr>
          <p:cNvPr id="10" name="Flowchart: Connector 9">
            <a:extLst>
              <a:ext uri="{FF2B5EF4-FFF2-40B4-BE49-F238E27FC236}">
                <a16:creationId xmlns:a16="http://schemas.microsoft.com/office/drawing/2014/main" id="{3AAE63CF-39E3-37A3-1F57-8D3E6A42D664}"/>
              </a:ext>
            </a:extLst>
          </p:cNvPr>
          <p:cNvSpPr/>
          <p:nvPr/>
        </p:nvSpPr>
        <p:spPr>
          <a:xfrm>
            <a:off x="6240530" y="5388223"/>
            <a:ext cx="2963918" cy="2963918"/>
          </a:xfrm>
          <a:custGeom>
            <a:avLst/>
            <a:gdLst>
              <a:gd name="connsiteX0" fmla="*/ 0 w 2963918"/>
              <a:gd name="connsiteY0" fmla="*/ 1481959 h 2963918"/>
              <a:gd name="connsiteX1" fmla="*/ 1481959 w 2963918"/>
              <a:gd name="connsiteY1" fmla="*/ 0 h 2963918"/>
              <a:gd name="connsiteX2" fmla="*/ 2963918 w 2963918"/>
              <a:gd name="connsiteY2" fmla="*/ 1481959 h 2963918"/>
              <a:gd name="connsiteX3" fmla="*/ 1481959 w 2963918"/>
              <a:gd name="connsiteY3" fmla="*/ 2963918 h 2963918"/>
              <a:gd name="connsiteX4" fmla="*/ 0 w 2963918"/>
              <a:gd name="connsiteY4" fmla="*/ 1481959 h 2963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918" h="2963918" fill="none" extrusionOk="0">
                <a:moveTo>
                  <a:pt x="0" y="1481959"/>
                </a:moveTo>
                <a:cubicBezTo>
                  <a:pt x="59842" y="655831"/>
                  <a:pt x="772611" y="59805"/>
                  <a:pt x="1481959" y="0"/>
                </a:cubicBezTo>
                <a:cubicBezTo>
                  <a:pt x="2165619" y="-37178"/>
                  <a:pt x="3129755" y="700938"/>
                  <a:pt x="2963918" y="1481959"/>
                </a:cubicBezTo>
                <a:cubicBezTo>
                  <a:pt x="3049823" y="2291831"/>
                  <a:pt x="2219239" y="3050070"/>
                  <a:pt x="1481959" y="2963918"/>
                </a:cubicBezTo>
                <a:cubicBezTo>
                  <a:pt x="670207" y="2984546"/>
                  <a:pt x="17600" y="2479921"/>
                  <a:pt x="0" y="1481959"/>
                </a:cubicBezTo>
                <a:close/>
              </a:path>
              <a:path w="2963918" h="2963918" stroke="0" extrusionOk="0">
                <a:moveTo>
                  <a:pt x="0" y="1481959"/>
                </a:moveTo>
                <a:cubicBezTo>
                  <a:pt x="107266" y="567482"/>
                  <a:pt x="602621" y="52973"/>
                  <a:pt x="1481959" y="0"/>
                </a:cubicBezTo>
                <a:cubicBezTo>
                  <a:pt x="2274168" y="-129129"/>
                  <a:pt x="2931840" y="703427"/>
                  <a:pt x="2963918" y="1481959"/>
                </a:cubicBezTo>
                <a:cubicBezTo>
                  <a:pt x="2994186" y="2370716"/>
                  <a:pt x="2303591" y="2863847"/>
                  <a:pt x="1481959" y="2963918"/>
                </a:cubicBezTo>
                <a:cubicBezTo>
                  <a:pt x="646941" y="3097312"/>
                  <a:pt x="-196034" y="2248596"/>
                  <a:pt x="0" y="1481959"/>
                </a:cubicBezTo>
                <a:close/>
              </a:path>
            </a:pathLst>
          </a:custGeom>
          <a:solidFill>
            <a:schemeClr val="bg1">
              <a:lumMod val="85000"/>
            </a:schemeClr>
          </a:solidFill>
          <a:ln w="28575">
            <a:solidFill>
              <a:srgbClr val="00B0F0"/>
            </a:solidFill>
            <a:extLst>
              <a:ext uri="{C807C97D-BFC1-408E-A445-0C87EB9F89A2}">
                <ask:lineSketchStyleProps xmlns:ask="http://schemas.microsoft.com/office/drawing/2018/sketchyshapes" sd="2091018771">
                  <a:prstGeom prst="flowChartConnector">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150" sz="2700">
              <a:solidFill>
                <a:prstClr val="white"/>
              </a:solidFill>
              <a:latin typeface="Avenir Next LT Pro"/>
            </a:endParaRPr>
          </a:p>
        </p:txBody>
      </p:sp>
      <p:pic>
        <p:nvPicPr>
          <p:cNvPr id="12" name="Graphic 11">
            <a:extLst>
              <a:ext uri="{FF2B5EF4-FFF2-40B4-BE49-F238E27FC236}">
                <a16:creationId xmlns:a16="http://schemas.microsoft.com/office/drawing/2014/main" id="{F741EF26-D617-17B6-6914-45F94F27F15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876323" y="5993142"/>
            <a:ext cx="1692330" cy="1692330"/>
          </a:xfrm>
          <a:prstGeom prst="rect">
            <a:avLst/>
          </a:prstGeom>
        </p:spPr>
      </p:pic>
      <p:sp>
        <p:nvSpPr>
          <p:cNvPr id="14" name="Flowchart: Connector 13">
            <a:extLst>
              <a:ext uri="{FF2B5EF4-FFF2-40B4-BE49-F238E27FC236}">
                <a16:creationId xmlns:a16="http://schemas.microsoft.com/office/drawing/2014/main" id="{19433021-D2BD-1CF3-B666-CAA834039B64}"/>
              </a:ext>
            </a:extLst>
          </p:cNvPr>
          <p:cNvSpPr/>
          <p:nvPr/>
        </p:nvSpPr>
        <p:spPr>
          <a:xfrm>
            <a:off x="1244068" y="5375737"/>
            <a:ext cx="2963918" cy="2963918"/>
          </a:xfrm>
          <a:custGeom>
            <a:avLst/>
            <a:gdLst>
              <a:gd name="connsiteX0" fmla="*/ 0 w 2963918"/>
              <a:gd name="connsiteY0" fmla="*/ 1481959 h 2963918"/>
              <a:gd name="connsiteX1" fmla="*/ 1481959 w 2963918"/>
              <a:gd name="connsiteY1" fmla="*/ 0 h 2963918"/>
              <a:gd name="connsiteX2" fmla="*/ 2963918 w 2963918"/>
              <a:gd name="connsiteY2" fmla="*/ 1481959 h 2963918"/>
              <a:gd name="connsiteX3" fmla="*/ 1481959 w 2963918"/>
              <a:gd name="connsiteY3" fmla="*/ 2963918 h 2963918"/>
              <a:gd name="connsiteX4" fmla="*/ 0 w 2963918"/>
              <a:gd name="connsiteY4" fmla="*/ 1481959 h 2963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918" h="2963918" fill="none" extrusionOk="0">
                <a:moveTo>
                  <a:pt x="0" y="1481959"/>
                </a:moveTo>
                <a:cubicBezTo>
                  <a:pt x="94975" y="657471"/>
                  <a:pt x="475839" y="-115585"/>
                  <a:pt x="1481959" y="0"/>
                </a:cubicBezTo>
                <a:cubicBezTo>
                  <a:pt x="2467379" y="176850"/>
                  <a:pt x="2860698" y="555155"/>
                  <a:pt x="2963918" y="1481959"/>
                </a:cubicBezTo>
                <a:cubicBezTo>
                  <a:pt x="2926211" y="2379280"/>
                  <a:pt x="2455735" y="2776718"/>
                  <a:pt x="1481959" y="2963918"/>
                </a:cubicBezTo>
                <a:cubicBezTo>
                  <a:pt x="628975" y="2943326"/>
                  <a:pt x="-22373" y="2485790"/>
                  <a:pt x="0" y="1481959"/>
                </a:cubicBezTo>
                <a:close/>
              </a:path>
              <a:path w="2963918" h="2963918" stroke="0" extrusionOk="0">
                <a:moveTo>
                  <a:pt x="0" y="1481959"/>
                </a:moveTo>
                <a:cubicBezTo>
                  <a:pt x="-2811" y="682235"/>
                  <a:pt x="670408" y="179395"/>
                  <a:pt x="1481959" y="0"/>
                </a:cubicBezTo>
                <a:cubicBezTo>
                  <a:pt x="2170584" y="144820"/>
                  <a:pt x="2931809" y="509308"/>
                  <a:pt x="2963918" y="1481959"/>
                </a:cubicBezTo>
                <a:cubicBezTo>
                  <a:pt x="2989530" y="2280770"/>
                  <a:pt x="2131969" y="3058313"/>
                  <a:pt x="1481959" y="2963918"/>
                </a:cubicBezTo>
                <a:cubicBezTo>
                  <a:pt x="542499" y="3052289"/>
                  <a:pt x="33072" y="2244622"/>
                  <a:pt x="0" y="1481959"/>
                </a:cubicBezTo>
                <a:close/>
              </a:path>
            </a:pathLst>
          </a:custGeom>
          <a:solidFill>
            <a:schemeClr val="bg1">
              <a:lumMod val="85000"/>
            </a:schemeClr>
          </a:solidFill>
          <a:ln w="28575">
            <a:solidFill>
              <a:schemeClr val="accent5">
                <a:lumMod val="75000"/>
              </a:schemeClr>
            </a:solidFill>
            <a:extLst>
              <a:ext uri="{C807C97D-BFC1-408E-A445-0C87EB9F89A2}">
                <ask:lineSketchStyleProps xmlns:ask="http://schemas.microsoft.com/office/drawing/2018/sketchyshapes" sd="2998267428">
                  <a:prstGeom prst="flowChartConnector">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150" sz="2700">
              <a:solidFill>
                <a:prstClr val="white"/>
              </a:solidFill>
              <a:latin typeface="Avenir Next LT Pro"/>
            </a:endParaRPr>
          </a:p>
        </p:txBody>
      </p:sp>
      <p:pic>
        <p:nvPicPr>
          <p:cNvPr id="15" name="Graphic 14" descr="Court with solid fill">
            <a:extLst>
              <a:ext uri="{FF2B5EF4-FFF2-40B4-BE49-F238E27FC236}">
                <a16:creationId xmlns:a16="http://schemas.microsoft.com/office/drawing/2014/main" id="{01CCD1D1-0B1D-3710-F7B1-1EC2CC4490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79860" y="5980656"/>
            <a:ext cx="1692330" cy="1692330"/>
          </a:xfrm>
          <a:prstGeom prst="rect">
            <a:avLst/>
          </a:prstGeom>
        </p:spPr>
      </p:pic>
      <p:sp>
        <p:nvSpPr>
          <p:cNvPr id="17" name="TextBox 16">
            <a:extLst>
              <a:ext uri="{FF2B5EF4-FFF2-40B4-BE49-F238E27FC236}">
                <a16:creationId xmlns:a16="http://schemas.microsoft.com/office/drawing/2014/main" id="{43E47618-B0AA-5BFD-6710-40181A92B284}"/>
              </a:ext>
            </a:extLst>
          </p:cNvPr>
          <p:cNvSpPr txBox="1"/>
          <p:nvPr/>
        </p:nvSpPr>
        <p:spPr>
          <a:xfrm>
            <a:off x="11119073" y="3686743"/>
            <a:ext cx="2963919" cy="1569660"/>
          </a:xfrm>
          <a:prstGeom prst="rect">
            <a:avLst/>
          </a:prstGeom>
          <a:noFill/>
        </p:spPr>
        <p:txBody>
          <a:bodyPr wrap="square">
            <a:spAutoFit/>
          </a:bodyPr>
          <a:lstStyle/>
          <a:p>
            <a:pPr defTabSz="1371600">
              <a:defRPr/>
            </a:pPr>
            <a:r>
              <a:rPr lang="en-US" sz="2400" dirty="0">
                <a:solidFill>
                  <a:prstClr val="black"/>
                </a:solidFill>
                <a:latin typeface="Avenir Next LT Pro"/>
              </a:rPr>
              <a:t>Agency model</a:t>
            </a:r>
          </a:p>
          <a:p>
            <a:pPr defTabSz="1371600">
              <a:defRPr/>
            </a:pPr>
            <a:r>
              <a:rPr lang="en-US" dirty="0">
                <a:solidFill>
                  <a:prstClr val="black"/>
                </a:solidFill>
                <a:latin typeface="Avenir Next LT Pro"/>
              </a:rPr>
              <a:t>For example, </a:t>
            </a:r>
            <a:r>
              <a:rPr lang="en-US" dirty="0" err="1">
                <a:solidFill>
                  <a:prstClr val="black"/>
                </a:solidFill>
                <a:latin typeface="Avenir Next LT Pro"/>
              </a:rPr>
              <a:t>CoachCoPro</a:t>
            </a:r>
            <a:r>
              <a:rPr lang="en-US" dirty="0">
                <a:solidFill>
                  <a:prstClr val="black"/>
                </a:solidFill>
                <a:latin typeface="Avenir Next LT Pro"/>
              </a:rPr>
              <a:t> services </a:t>
            </a:r>
            <a:r>
              <a:rPr lang="en-US" dirty="0" err="1">
                <a:solidFill>
                  <a:prstClr val="black"/>
                </a:solidFill>
                <a:latin typeface="Avenir Next LT Pro"/>
              </a:rPr>
              <a:t>Agence</a:t>
            </a:r>
            <a:r>
              <a:rPr lang="en-US" dirty="0">
                <a:solidFill>
                  <a:prstClr val="black"/>
                </a:solidFill>
                <a:latin typeface="Avenir Next LT Pro"/>
              </a:rPr>
              <a:t> Parisienne du </a:t>
            </a:r>
            <a:r>
              <a:rPr lang="en-US" dirty="0" err="1">
                <a:solidFill>
                  <a:prstClr val="black"/>
                </a:solidFill>
                <a:latin typeface="Avenir Next LT Pro"/>
              </a:rPr>
              <a:t>Climat</a:t>
            </a:r>
            <a:r>
              <a:rPr lang="en-US" dirty="0">
                <a:solidFill>
                  <a:prstClr val="black"/>
                </a:solidFill>
                <a:latin typeface="Avenir Next LT Pro"/>
              </a:rPr>
              <a:t> in Paris</a:t>
            </a:r>
          </a:p>
        </p:txBody>
      </p:sp>
      <p:sp>
        <p:nvSpPr>
          <p:cNvPr id="19" name="TextBox 18">
            <a:extLst>
              <a:ext uri="{FF2B5EF4-FFF2-40B4-BE49-F238E27FC236}">
                <a16:creationId xmlns:a16="http://schemas.microsoft.com/office/drawing/2014/main" id="{DBE244C1-A342-46A6-2F1B-06901F90755C}"/>
              </a:ext>
            </a:extLst>
          </p:cNvPr>
          <p:cNvSpPr txBox="1"/>
          <p:nvPr/>
        </p:nvSpPr>
        <p:spPr>
          <a:xfrm>
            <a:off x="5949223" y="3691388"/>
            <a:ext cx="4247786" cy="1292662"/>
          </a:xfrm>
          <a:prstGeom prst="rect">
            <a:avLst/>
          </a:prstGeom>
          <a:noFill/>
        </p:spPr>
        <p:txBody>
          <a:bodyPr wrap="square">
            <a:spAutoFit/>
          </a:bodyPr>
          <a:lstStyle/>
          <a:p>
            <a:pPr defTabSz="1371600">
              <a:defRPr/>
            </a:pPr>
            <a:r>
              <a:rPr lang="en-US" sz="2400" dirty="0">
                <a:solidFill>
                  <a:prstClr val="black"/>
                </a:solidFill>
                <a:latin typeface="Avenir Next LT Pro"/>
              </a:rPr>
              <a:t>Private model</a:t>
            </a:r>
          </a:p>
          <a:p>
            <a:pPr defTabSz="1371600">
              <a:defRPr/>
            </a:pPr>
            <a:r>
              <a:rPr lang="en-US" dirty="0">
                <a:solidFill>
                  <a:prstClr val="black"/>
                </a:solidFill>
                <a:latin typeface="Avenir Next LT Pro"/>
              </a:rPr>
              <a:t>For example, Living-cost neutral renovation services of non-profit organization WNR in the Netherlands</a:t>
            </a:r>
          </a:p>
        </p:txBody>
      </p:sp>
      <p:sp>
        <p:nvSpPr>
          <p:cNvPr id="21" name="TextBox 20">
            <a:extLst>
              <a:ext uri="{FF2B5EF4-FFF2-40B4-BE49-F238E27FC236}">
                <a16:creationId xmlns:a16="http://schemas.microsoft.com/office/drawing/2014/main" id="{2FBC9112-5DEF-0E42-CC38-79A33F8A6968}"/>
              </a:ext>
            </a:extLst>
          </p:cNvPr>
          <p:cNvSpPr txBox="1"/>
          <p:nvPr/>
        </p:nvSpPr>
        <p:spPr>
          <a:xfrm>
            <a:off x="1244061" y="3686742"/>
            <a:ext cx="3731019" cy="1292662"/>
          </a:xfrm>
          <a:prstGeom prst="rect">
            <a:avLst/>
          </a:prstGeom>
          <a:noFill/>
        </p:spPr>
        <p:txBody>
          <a:bodyPr wrap="square">
            <a:spAutoFit/>
          </a:bodyPr>
          <a:lstStyle/>
          <a:p>
            <a:pPr defTabSz="1371600">
              <a:defRPr/>
            </a:pPr>
            <a:r>
              <a:rPr lang="en-US" sz="2400" dirty="0">
                <a:solidFill>
                  <a:prstClr val="black"/>
                </a:solidFill>
                <a:latin typeface="Avenir Next LT Pro"/>
              </a:rPr>
              <a:t>Public model</a:t>
            </a:r>
          </a:p>
          <a:p>
            <a:pPr defTabSz="1371600">
              <a:defRPr/>
            </a:pPr>
            <a:r>
              <a:rPr lang="en-US" dirty="0">
                <a:solidFill>
                  <a:prstClr val="black"/>
                </a:solidFill>
                <a:latin typeface="Avenir Next LT Pro"/>
              </a:rPr>
              <a:t>For example, Municipal services of “energy houses” in Antwerp, </a:t>
            </a:r>
            <a:r>
              <a:rPr lang="en-US" dirty="0" err="1">
                <a:solidFill>
                  <a:prstClr val="black"/>
                </a:solidFill>
                <a:latin typeface="Avenir Next LT Pro"/>
              </a:rPr>
              <a:t>Mechelen</a:t>
            </a:r>
            <a:r>
              <a:rPr lang="en-US" dirty="0">
                <a:solidFill>
                  <a:prstClr val="black"/>
                </a:solidFill>
                <a:latin typeface="Avenir Next LT Pro"/>
              </a:rPr>
              <a:t> and Ostend in Belgium</a:t>
            </a:r>
            <a:endParaRPr lang="en-150" dirty="0">
              <a:solidFill>
                <a:prstClr val="black"/>
              </a:solidFill>
              <a:latin typeface="Avenir Next LT Pro"/>
            </a:endParaRPr>
          </a:p>
        </p:txBody>
      </p:sp>
      <p:pic>
        <p:nvPicPr>
          <p:cNvPr id="22" name="Graphic 21" descr="Arrow Right with solid fill">
            <a:extLst>
              <a:ext uri="{FF2B5EF4-FFF2-40B4-BE49-F238E27FC236}">
                <a16:creationId xmlns:a16="http://schemas.microsoft.com/office/drawing/2014/main" id="{9B018128-E56E-11DA-0929-0F4C53AD22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2535195" y="5906258"/>
            <a:ext cx="1237485" cy="1237485"/>
          </a:xfrm>
          <a:prstGeom prst="rect">
            <a:avLst/>
          </a:prstGeom>
        </p:spPr>
      </p:pic>
      <p:sp>
        <p:nvSpPr>
          <p:cNvPr id="7" name="Titel 6">
            <a:extLst>
              <a:ext uri="{FF2B5EF4-FFF2-40B4-BE49-F238E27FC236}">
                <a16:creationId xmlns:a16="http://schemas.microsoft.com/office/drawing/2014/main" id="{5A73E7F1-ADCA-75A1-4A8C-3CCBAC784666}"/>
              </a:ext>
            </a:extLst>
          </p:cNvPr>
          <p:cNvSpPr>
            <a:spLocks noGrp="1"/>
          </p:cNvSpPr>
          <p:nvPr>
            <p:ph type="title"/>
          </p:nvPr>
        </p:nvSpPr>
        <p:spPr/>
        <p:txBody>
          <a:bodyPr/>
          <a:lstStyle/>
          <a:p>
            <a:r>
              <a:rPr lang="en-GB" dirty="0"/>
              <a:t>Tools: research</a:t>
            </a:r>
            <a:endParaRPr lang="nl-BE" dirty="0"/>
          </a:p>
        </p:txBody>
      </p:sp>
      <p:pic>
        <p:nvPicPr>
          <p:cNvPr id="2" name="Afbeelding 6">
            <a:extLst>
              <a:ext uri="{FF2B5EF4-FFF2-40B4-BE49-F238E27FC236}">
                <a16:creationId xmlns:a16="http://schemas.microsoft.com/office/drawing/2014/main" id="{E8D21FD9-182B-54BC-BEBD-C80C81D3C4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59993" y="3671971"/>
            <a:ext cx="3561027" cy="4294412"/>
          </a:xfrm>
          <a:prstGeom prst="rect">
            <a:avLst/>
          </a:prstGeom>
        </p:spPr>
      </p:pic>
    </p:spTree>
    <p:extLst>
      <p:ext uri="{BB962C8B-B14F-4D97-AF65-F5344CB8AC3E}">
        <p14:creationId xmlns:p14="http://schemas.microsoft.com/office/powerpoint/2010/main" val="1029573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9A445BF2-4945-FECE-A2D4-E41830A90B87}"/>
              </a:ext>
            </a:extLst>
          </p:cNvPr>
          <p:cNvSpPr txBox="1"/>
          <p:nvPr/>
        </p:nvSpPr>
        <p:spPr>
          <a:xfrm>
            <a:off x="620633" y="5305463"/>
            <a:ext cx="5207114" cy="3416320"/>
          </a:xfrm>
          <a:prstGeom prst="rect">
            <a:avLst/>
          </a:prstGeom>
          <a:noFill/>
        </p:spPr>
        <p:txBody>
          <a:bodyPr wrap="square" rtlCol="0">
            <a:spAutoFit/>
          </a:bodyPr>
          <a:lstStyle/>
          <a:p>
            <a:pPr defTabSz="1371600"/>
            <a:r>
              <a:rPr lang="nl-BE" sz="3600" dirty="0">
                <a:solidFill>
                  <a:prstClr val="black"/>
                </a:solidFill>
                <a:highlight>
                  <a:srgbClr val="2ACD57"/>
                </a:highlight>
                <a:latin typeface="Calibri" panose="020F0502020204030204"/>
              </a:rPr>
              <a:t>Communication </a:t>
            </a:r>
            <a:r>
              <a:rPr lang="nl-BE" sz="3600" dirty="0" err="1">
                <a:solidFill>
                  <a:prstClr val="black"/>
                </a:solidFill>
                <a:highlight>
                  <a:srgbClr val="2ACD57"/>
                </a:highlight>
                <a:latin typeface="Calibri" panose="020F0502020204030204"/>
              </a:rPr>
              <a:t>strategy</a:t>
            </a:r>
            <a:endParaRPr lang="nl-BE" sz="3600" dirty="0">
              <a:solidFill>
                <a:prstClr val="black"/>
              </a:solidFill>
              <a:highlight>
                <a:srgbClr val="2ACD57"/>
              </a:highlight>
              <a:latin typeface="Calibri" panose="020F0502020204030204"/>
            </a:endParaRPr>
          </a:p>
          <a:p>
            <a:pPr defTabSz="1371600"/>
            <a:endParaRPr lang="nl-BE" sz="3600" dirty="0">
              <a:solidFill>
                <a:prstClr val="black"/>
              </a:solidFill>
              <a:latin typeface="Calibri" panose="020F0502020204030204"/>
            </a:endParaRPr>
          </a:p>
          <a:p>
            <a:pPr defTabSz="1371600"/>
            <a:endParaRPr lang="nl-BE" sz="3600" dirty="0">
              <a:solidFill>
                <a:prstClr val="white"/>
              </a:solidFill>
              <a:highlight>
                <a:srgbClr val="6B6363"/>
              </a:highlight>
              <a:latin typeface="Calibri" panose="020F0502020204030204"/>
            </a:endParaRPr>
          </a:p>
          <a:p>
            <a:pPr defTabSz="1371600"/>
            <a:r>
              <a:rPr lang="nl-BE" sz="3600" dirty="0" err="1">
                <a:solidFill>
                  <a:prstClr val="white"/>
                </a:solidFill>
                <a:highlight>
                  <a:srgbClr val="6B6363"/>
                </a:highlight>
                <a:latin typeface="Calibri" panose="020F0502020204030204"/>
              </a:rPr>
              <a:t>Gaining</a:t>
            </a:r>
            <a:r>
              <a:rPr lang="nl-BE" sz="3600" dirty="0">
                <a:solidFill>
                  <a:prstClr val="white"/>
                </a:solidFill>
                <a:highlight>
                  <a:srgbClr val="6B6363"/>
                </a:highlight>
                <a:latin typeface="Calibri" panose="020F0502020204030204"/>
              </a:rPr>
              <a:t> trust</a:t>
            </a:r>
          </a:p>
          <a:p>
            <a:pPr defTabSz="1371600"/>
            <a:endParaRPr lang="nl-BE" sz="3600" dirty="0">
              <a:solidFill>
                <a:prstClr val="black"/>
              </a:solidFill>
              <a:latin typeface="Calibri" panose="020F0502020204030204"/>
            </a:endParaRPr>
          </a:p>
          <a:p>
            <a:pPr defTabSz="1371600"/>
            <a:r>
              <a:rPr lang="nl-BE" sz="3600" dirty="0" err="1">
                <a:solidFill>
                  <a:prstClr val="black"/>
                </a:solidFill>
                <a:highlight>
                  <a:srgbClr val="ED7D31"/>
                </a:highlight>
                <a:latin typeface="Calibri" panose="020F0502020204030204"/>
              </a:rPr>
              <a:t>Appointing</a:t>
            </a:r>
            <a:r>
              <a:rPr lang="nl-BE" sz="3600" dirty="0">
                <a:solidFill>
                  <a:prstClr val="black"/>
                </a:solidFill>
                <a:highlight>
                  <a:srgbClr val="ED7D31"/>
                </a:highlight>
                <a:latin typeface="Calibri" panose="020F0502020204030204"/>
              </a:rPr>
              <a:t> a manager</a:t>
            </a:r>
          </a:p>
        </p:txBody>
      </p:sp>
      <p:sp>
        <p:nvSpPr>
          <p:cNvPr id="13" name="Tekstvak 12">
            <a:extLst>
              <a:ext uri="{FF2B5EF4-FFF2-40B4-BE49-F238E27FC236}">
                <a16:creationId xmlns:a16="http://schemas.microsoft.com/office/drawing/2014/main" id="{33B56751-1FB9-92A1-A5FF-4895BEB61DE3}"/>
              </a:ext>
            </a:extLst>
          </p:cNvPr>
          <p:cNvSpPr txBox="1"/>
          <p:nvPr/>
        </p:nvSpPr>
        <p:spPr>
          <a:xfrm>
            <a:off x="11040457" y="5316557"/>
            <a:ext cx="6532237" cy="3416320"/>
          </a:xfrm>
          <a:prstGeom prst="rect">
            <a:avLst/>
          </a:prstGeom>
          <a:noFill/>
        </p:spPr>
        <p:txBody>
          <a:bodyPr wrap="none" rtlCol="0">
            <a:spAutoFit/>
          </a:bodyPr>
          <a:lstStyle/>
          <a:p>
            <a:pPr defTabSz="1371600"/>
            <a:r>
              <a:rPr lang="nl-BE" sz="3600" dirty="0">
                <a:solidFill>
                  <a:prstClr val="black"/>
                </a:solidFill>
                <a:highlight>
                  <a:srgbClr val="2ACD57"/>
                </a:highlight>
                <a:latin typeface="Calibri" panose="020F0502020204030204"/>
              </a:rPr>
              <a:t>Matchmaking </a:t>
            </a:r>
            <a:r>
              <a:rPr lang="nl-BE" sz="3600" dirty="0" err="1">
                <a:solidFill>
                  <a:prstClr val="black"/>
                </a:solidFill>
                <a:highlight>
                  <a:srgbClr val="2ACD57"/>
                </a:highlight>
                <a:latin typeface="Calibri" panose="020F0502020204030204"/>
              </a:rPr>
              <a:t>supply</a:t>
            </a:r>
            <a:r>
              <a:rPr lang="nl-BE" sz="3600" dirty="0">
                <a:solidFill>
                  <a:prstClr val="black"/>
                </a:solidFill>
                <a:highlight>
                  <a:srgbClr val="2ACD57"/>
                </a:highlight>
                <a:latin typeface="Calibri" panose="020F0502020204030204"/>
              </a:rPr>
              <a:t> and </a:t>
            </a:r>
            <a:r>
              <a:rPr lang="nl-BE" sz="3600" dirty="0" err="1">
                <a:solidFill>
                  <a:prstClr val="black"/>
                </a:solidFill>
                <a:highlight>
                  <a:srgbClr val="2ACD57"/>
                </a:highlight>
                <a:latin typeface="Calibri" panose="020F0502020204030204"/>
              </a:rPr>
              <a:t>demand</a:t>
            </a:r>
            <a:endParaRPr lang="nl-BE" sz="3600" dirty="0">
              <a:solidFill>
                <a:prstClr val="black"/>
              </a:solidFill>
              <a:highlight>
                <a:srgbClr val="2ACD57"/>
              </a:highlight>
              <a:latin typeface="Calibri" panose="020F0502020204030204"/>
            </a:endParaRPr>
          </a:p>
          <a:p>
            <a:pPr defTabSz="1371600"/>
            <a:r>
              <a:rPr lang="nl-BE" sz="3600" dirty="0">
                <a:solidFill>
                  <a:prstClr val="black"/>
                </a:solidFill>
                <a:latin typeface="Calibri" panose="020F0502020204030204"/>
              </a:rPr>
              <a:t> </a:t>
            </a:r>
          </a:p>
          <a:p>
            <a:pPr defTabSz="1371600"/>
            <a:endParaRPr lang="nl-BE" sz="3600" dirty="0">
              <a:solidFill>
                <a:prstClr val="white"/>
              </a:solidFill>
              <a:highlight>
                <a:srgbClr val="6B6363"/>
              </a:highlight>
              <a:latin typeface="Calibri" panose="020F0502020204030204"/>
            </a:endParaRPr>
          </a:p>
          <a:p>
            <a:pPr defTabSz="1371600"/>
            <a:r>
              <a:rPr lang="nl-BE" sz="3600" dirty="0">
                <a:solidFill>
                  <a:prstClr val="white"/>
                </a:solidFill>
                <a:highlight>
                  <a:srgbClr val="6B6363"/>
                </a:highlight>
                <a:latin typeface="Calibri" panose="020F0502020204030204"/>
              </a:rPr>
              <a:t>Legal development</a:t>
            </a:r>
          </a:p>
          <a:p>
            <a:pPr defTabSz="1371600"/>
            <a:endParaRPr lang="nl-BE" sz="3600" dirty="0">
              <a:solidFill>
                <a:prstClr val="black"/>
              </a:solidFill>
              <a:latin typeface="Calibri" panose="020F0502020204030204"/>
            </a:endParaRPr>
          </a:p>
          <a:p>
            <a:pPr defTabSz="1371600"/>
            <a:r>
              <a:rPr lang="nl-BE" sz="3600" dirty="0">
                <a:solidFill>
                  <a:prstClr val="black"/>
                </a:solidFill>
                <a:highlight>
                  <a:srgbClr val="ED7D31"/>
                </a:highlight>
                <a:latin typeface="Calibri" panose="020F0502020204030204"/>
              </a:rPr>
              <a:t>Performance </a:t>
            </a:r>
            <a:r>
              <a:rPr lang="nl-BE" sz="3600" dirty="0" err="1">
                <a:solidFill>
                  <a:prstClr val="black"/>
                </a:solidFill>
                <a:highlight>
                  <a:srgbClr val="ED7D31"/>
                </a:highlight>
                <a:latin typeface="Calibri" panose="020F0502020204030204"/>
              </a:rPr>
              <a:t>agreements</a:t>
            </a:r>
            <a:endParaRPr lang="nl-BE" sz="3600" dirty="0">
              <a:solidFill>
                <a:prstClr val="black"/>
              </a:solidFill>
              <a:highlight>
                <a:srgbClr val="ED7D31"/>
              </a:highlight>
              <a:latin typeface="Calibri" panose="020F0502020204030204"/>
            </a:endParaRPr>
          </a:p>
        </p:txBody>
      </p:sp>
      <p:sp>
        <p:nvSpPr>
          <p:cNvPr id="12" name="Tekstvak 11">
            <a:extLst>
              <a:ext uri="{FF2B5EF4-FFF2-40B4-BE49-F238E27FC236}">
                <a16:creationId xmlns:a16="http://schemas.microsoft.com/office/drawing/2014/main" id="{AA686412-F3E8-8C06-D57C-CF2CBE49B1DA}"/>
              </a:ext>
            </a:extLst>
          </p:cNvPr>
          <p:cNvSpPr txBox="1"/>
          <p:nvPr/>
        </p:nvSpPr>
        <p:spPr>
          <a:xfrm>
            <a:off x="5504204" y="5316557"/>
            <a:ext cx="5193025" cy="3416320"/>
          </a:xfrm>
          <a:prstGeom prst="rect">
            <a:avLst/>
          </a:prstGeom>
          <a:noFill/>
        </p:spPr>
        <p:txBody>
          <a:bodyPr wrap="none" rtlCol="0">
            <a:spAutoFit/>
          </a:bodyPr>
          <a:lstStyle/>
          <a:p>
            <a:pPr defTabSz="1371600"/>
            <a:r>
              <a:rPr lang="nl-BE" sz="3600" dirty="0" err="1">
                <a:solidFill>
                  <a:prstClr val="black"/>
                </a:solidFill>
                <a:highlight>
                  <a:srgbClr val="2ACD57"/>
                </a:highlight>
                <a:latin typeface="Calibri" panose="020F0502020204030204"/>
              </a:rPr>
              <a:t>Propositions</a:t>
            </a:r>
            <a:r>
              <a:rPr lang="nl-BE" sz="3600" dirty="0">
                <a:solidFill>
                  <a:prstClr val="black"/>
                </a:solidFill>
                <a:highlight>
                  <a:srgbClr val="2ACD57"/>
                </a:highlight>
                <a:latin typeface="Calibri" panose="020F0502020204030204"/>
              </a:rPr>
              <a:t> and </a:t>
            </a:r>
            <a:r>
              <a:rPr lang="nl-BE" sz="3600" dirty="0" err="1">
                <a:solidFill>
                  <a:prstClr val="black"/>
                </a:solidFill>
                <a:highlight>
                  <a:srgbClr val="2ACD57"/>
                </a:highlight>
                <a:latin typeface="Calibri" panose="020F0502020204030204"/>
              </a:rPr>
              <a:t>scenarios</a:t>
            </a:r>
            <a:endParaRPr lang="nl-BE" sz="3600" dirty="0">
              <a:solidFill>
                <a:prstClr val="black"/>
              </a:solidFill>
              <a:highlight>
                <a:srgbClr val="2ACD57"/>
              </a:highlight>
              <a:latin typeface="Calibri" panose="020F0502020204030204"/>
            </a:endParaRPr>
          </a:p>
          <a:p>
            <a:pPr defTabSz="1371600"/>
            <a:endParaRPr lang="nl-BE" sz="3600" dirty="0">
              <a:solidFill>
                <a:prstClr val="black"/>
              </a:solidFill>
              <a:latin typeface="Calibri" panose="020F0502020204030204"/>
            </a:endParaRPr>
          </a:p>
          <a:p>
            <a:pPr defTabSz="1371600"/>
            <a:endParaRPr lang="nl-BE" sz="3600" dirty="0">
              <a:solidFill>
                <a:prstClr val="white"/>
              </a:solidFill>
              <a:highlight>
                <a:srgbClr val="6B6363"/>
              </a:highlight>
              <a:latin typeface="Calibri" panose="020F0502020204030204"/>
            </a:endParaRPr>
          </a:p>
          <a:p>
            <a:pPr defTabSz="1371600"/>
            <a:r>
              <a:rPr lang="nl-BE" sz="3600" dirty="0" err="1">
                <a:solidFill>
                  <a:prstClr val="white"/>
                </a:solidFill>
                <a:highlight>
                  <a:srgbClr val="6B6363"/>
                </a:highlight>
                <a:latin typeface="Calibri" panose="020F0502020204030204"/>
              </a:rPr>
              <a:t>Providing</a:t>
            </a:r>
            <a:r>
              <a:rPr lang="nl-BE" sz="3600" dirty="0">
                <a:solidFill>
                  <a:prstClr val="white"/>
                </a:solidFill>
                <a:highlight>
                  <a:srgbClr val="6B6363"/>
                </a:highlight>
                <a:latin typeface="Calibri" panose="020F0502020204030204"/>
              </a:rPr>
              <a:t> financial </a:t>
            </a:r>
            <a:r>
              <a:rPr lang="nl-BE" sz="3600" dirty="0" err="1">
                <a:solidFill>
                  <a:prstClr val="white"/>
                </a:solidFill>
                <a:highlight>
                  <a:srgbClr val="6B6363"/>
                </a:highlight>
                <a:latin typeface="Calibri" panose="020F0502020204030204"/>
              </a:rPr>
              <a:t>insight</a:t>
            </a:r>
            <a:endParaRPr lang="nl-BE" sz="3600" dirty="0">
              <a:solidFill>
                <a:prstClr val="white"/>
              </a:solidFill>
              <a:highlight>
                <a:srgbClr val="6B6363"/>
              </a:highlight>
              <a:latin typeface="Calibri" panose="020F0502020204030204"/>
            </a:endParaRPr>
          </a:p>
          <a:p>
            <a:pPr defTabSz="1371600"/>
            <a:endParaRPr lang="nl-BE" sz="3600" dirty="0">
              <a:solidFill>
                <a:prstClr val="black"/>
              </a:solidFill>
              <a:latin typeface="Calibri" panose="020F0502020204030204"/>
            </a:endParaRPr>
          </a:p>
          <a:p>
            <a:pPr defTabSz="1371600"/>
            <a:r>
              <a:rPr lang="nl-BE" sz="3600" dirty="0" err="1">
                <a:solidFill>
                  <a:prstClr val="black"/>
                </a:solidFill>
                <a:highlight>
                  <a:srgbClr val="ED7D31"/>
                </a:highlight>
                <a:latin typeface="Calibri" panose="020F0502020204030204"/>
              </a:rPr>
              <a:t>Leading</a:t>
            </a:r>
            <a:r>
              <a:rPr lang="nl-BE" sz="3600" dirty="0">
                <a:solidFill>
                  <a:prstClr val="black"/>
                </a:solidFill>
                <a:highlight>
                  <a:srgbClr val="ED7D31"/>
                </a:highlight>
                <a:latin typeface="Calibri" panose="020F0502020204030204"/>
              </a:rPr>
              <a:t> the </a:t>
            </a:r>
            <a:r>
              <a:rPr lang="nl-BE" sz="3600" dirty="0" err="1">
                <a:solidFill>
                  <a:prstClr val="black"/>
                </a:solidFill>
                <a:highlight>
                  <a:srgbClr val="ED7D31"/>
                </a:highlight>
                <a:latin typeface="Calibri" panose="020F0502020204030204"/>
              </a:rPr>
              <a:t>process</a:t>
            </a:r>
            <a:endParaRPr lang="nl-BE" sz="3600" dirty="0">
              <a:solidFill>
                <a:prstClr val="black"/>
              </a:solidFill>
              <a:highlight>
                <a:srgbClr val="ED7D31"/>
              </a:highlight>
              <a:latin typeface="Calibri" panose="020F0502020204030204"/>
            </a:endParaRPr>
          </a:p>
        </p:txBody>
      </p:sp>
      <p:sp>
        <p:nvSpPr>
          <p:cNvPr id="4" name="Title 3">
            <a:extLst>
              <a:ext uri="{FF2B5EF4-FFF2-40B4-BE49-F238E27FC236}">
                <a16:creationId xmlns:a16="http://schemas.microsoft.com/office/drawing/2014/main" id="{75C2BC2F-0855-BAF3-670C-408A988F2A8E}"/>
              </a:ext>
            </a:extLst>
          </p:cNvPr>
          <p:cNvSpPr>
            <a:spLocks noGrp="1"/>
          </p:cNvSpPr>
          <p:nvPr>
            <p:ph type="title"/>
          </p:nvPr>
        </p:nvSpPr>
        <p:spPr>
          <a:xfrm>
            <a:off x="620631" y="6022766"/>
            <a:ext cx="16054326" cy="649220"/>
          </a:xfrm>
        </p:spPr>
        <p:txBody>
          <a:bodyPr>
            <a:normAutofit fontScale="90000"/>
          </a:bodyPr>
          <a:lstStyle/>
          <a:p>
            <a:r>
              <a:rPr lang="nl-NL" sz="4800" dirty="0" err="1">
                <a:ea typeface="Open Sans Bold"/>
                <a:cs typeface="Open Sans Bold"/>
              </a:rPr>
              <a:t>integrated</a:t>
            </a:r>
            <a:r>
              <a:rPr lang="nl-NL" sz="4800" dirty="0">
                <a:ea typeface="Open Sans Bold"/>
                <a:cs typeface="Open Sans Bold"/>
              </a:rPr>
              <a:t> home </a:t>
            </a:r>
            <a:r>
              <a:rPr lang="nl-NL" sz="4800" dirty="0" err="1">
                <a:ea typeface="Open Sans Bold"/>
                <a:cs typeface="Open Sans Bold"/>
              </a:rPr>
              <a:t>renovation</a:t>
            </a:r>
            <a:r>
              <a:rPr lang="nl-NL" sz="4800" dirty="0">
                <a:ea typeface="Open Sans Bold"/>
                <a:cs typeface="Open Sans Bold"/>
              </a:rPr>
              <a:t> service providers</a:t>
            </a:r>
            <a:endParaRPr lang="nl-NL" sz="4800" dirty="0">
              <a:solidFill>
                <a:srgbClr val="FF8749"/>
              </a:solidFill>
            </a:endParaRPr>
          </a:p>
        </p:txBody>
      </p:sp>
      <p:sp>
        <p:nvSpPr>
          <p:cNvPr id="2" name="Pijl: rechts 1">
            <a:extLst>
              <a:ext uri="{FF2B5EF4-FFF2-40B4-BE49-F238E27FC236}">
                <a16:creationId xmlns:a16="http://schemas.microsoft.com/office/drawing/2014/main" id="{19F3F8DE-09FF-2DF0-D8BB-1522B820D2E7}"/>
              </a:ext>
            </a:extLst>
          </p:cNvPr>
          <p:cNvSpPr/>
          <p:nvPr/>
        </p:nvSpPr>
        <p:spPr>
          <a:xfrm>
            <a:off x="987794" y="3191403"/>
            <a:ext cx="2928135" cy="1202076"/>
          </a:xfrm>
          <a:prstGeom prst="rightArrow">
            <a:avLst/>
          </a:prstGeom>
          <a:solidFill>
            <a:srgbClr val="2ACD57"/>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nl-BE" sz="2700" dirty="0">
              <a:solidFill>
                <a:prstClr val="white"/>
              </a:solidFill>
              <a:latin typeface="Calibri" panose="020F0502020204030204"/>
            </a:endParaRPr>
          </a:p>
        </p:txBody>
      </p:sp>
      <p:sp>
        <p:nvSpPr>
          <p:cNvPr id="3" name="Ovaal 2">
            <a:extLst>
              <a:ext uri="{FF2B5EF4-FFF2-40B4-BE49-F238E27FC236}">
                <a16:creationId xmlns:a16="http://schemas.microsoft.com/office/drawing/2014/main" id="{72D688DC-8A33-2B97-16FA-1E2FE8C05D3D}"/>
              </a:ext>
            </a:extLst>
          </p:cNvPr>
          <p:cNvSpPr/>
          <p:nvPr/>
        </p:nvSpPr>
        <p:spPr>
          <a:xfrm>
            <a:off x="4005848" y="2338197"/>
            <a:ext cx="2928134" cy="2908488"/>
          </a:xfrm>
          <a:prstGeom prst="ellipse">
            <a:avLst/>
          </a:prstGeom>
          <a:solidFill>
            <a:srgbClr val="ED7D31"/>
          </a:solidFill>
          <a:ln>
            <a:solidFill>
              <a:srgbClr val="2ACD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nl-BE" sz="3000" dirty="0" err="1">
                <a:solidFill>
                  <a:prstClr val="white"/>
                </a:solidFill>
                <a:latin typeface="Calibri" panose="020F0502020204030204"/>
              </a:rPr>
              <a:t>Decision</a:t>
            </a:r>
            <a:r>
              <a:rPr lang="nl-BE" sz="3000" dirty="0">
                <a:solidFill>
                  <a:prstClr val="white"/>
                </a:solidFill>
                <a:latin typeface="Calibri" panose="020F0502020204030204"/>
              </a:rPr>
              <a:t> </a:t>
            </a:r>
            <a:r>
              <a:rPr lang="nl-BE" sz="3000" dirty="0" err="1">
                <a:solidFill>
                  <a:prstClr val="white"/>
                </a:solidFill>
                <a:latin typeface="Calibri" panose="020F0502020204030204"/>
              </a:rPr>
              <a:t>to</a:t>
            </a:r>
            <a:r>
              <a:rPr lang="nl-BE" sz="3000" dirty="0">
                <a:solidFill>
                  <a:prstClr val="white"/>
                </a:solidFill>
                <a:latin typeface="Calibri" panose="020F0502020204030204"/>
              </a:rPr>
              <a:t> </a:t>
            </a:r>
            <a:r>
              <a:rPr lang="nl-BE" sz="3000" dirty="0" err="1">
                <a:solidFill>
                  <a:prstClr val="white"/>
                </a:solidFill>
                <a:latin typeface="Calibri" panose="020F0502020204030204"/>
              </a:rPr>
              <a:t>apply</a:t>
            </a:r>
            <a:r>
              <a:rPr lang="nl-BE" sz="3000" dirty="0">
                <a:solidFill>
                  <a:prstClr val="white"/>
                </a:solidFill>
                <a:latin typeface="Calibri" panose="020F0502020204030204"/>
              </a:rPr>
              <a:t> </a:t>
            </a:r>
            <a:r>
              <a:rPr lang="nl-BE" sz="3000" dirty="0" err="1">
                <a:solidFill>
                  <a:prstClr val="white"/>
                </a:solidFill>
                <a:latin typeface="Calibri" panose="020F0502020204030204"/>
              </a:rPr>
              <a:t>for</a:t>
            </a:r>
            <a:r>
              <a:rPr lang="nl-BE" sz="3000" dirty="0">
                <a:solidFill>
                  <a:prstClr val="white"/>
                </a:solidFill>
                <a:latin typeface="Calibri" panose="020F0502020204030204"/>
              </a:rPr>
              <a:t> a </a:t>
            </a:r>
            <a:r>
              <a:rPr lang="nl-BE" sz="3000" dirty="0" err="1">
                <a:solidFill>
                  <a:prstClr val="white"/>
                </a:solidFill>
                <a:latin typeface="Calibri" panose="020F0502020204030204"/>
              </a:rPr>
              <a:t>feasibility</a:t>
            </a:r>
            <a:r>
              <a:rPr lang="nl-BE" sz="3000" dirty="0">
                <a:solidFill>
                  <a:prstClr val="white"/>
                </a:solidFill>
                <a:latin typeface="Calibri" panose="020F0502020204030204"/>
              </a:rPr>
              <a:t> </a:t>
            </a:r>
            <a:r>
              <a:rPr lang="nl-BE" sz="3000" dirty="0" err="1">
                <a:solidFill>
                  <a:prstClr val="white"/>
                </a:solidFill>
                <a:latin typeface="Calibri" panose="020F0502020204030204"/>
              </a:rPr>
              <a:t>study</a:t>
            </a:r>
            <a:endParaRPr lang="nl-BE" sz="3000" dirty="0">
              <a:solidFill>
                <a:prstClr val="white"/>
              </a:solidFill>
              <a:latin typeface="Calibri" panose="020F0502020204030204"/>
            </a:endParaRPr>
          </a:p>
        </p:txBody>
      </p:sp>
      <p:sp>
        <p:nvSpPr>
          <p:cNvPr id="5" name="Pijl: rechts 4">
            <a:extLst>
              <a:ext uri="{FF2B5EF4-FFF2-40B4-BE49-F238E27FC236}">
                <a16:creationId xmlns:a16="http://schemas.microsoft.com/office/drawing/2014/main" id="{AA311C99-B404-54C0-5C86-1138E8287044}"/>
              </a:ext>
            </a:extLst>
          </p:cNvPr>
          <p:cNvSpPr/>
          <p:nvPr/>
        </p:nvSpPr>
        <p:spPr>
          <a:xfrm>
            <a:off x="6980416" y="3191403"/>
            <a:ext cx="2296274" cy="1202076"/>
          </a:xfrm>
          <a:prstGeom prst="rightArrow">
            <a:avLst/>
          </a:prstGeom>
          <a:solidFill>
            <a:srgbClr val="2ACD57"/>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nl-BE" sz="2700" dirty="0">
              <a:solidFill>
                <a:prstClr val="white"/>
              </a:solidFill>
              <a:latin typeface="Calibri" panose="020F0502020204030204"/>
            </a:endParaRPr>
          </a:p>
        </p:txBody>
      </p:sp>
      <p:sp>
        <p:nvSpPr>
          <p:cNvPr id="6" name="Ovaal 5">
            <a:extLst>
              <a:ext uri="{FF2B5EF4-FFF2-40B4-BE49-F238E27FC236}">
                <a16:creationId xmlns:a16="http://schemas.microsoft.com/office/drawing/2014/main" id="{BA123189-E7AE-6791-1171-3CF184446A38}"/>
              </a:ext>
            </a:extLst>
          </p:cNvPr>
          <p:cNvSpPr/>
          <p:nvPr/>
        </p:nvSpPr>
        <p:spPr>
          <a:xfrm>
            <a:off x="9323123" y="2271260"/>
            <a:ext cx="2928134" cy="2908488"/>
          </a:xfrm>
          <a:prstGeom prst="ellipse">
            <a:avLst/>
          </a:prstGeom>
          <a:solidFill>
            <a:srgbClr val="ED7D31"/>
          </a:solidFill>
          <a:ln>
            <a:solidFill>
              <a:srgbClr val="2ACD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nl-BE" sz="2700" dirty="0" err="1">
                <a:solidFill>
                  <a:prstClr val="white"/>
                </a:solidFill>
                <a:latin typeface="Calibri" panose="020F0502020204030204"/>
              </a:rPr>
              <a:t>Decision</a:t>
            </a:r>
            <a:r>
              <a:rPr lang="nl-BE" sz="2700" dirty="0">
                <a:solidFill>
                  <a:prstClr val="white"/>
                </a:solidFill>
                <a:latin typeface="Calibri" panose="020F0502020204030204"/>
              </a:rPr>
              <a:t> </a:t>
            </a:r>
            <a:r>
              <a:rPr lang="nl-BE" sz="2700" dirty="0" err="1">
                <a:solidFill>
                  <a:prstClr val="white"/>
                </a:solidFill>
                <a:latin typeface="Calibri" panose="020F0502020204030204"/>
              </a:rPr>
              <a:t>to</a:t>
            </a:r>
            <a:r>
              <a:rPr lang="nl-BE" sz="2700" dirty="0">
                <a:solidFill>
                  <a:prstClr val="white"/>
                </a:solidFill>
                <a:latin typeface="Calibri" panose="020F0502020204030204"/>
              </a:rPr>
              <a:t> </a:t>
            </a:r>
            <a:r>
              <a:rPr lang="nl-BE" sz="2700" dirty="0" err="1">
                <a:solidFill>
                  <a:prstClr val="white"/>
                </a:solidFill>
                <a:latin typeface="Calibri" panose="020F0502020204030204"/>
              </a:rPr>
              <a:t>invest</a:t>
            </a:r>
            <a:r>
              <a:rPr lang="nl-BE" sz="2700" dirty="0">
                <a:solidFill>
                  <a:prstClr val="white"/>
                </a:solidFill>
                <a:latin typeface="Calibri" panose="020F0502020204030204"/>
              </a:rPr>
              <a:t> in </a:t>
            </a:r>
            <a:r>
              <a:rPr lang="nl-BE" sz="2700" dirty="0" err="1">
                <a:solidFill>
                  <a:prstClr val="white"/>
                </a:solidFill>
                <a:latin typeface="Calibri" panose="020F0502020204030204"/>
              </a:rPr>
              <a:t>renovation</a:t>
            </a:r>
            <a:endParaRPr lang="nl-BE" sz="2700" dirty="0">
              <a:solidFill>
                <a:prstClr val="white"/>
              </a:solidFill>
              <a:latin typeface="Calibri" panose="020F0502020204030204"/>
            </a:endParaRPr>
          </a:p>
        </p:txBody>
      </p:sp>
      <p:sp>
        <p:nvSpPr>
          <p:cNvPr id="8" name="Pijl: rechts 7">
            <a:extLst>
              <a:ext uri="{FF2B5EF4-FFF2-40B4-BE49-F238E27FC236}">
                <a16:creationId xmlns:a16="http://schemas.microsoft.com/office/drawing/2014/main" id="{EECEBA0F-FC4B-38F7-06AA-DA9FBF9050CE}"/>
              </a:ext>
            </a:extLst>
          </p:cNvPr>
          <p:cNvSpPr/>
          <p:nvPr/>
        </p:nvSpPr>
        <p:spPr>
          <a:xfrm>
            <a:off x="12285047" y="3124466"/>
            <a:ext cx="2296274" cy="1202076"/>
          </a:xfrm>
          <a:prstGeom prst="rightArrow">
            <a:avLst/>
          </a:prstGeom>
          <a:solidFill>
            <a:srgbClr val="2ACD57"/>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nl-BE" sz="2700" dirty="0">
              <a:solidFill>
                <a:prstClr val="white"/>
              </a:solidFill>
              <a:latin typeface="Calibri" panose="020F0502020204030204"/>
            </a:endParaRPr>
          </a:p>
        </p:txBody>
      </p:sp>
      <p:sp>
        <p:nvSpPr>
          <p:cNvPr id="9" name="Ovaal 8">
            <a:extLst>
              <a:ext uri="{FF2B5EF4-FFF2-40B4-BE49-F238E27FC236}">
                <a16:creationId xmlns:a16="http://schemas.microsoft.com/office/drawing/2014/main" id="{C9837462-06BA-70AB-613A-6878E3F4A005}"/>
              </a:ext>
            </a:extLst>
          </p:cNvPr>
          <p:cNvSpPr/>
          <p:nvPr/>
        </p:nvSpPr>
        <p:spPr>
          <a:xfrm>
            <a:off x="14640398" y="2250479"/>
            <a:ext cx="3027878" cy="2908488"/>
          </a:xfrm>
          <a:prstGeom prst="ellipse">
            <a:avLst/>
          </a:prstGeom>
          <a:solidFill>
            <a:srgbClr val="ED7D31"/>
          </a:solidFill>
          <a:ln>
            <a:solidFill>
              <a:srgbClr val="2ACD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nl-BE" sz="2700" dirty="0" err="1">
                <a:solidFill>
                  <a:prstClr val="white"/>
                </a:solidFill>
                <a:latin typeface="Calibri" panose="020F0502020204030204"/>
              </a:rPr>
              <a:t>Decision</a:t>
            </a:r>
            <a:r>
              <a:rPr lang="nl-BE" sz="2700" dirty="0">
                <a:solidFill>
                  <a:prstClr val="white"/>
                </a:solidFill>
                <a:latin typeface="Calibri" panose="020F0502020204030204"/>
              </a:rPr>
              <a:t> </a:t>
            </a:r>
            <a:r>
              <a:rPr lang="nl-BE" sz="2700" dirty="0" err="1">
                <a:solidFill>
                  <a:prstClr val="white"/>
                </a:solidFill>
                <a:latin typeface="Calibri" panose="020F0502020204030204"/>
              </a:rPr>
              <a:t>to</a:t>
            </a:r>
            <a:r>
              <a:rPr lang="nl-BE" sz="2700" dirty="0">
                <a:solidFill>
                  <a:prstClr val="white"/>
                </a:solidFill>
                <a:latin typeface="Calibri" panose="020F0502020204030204"/>
              </a:rPr>
              <a:t> start the </a:t>
            </a:r>
            <a:r>
              <a:rPr lang="nl-BE" sz="2700" dirty="0" err="1">
                <a:solidFill>
                  <a:prstClr val="white"/>
                </a:solidFill>
                <a:latin typeface="Calibri" panose="020F0502020204030204"/>
              </a:rPr>
              <a:t>renovation</a:t>
            </a:r>
            <a:endParaRPr lang="nl-BE" sz="2700" dirty="0">
              <a:solidFill>
                <a:prstClr val="white"/>
              </a:solidFill>
              <a:latin typeface="Calibri" panose="020F0502020204030204"/>
            </a:endParaRPr>
          </a:p>
        </p:txBody>
      </p:sp>
      <p:sp>
        <p:nvSpPr>
          <p:cNvPr id="7" name="Titel 6">
            <a:extLst>
              <a:ext uri="{FF2B5EF4-FFF2-40B4-BE49-F238E27FC236}">
                <a16:creationId xmlns:a16="http://schemas.microsoft.com/office/drawing/2014/main" id="{1AEA904E-F860-946C-E1DD-036375FE6E75}"/>
              </a:ext>
            </a:extLst>
          </p:cNvPr>
          <p:cNvSpPr txBox="1">
            <a:spLocks/>
          </p:cNvSpPr>
          <p:nvPr/>
        </p:nvSpPr>
        <p:spPr>
          <a:xfrm>
            <a:off x="1257300" y="547688"/>
            <a:ext cx="15773400"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lang="nl-NL" sz="4400" kern="1200" spc="107" dirty="0" smtClean="0">
                <a:solidFill>
                  <a:srgbClr val="2ACD57"/>
                </a:solidFill>
                <a:latin typeface="Open Sans Bold"/>
                <a:ea typeface="+mj-ea"/>
                <a:cs typeface="+mj-cs"/>
              </a:defRPr>
            </a:lvl1pPr>
          </a:lstStyle>
          <a:p>
            <a:pPr defTabSz="1371600"/>
            <a:r>
              <a:rPr lang="en-GB" sz="6600" spc="161" dirty="0"/>
              <a:t>Tools: process</a:t>
            </a:r>
            <a:endParaRPr lang="nl-BE" sz="6600" spc="161" dirty="0"/>
          </a:p>
        </p:txBody>
      </p:sp>
      <p:sp>
        <p:nvSpPr>
          <p:cNvPr id="10" name="Title 3">
            <a:extLst>
              <a:ext uri="{FF2B5EF4-FFF2-40B4-BE49-F238E27FC236}">
                <a16:creationId xmlns:a16="http://schemas.microsoft.com/office/drawing/2014/main" id="{266840EC-D123-4302-DF7A-1D693711D3D0}"/>
              </a:ext>
            </a:extLst>
          </p:cNvPr>
          <p:cNvSpPr txBox="1">
            <a:spLocks/>
          </p:cNvSpPr>
          <p:nvPr/>
        </p:nvSpPr>
        <p:spPr>
          <a:xfrm>
            <a:off x="620632" y="8718082"/>
            <a:ext cx="12932510" cy="649220"/>
          </a:xfrm>
          <a:prstGeom prst="rect">
            <a:avLst/>
          </a:prstGeom>
        </p:spPr>
        <p:txBody>
          <a:bodyPr vert="horz" lIns="137160" tIns="68580" rIns="137160" bIns="68580" rtlCol="0" anchor="ctr">
            <a:normAutofit fontScale="90000" lnSpcReduction="20000"/>
          </a:bodyPr>
          <a:lstStyle>
            <a:lvl1pPr algn="l" defTabSz="914400" rtl="0" eaLnBrk="1" latinLnBrk="0" hangingPunct="1">
              <a:lnSpc>
                <a:spcPct val="90000"/>
              </a:lnSpc>
              <a:spcBef>
                <a:spcPct val="0"/>
              </a:spcBef>
              <a:buNone/>
              <a:defRPr lang="nl-NL" sz="4400" kern="1200" spc="107" dirty="0" smtClean="0">
                <a:solidFill>
                  <a:srgbClr val="2ACD57"/>
                </a:solidFill>
                <a:latin typeface="Open Sans Bold"/>
                <a:ea typeface="+mj-ea"/>
                <a:cs typeface="+mj-cs"/>
              </a:defRPr>
            </a:lvl1pPr>
          </a:lstStyle>
          <a:p>
            <a:pPr defTabSz="1371600"/>
            <a:r>
              <a:rPr lang="en-US" sz="4800" spc="161" dirty="0">
                <a:solidFill>
                  <a:srgbClr val="FF8749"/>
                </a:solidFill>
                <a:ea typeface="Open Sans Bold"/>
                <a:cs typeface="Open Sans Bold"/>
              </a:rPr>
              <a:t>private condominium homeowners</a:t>
            </a:r>
            <a:endParaRPr lang="en-US" sz="4800" spc="161" dirty="0">
              <a:solidFill>
                <a:srgbClr val="FF8749"/>
              </a:solidFill>
            </a:endParaRPr>
          </a:p>
        </p:txBody>
      </p:sp>
    </p:spTree>
    <p:extLst>
      <p:ext uri="{BB962C8B-B14F-4D97-AF65-F5344CB8AC3E}">
        <p14:creationId xmlns:p14="http://schemas.microsoft.com/office/powerpoint/2010/main" val="3953144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682A2-14C6-F569-FA8C-6BE0F0068DD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A6273AC-CE2A-D7B4-272E-2D7055B572E9}"/>
              </a:ext>
            </a:extLst>
          </p:cNvPr>
          <p:cNvSpPr>
            <a:spLocks noGrp="1"/>
          </p:cNvSpPr>
          <p:nvPr>
            <p:ph type="title"/>
          </p:nvPr>
        </p:nvSpPr>
        <p:spPr/>
        <p:txBody>
          <a:bodyPr/>
          <a:lstStyle/>
          <a:p>
            <a:r>
              <a:rPr lang="nl-NL" dirty="0"/>
              <a:t>Tools: policy</a:t>
            </a:r>
          </a:p>
        </p:txBody>
      </p:sp>
      <p:sp>
        <p:nvSpPr>
          <p:cNvPr id="2" name="Text Placeholder 2">
            <a:extLst>
              <a:ext uri="{FF2B5EF4-FFF2-40B4-BE49-F238E27FC236}">
                <a16:creationId xmlns:a16="http://schemas.microsoft.com/office/drawing/2014/main" id="{B277000A-9BDF-90F9-2191-4A1E35EEFD28}"/>
              </a:ext>
            </a:extLst>
          </p:cNvPr>
          <p:cNvSpPr txBox="1">
            <a:spLocks/>
          </p:cNvSpPr>
          <p:nvPr/>
        </p:nvSpPr>
        <p:spPr>
          <a:xfrm>
            <a:off x="1604940" y="2536033"/>
            <a:ext cx="15631710" cy="563192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spc="45" dirty="0" smtClean="0">
                <a:solidFill>
                  <a:srgbClr val="6B6363"/>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00300" lvl="2" indent="-685800" defTabSz="1371600">
              <a:spcBef>
                <a:spcPts val="750"/>
              </a:spcBef>
              <a:buFont typeface="Wingdings" panose="05000000000000000000" pitchFamily="2" charset="2"/>
              <a:buChar char="Ø"/>
            </a:pPr>
            <a:r>
              <a:rPr lang="nl-NL" sz="2700" b="1" dirty="0">
                <a:solidFill>
                  <a:srgbClr val="FF8749"/>
                </a:solidFill>
                <a:latin typeface="Calibri" panose="020F0502020204030204"/>
              </a:rPr>
              <a:t>SVVE (NL): </a:t>
            </a:r>
            <a:r>
              <a:rPr lang="nl-NL" sz="2700" dirty="0" err="1">
                <a:solidFill>
                  <a:prstClr val="black"/>
                </a:solidFill>
                <a:latin typeface="Calibri" panose="020F0502020204030204"/>
              </a:rPr>
              <a:t>national</a:t>
            </a:r>
            <a:r>
              <a:rPr lang="nl-NL" sz="2700" dirty="0">
                <a:solidFill>
                  <a:prstClr val="black"/>
                </a:solidFill>
                <a:latin typeface="Calibri" panose="020F0502020204030204"/>
              </a:rPr>
              <a:t> </a:t>
            </a:r>
            <a:r>
              <a:rPr lang="nl-NL" sz="2700" dirty="0" err="1">
                <a:solidFill>
                  <a:prstClr val="black"/>
                </a:solidFill>
                <a:latin typeface="Calibri" panose="020F0502020204030204"/>
              </a:rPr>
              <a:t>subsidy</a:t>
            </a:r>
            <a:r>
              <a:rPr lang="nl-NL" sz="2700" dirty="0">
                <a:solidFill>
                  <a:prstClr val="black"/>
                </a:solidFill>
                <a:latin typeface="Calibri" panose="020F0502020204030204"/>
              </a:rPr>
              <a:t> </a:t>
            </a:r>
            <a:r>
              <a:rPr lang="nl-NL" sz="2700" dirty="0" err="1">
                <a:solidFill>
                  <a:prstClr val="black"/>
                </a:solidFill>
                <a:latin typeface="Calibri" panose="020F0502020204030204"/>
              </a:rPr>
              <a:t>for</a:t>
            </a:r>
            <a:r>
              <a:rPr lang="nl-NL" sz="2700" dirty="0">
                <a:solidFill>
                  <a:prstClr val="black"/>
                </a:solidFill>
                <a:latin typeface="Calibri" panose="020F0502020204030204"/>
              </a:rPr>
              <a:t> </a:t>
            </a:r>
            <a:r>
              <a:rPr lang="nl-NL" sz="2700" dirty="0" err="1">
                <a:solidFill>
                  <a:prstClr val="black"/>
                </a:solidFill>
                <a:latin typeface="Calibri" panose="020F0502020204030204"/>
              </a:rPr>
              <a:t>homeowner</a:t>
            </a:r>
            <a:r>
              <a:rPr lang="nl-NL" sz="2700" dirty="0">
                <a:solidFill>
                  <a:prstClr val="black"/>
                </a:solidFill>
                <a:latin typeface="Calibri" panose="020F0502020204030204"/>
              </a:rPr>
              <a:t> </a:t>
            </a:r>
            <a:r>
              <a:rPr lang="nl-NL" sz="2700" dirty="0" err="1">
                <a:solidFill>
                  <a:prstClr val="black"/>
                </a:solidFill>
                <a:latin typeface="Calibri" panose="020F0502020204030204"/>
              </a:rPr>
              <a:t>associations</a:t>
            </a:r>
            <a:r>
              <a:rPr lang="nl-NL" sz="2700" dirty="0">
                <a:solidFill>
                  <a:prstClr val="black"/>
                </a:solidFill>
                <a:latin typeface="Calibri" panose="020F0502020204030204"/>
              </a:rPr>
              <a:t> </a:t>
            </a:r>
            <a:r>
              <a:rPr lang="nl-NL" sz="2700" dirty="0" err="1">
                <a:solidFill>
                  <a:prstClr val="black"/>
                </a:solidFill>
                <a:latin typeface="Calibri" panose="020F0502020204030204"/>
              </a:rPr>
              <a:t>carrying</a:t>
            </a:r>
            <a:r>
              <a:rPr lang="nl-NL" sz="2700" dirty="0">
                <a:solidFill>
                  <a:prstClr val="black"/>
                </a:solidFill>
                <a:latin typeface="Calibri" panose="020F0502020204030204"/>
              </a:rPr>
              <a:t> out energy </a:t>
            </a:r>
            <a:r>
              <a:rPr lang="nl-NL" sz="2700" dirty="0" err="1">
                <a:solidFill>
                  <a:prstClr val="black"/>
                </a:solidFill>
                <a:latin typeface="Calibri" panose="020F0502020204030204"/>
              </a:rPr>
              <a:t>saving</a:t>
            </a:r>
            <a:r>
              <a:rPr lang="nl-NL" sz="2700" dirty="0">
                <a:solidFill>
                  <a:prstClr val="black"/>
                </a:solidFill>
                <a:latin typeface="Calibri" panose="020F0502020204030204"/>
              </a:rPr>
              <a:t> </a:t>
            </a:r>
            <a:r>
              <a:rPr lang="nl-NL" sz="2700" dirty="0" err="1">
                <a:solidFill>
                  <a:prstClr val="black"/>
                </a:solidFill>
                <a:latin typeface="Calibri" panose="020F0502020204030204"/>
              </a:rPr>
              <a:t>measures,sustainable</a:t>
            </a:r>
            <a:r>
              <a:rPr lang="nl-NL" sz="2700" dirty="0">
                <a:solidFill>
                  <a:prstClr val="black"/>
                </a:solidFill>
                <a:latin typeface="Calibri" panose="020F0502020204030204"/>
              </a:rPr>
              <a:t> heat options and a </a:t>
            </a:r>
            <a:r>
              <a:rPr lang="nl-NL" sz="2700" dirty="0" err="1">
                <a:solidFill>
                  <a:prstClr val="black"/>
                </a:solidFill>
                <a:latin typeface="Calibri" panose="020F0502020204030204"/>
              </a:rPr>
              <a:t>Highly</a:t>
            </a:r>
            <a:r>
              <a:rPr lang="nl-NL" sz="2700" dirty="0">
                <a:solidFill>
                  <a:prstClr val="black"/>
                </a:solidFill>
                <a:latin typeface="Calibri" panose="020F0502020204030204"/>
              </a:rPr>
              <a:t> Energy-</a:t>
            </a:r>
            <a:r>
              <a:rPr lang="nl-NL" sz="2700" dirty="0" err="1">
                <a:solidFill>
                  <a:prstClr val="black"/>
                </a:solidFill>
                <a:latin typeface="Calibri" panose="020F0502020204030204"/>
              </a:rPr>
              <a:t>efficient</a:t>
            </a:r>
            <a:r>
              <a:rPr lang="nl-NL" sz="2700" dirty="0">
                <a:solidFill>
                  <a:prstClr val="black"/>
                </a:solidFill>
                <a:latin typeface="Calibri" panose="020F0502020204030204"/>
              </a:rPr>
              <a:t> Package. Extra </a:t>
            </a:r>
            <a:r>
              <a:rPr lang="nl-NL" sz="2700" dirty="0" err="1">
                <a:solidFill>
                  <a:prstClr val="black"/>
                </a:solidFill>
                <a:latin typeface="Calibri" panose="020F0502020204030204"/>
              </a:rPr>
              <a:t>subsidy</a:t>
            </a:r>
            <a:r>
              <a:rPr lang="nl-NL" sz="2700" dirty="0">
                <a:solidFill>
                  <a:prstClr val="black"/>
                </a:solidFill>
                <a:latin typeface="Calibri" panose="020F0502020204030204"/>
              </a:rPr>
              <a:t> </a:t>
            </a:r>
            <a:r>
              <a:rPr lang="nl-NL" sz="2700" dirty="0" err="1">
                <a:solidFill>
                  <a:prstClr val="black"/>
                </a:solidFill>
                <a:latin typeface="Calibri" panose="020F0502020204030204"/>
              </a:rPr>
              <a:t>for</a:t>
            </a:r>
            <a:r>
              <a:rPr lang="nl-NL" sz="2700" dirty="0">
                <a:solidFill>
                  <a:prstClr val="black"/>
                </a:solidFill>
                <a:latin typeface="Calibri" panose="020F0502020204030204"/>
              </a:rPr>
              <a:t> </a:t>
            </a:r>
            <a:r>
              <a:rPr lang="nl-NL" sz="2700" dirty="0" err="1">
                <a:solidFill>
                  <a:prstClr val="black"/>
                </a:solidFill>
                <a:latin typeface="Calibri" panose="020F0502020204030204"/>
              </a:rPr>
              <a:t>additional</a:t>
            </a:r>
            <a:r>
              <a:rPr lang="nl-NL" sz="2700" dirty="0">
                <a:solidFill>
                  <a:prstClr val="black"/>
                </a:solidFill>
                <a:latin typeface="Calibri" panose="020F0502020204030204"/>
              </a:rPr>
              <a:t> </a:t>
            </a:r>
            <a:r>
              <a:rPr lang="nl-NL" sz="2700" dirty="0" err="1">
                <a:solidFill>
                  <a:prstClr val="black"/>
                </a:solidFill>
                <a:latin typeface="Calibri" panose="020F0502020204030204"/>
              </a:rPr>
              <a:t>measures</a:t>
            </a:r>
            <a:r>
              <a:rPr lang="nl-NL" sz="2700" dirty="0">
                <a:solidFill>
                  <a:prstClr val="black"/>
                </a:solidFill>
                <a:latin typeface="Calibri" panose="020F0502020204030204"/>
              </a:rPr>
              <a:t> and </a:t>
            </a:r>
            <a:r>
              <a:rPr lang="nl-NL" sz="2700" dirty="0" err="1">
                <a:solidFill>
                  <a:prstClr val="black"/>
                </a:solidFill>
                <a:latin typeface="Calibri" panose="020F0502020204030204"/>
              </a:rPr>
              <a:t>renovation</a:t>
            </a:r>
            <a:r>
              <a:rPr lang="nl-NL" sz="2700" dirty="0">
                <a:solidFill>
                  <a:prstClr val="black"/>
                </a:solidFill>
                <a:latin typeface="Calibri" panose="020F0502020204030204"/>
              </a:rPr>
              <a:t> </a:t>
            </a:r>
            <a:r>
              <a:rPr lang="nl-NL" sz="2700" dirty="0" err="1">
                <a:solidFill>
                  <a:prstClr val="black"/>
                </a:solidFill>
                <a:latin typeface="Calibri" panose="020F0502020204030204"/>
              </a:rPr>
              <a:t>guidance</a:t>
            </a:r>
            <a:r>
              <a:rPr lang="nl-NL" sz="2700" dirty="0">
                <a:solidFill>
                  <a:prstClr val="black"/>
                </a:solidFill>
                <a:latin typeface="Calibri" panose="020F0502020204030204"/>
              </a:rPr>
              <a:t>.</a:t>
            </a:r>
          </a:p>
          <a:p>
            <a:pPr marL="2400300" lvl="2" indent="-685800" defTabSz="1371600">
              <a:spcBef>
                <a:spcPts val="750"/>
              </a:spcBef>
              <a:buFont typeface="Wingdings" panose="05000000000000000000" pitchFamily="2" charset="2"/>
              <a:buChar char="Ø"/>
            </a:pPr>
            <a:r>
              <a:rPr lang="nl-NL" sz="2700" b="1" dirty="0">
                <a:solidFill>
                  <a:srgbClr val="FF8749"/>
                </a:solidFill>
                <a:latin typeface="Calibri" panose="020F0502020204030204"/>
              </a:rPr>
              <a:t>SPOR (NL): </a:t>
            </a:r>
            <a:r>
              <a:rPr lang="nl-NL" sz="2700" dirty="0" err="1">
                <a:solidFill>
                  <a:prstClr val="black"/>
                </a:solidFill>
                <a:latin typeface="Calibri" panose="020F0502020204030204"/>
              </a:rPr>
              <a:t>national</a:t>
            </a:r>
            <a:r>
              <a:rPr lang="nl-NL" sz="2700" dirty="0">
                <a:solidFill>
                  <a:prstClr val="black"/>
                </a:solidFill>
                <a:latin typeface="Calibri" panose="020F0502020204030204"/>
              </a:rPr>
              <a:t> </a:t>
            </a:r>
            <a:r>
              <a:rPr lang="nl-NL" sz="2700" dirty="0" err="1">
                <a:solidFill>
                  <a:prstClr val="black"/>
                </a:solidFill>
                <a:latin typeface="Calibri" panose="020F0502020204030204"/>
              </a:rPr>
              <a:t>subsidy</a:t>
            </a:r>
            <a:r>
              <a:rPr lang="nl-NL" sz="2700" dirty="0">
                <a:solidFill>
                  <a:prstClr val="black"/>
                </a:solidFill>
                <a:latin typeface="Calibri" panose="020F0502020204030204"/>
              </a:rPr>
              <a:t> </a:t>
            </a:r>
            <a:r>
              <a:rPr lang="nl-NL" sz="2700" dirty="0" err="1">
                <a:solidFill>
                  <a:prstClr val="black"/>
                </a:solidFill>
                <a:latin typeface="Calibri" panose="020F0502020204030204"/>
              </a:rPr>
              <a:t>for</a:t>
            </a:r>
            <a:r>
              <a:rPr lang="nl-NL" sz="2700" dirty="0">
                <a:solidFill>
                  <a:prstClr val="black"/>
                </a:solidFill>
                <a:latin typeface="Calibri" panose="020F0502020204030204"/>
              </a:rPr>
              <a:t> min. 30 </a:t>
            </a:r>
            <a:r>
              <a:rPr lang="nl-NL" sz="2700" dirty="0" err="1">
                <a:solidFill>
                  <a:prstClr val="black"/>
                </a:solidFill>
                <a:latin typeface="Calibri" panose="020F0502020204030204"/>
              </a:rPr>
              <a:t>owners</a:t>
            </a:r>
            <a:r>
              <a:rPr lang="nl-NL" sz="2700" dirty="0">
                <a:solidFill>
                  <a:prstClr val="black"/>
                </a:solidFill>
                <a:latin typeface="Calibri" panose="020F0502020204030204"/>
              </a:rPr>
              <a:t> </a:t>
            </a:r>
            <a:r>
              <a:rPr lang="nl-NL" sz="2700" dirty="0" err="1">
                <a:solidFill>
                  <a:prstClr val="black"/>
                </a:solidFill>
                <a:latin typeface="Calibri" panose="020F0502020204030204"/>
              </a:rPr>
              <a:t>for</a:t>
            </a:r>
            <a:r>
              <a:rPr lang="nl-NL" sz="2700" dirty="0">
                <a:solidFill>
                  <a:prstClr val="black"/>
                </a:solidFill>
                <a:latin typeface="Calibri" panose="020F0502020204030204"/>
              </a:rPr>
              <a:t> </a:t>
            </a:r>
            <a:r>
              <a:rPr lang="nl-NL" sz="2700" dirty="0" err="1">
                <a:solidFill>
                  <a:prstClr val="black"/>
                </a:solidFill>
                <a:latin typeface="Calibri" panose="020F0502020204030204"/>
              </a:rPr>
              <a:t>hiring</a:t>
            </a:r>
            <a:r>
              <a:rPr lang="nl-NL" sz="2700" dirty="0">
                <a:solidFill>
                  <a:prstClr val="black"/>
                </a:solidFill>
                <a:latin typeface="Calibri" panose="020F0502020204030204"/>
              </a:rPr>
              <a:t> a </a:t>
            </a:r>
            <a:r>
              <a:rPr lang="nl-NL" sz="2700" dirty="0" err="1">
                <a:solidFill>
                  <a:prstClr val="black"/>
                </a:solidFill>
                <a:latin typeface="Calibri" panose="020F0502020204030204"/>
              </a:rPr>
              <a:t>process</a:t>
            </a:r>
            <a:r>
              <a:rPr lang="nl-NL" sz="2700" dirty="0">
                <a:solidFill>
                  <a:prstClr val="black"/>
                </a:solidFill>
                <a:latin typeface="Calibri" panose="020F0502020204030204"/>
              </a:rPr>
              <a:t> guide.</a:t>
            </a:r>
          </a:p>
          <a:p>
            <a:pPr marL="2400300" lvl="2" indent="-685800" defTabSz="1371600">
              <a:spcBef>
                <a:spcPts val="750"/>
              </a:spcBef>
              <a:buFont typeface="Wingdings" panose="05000000000000000000" pitchFamily="2" charset="2"/>
              <a:buChar char="Ø"/>
            </a:pPr>
            <a:r>
              <a:rPr lang="nl-NL" sz="2700" b="1" dirty="0">
                <a:solidFill>
                  <a:srgbClr val="FF8749"/>
                </a:solidFill>
                <a:latin typeface="Calibri" panose="020F0502020204030204"/>
              </a:rPr>
              <a:t>National Heat Fund (NL): </a:t>
            </a:r>
            <a:r>
              <a:rPr lang="nl-NL" sz="2700" dirty="0">
                <a:solidFill>
                  <a:prstClr val="black"/>
                </a:solidFill>
                <a:latin typeface="Calibri" panose="020F0502020204030204"/>
              </a:rPr>
              <a:t>low-interest </a:t>
            </a:r>
            <a:r>
              <a:rPr lang="nl-NL" sz="2700" dirty="0" err="1">
                <a:solidFill>
                  <a:prstClr val="black"/>
                </a:solidFill>
                <a:latin typeface="Calibri" panose="020F0502020204030204"/>
              </a:rPr>
              <a:t>loan</a:t>
            </a:r>
            <a:r>
              <a:rPr lang="nl-NL" sz="2700" dirty="0">
                <a:solidFill>
                  <a:prstClr val="black"/>
                </a:solidFill>
                <a:latin typeface="Calibri" panose="020F0502020204030204"/>
              </a:rPr>
              <a:t> without transaction </a:t>
            </a:r>
            <a:r>
              <a:rPr lang="nl-NL" sz="2700" dirty="0" err="1">
                <a:solidFill>
                  <a:prstClr val="black"/>
                </a:solidFill>
                <a:latin typeface="Calibri" panose="020F0502020204030204"/>
              </a:rPr>
              <a:t>costs</a:t>
            </a:r>
            <a:r>
              <a:rPr lang="nl-NL" sz="2700" dirty="0">
                <a:solidFill>
                  <a:prstClr val="black"/>
                </a:solidFill>
                <a:latin typeface="Calibri" panose="020F0502020204030204"/>
              </a:rPr>
              <a:t> </a:t>
            </a:r>
            <a:r>
              <a:rPr lang="nl-NL" sz="2700" dirty="0" err="1">
                <a:solidFill>
                  <a:prstClr val="black"/>
                </a:solidFill>
                <a:latin typeface="Calibri" panose="020F0502020204030204"/>
              </a:rPr>
              <a:t>for</a:t>
            </a:r>
            <a:r>
              <a:rPr lang="nl-NL" sz="2700" dirty="0">
                <a:solidFill>
                  <a:prstClr val="black"/>
                </a:solidFill>
                <a:latin typeface="Calibri" panose="020F0502020204030204"/>
              </a:rPr>
              <a:t> </a:t>
            </a:r>
            <a:r>
              <a:rPr lang="nl-NL" sz="2700" dirty="0" err="1">
                <a:solidFill>
                  <a:prstClr val="black"/>
                </a:solidFill>
                <a:latin typeface="Calibri" panose="020F0502020204030204"/>
              </a:rPr>
              <a:t>homeowner</a:t>
            </a:r>
            <a:r>
              <a:rPr lang="nl-NL" sz="2700" dirty="0">
                <a:solidFill>
                  <a:prstClr val="black"/>
                </a:solidFill>
                <a:latin typeface="Calibri" panose="020F0502020204030204"/>
              </a:rPr>
              <a:t> </a:t>
            </a:r>
            <a:r>
              <a:rPr lang="nl-NL" sz="2700" dirty="0" err="1">
                <a:solidFill>
                  <a:prstClr val="black"/>
                </a:solidFill>
                <a:latin typeface="Calibri" panose="020F0502020204030204"/>
              </a:rPr>
              <a:t>associations</a:t>
            </a:r>
            <a:r>
              <a:rPr lang="nl-NL" sz="2700" dirty="0">
                <a:solidFill>
                  <a:prstClr val="black"/>
                </a:solidFill>
                <a:latin typeface="Calibri" panose="020F0502020204030204"/>
              </a:rPr>
              <a:t> </a:t>
            </a:r>
            <a:r>
              <a:rPr lang="nl-NL" sz="2700" dirty="0" err="1">
                <a:solidFill>
                  <a:prstClr val="black"/>
                </a:solidFill>
                <a:latin typeface="Calibri" panose="020F0502020204030204"/>
              </a:rPr>
              <a:t>for</a:t>
            </a:r>
            <a:r>
              <a:rPr lang="nl-NL" sz="2700" dirty="0">
                <a:solidFill>
                  <a:prstClr val="black"/>
                </a:solidFill>
                <a:latin typeface="Calibri" panose="020F0502020204030204"/>
              </a:rPr>
              <a:t> </a:t>
            </a:r>
            <a:r>
              <a:rPr lang="nl-NL" sz="2700" dirty="0" err="1">
                <a:solidFill>
                  <a:prstClr val="black"/>
                </a:solidFill>
                <a:latin typeface="Calibri" panose="020F0502020204030204"/>
              </a:rPr>
              <a:t>carrying</a:t>
            </a:r>
            <a:r>
              <a:rPr lang="nl-NL" sz="2700" dirty="0">
                <a:solidFill>
                  <a:prstClr val="black"/>
                </a:solidFill>
                <a:latin typeface="Calibri" panose="020F0502020204030204"/>
              </a:rPr>
              <a:t> out energy </a:t>
            </a:r>
            <a:r>
              <a:rPr lang="nl-NL" sz="2700" dirty="0" err="1">
                <a:solidFill>
                  <a:prstClr val="black"/>
                </a:solidFill>
                <a:latin typeface="Calibri" panose="020F0502020204030204"/>
              </a:rPr>
              <a:t>saving</a:t>
            </a:r>
            <a:r>
              <a:rPr lang="nl-NL" sz="2700" dirty="0">
                <a:solidFill>
                  <a:prstClr val="black"/>
                </a:solidFill>
                <a:latin typeface="Calibri" panose="020F0502020204030204"/>
              </a:rPr>
              <a:t> </a:t>
            </a:r>
            <a:r>
              <a:rPr lang="nl-NL" sz="2700" dirty="0" err="1">
                <a:solidFill>
                  <a:prstClr val="black"/>
                </a:solidFill>
                <a:latin typeface="Calibri" panose="020F0502020204030204"/>
              </a:rPr>
              <a:t>measures</a:t>
            </a:r>
            <a:r>
              <a:rPr lang="nl-NL" sz="2700" dirty="0">
                <a:solidFill>
                  <a:prstClr val="black"/>
                </a:solidFill>
                <a:latin typeface="Calibri" panose="020F0502020204030204"/>
              </a:rPr>
              <a:t>. Max. €35.000 per </a:t>
            </a:r>
            <a:r>
              <a:rPr lang="nl-NL" sz="2700" dirty="0" err="1">
                <a:solidFill>
                  <a:prstClr val="black"/>
                </a:solidFill>
                <a:latin typeface="Calibri" panose="020F0502020204030204"/>
              </a:rPr>
              <a:t>apartment</a:t>
            </a:r>
            <a:r>
              <a:rPr lang="nl-NL" sz="2700" dirty="0">
                <a:solidFill>
                  <a:prstClr val="black"/>
                </a:solidFill>
                <a:latin typeface="Calibri" panose="020F0502020204030204"/>
              </a:rPr>
              <a:t> right. </a:t>
            </a:r>
            <a:r>
              <a:rPr lang="nl-NL" sz="2700" dirty="0" err="1">
                <a:solidFill>
                  <a:prstClr val="black"/>
                </a:solidFill>
                <a:latin typeface="Calibri" panose="020F0502020204030204"/>
              </a:rPr>
              <a:t>Some</a:t>
            </a:r>
            <a:r>
              <a:rPr lang="nl-NL" sz="2700" dirty="0">
                <a:solidFill>
                  <a:prstClr val="black"/>
                </a:solidFill>
                <a:latin typeface="Calibri" panose="020F0502020204030204"/>
              </a:rPr>
              <a:t> </a:t>
            </a:r>
            <a:r>
              <a:rPr lang="nl-NL" sz="2700" dirty="0" err="1">
                <a:solidFill>
                  <a:prstClr val="black"/>
                </a:solidFill>
                <a:latin typeface="Calibri" panose="020F0502020204030204"/>
              </a:rPr>
              <a:t>municipalities</a:t>
            </a:r>
            <a:r>
              <a:rPr lang="nl-NL" sz="2700" dirty="0">
                <a:solidFill>
                  <a:prstClr val="black"/>
                </a:solidFill>
                <a:latin typeface="Calibri" panose="020F0502020204030204"/>
              </a:rPr>
              <a:t> offer extra interest </a:t>
            </a:r>
            <a:r>
              <a:rPr lang="nl-NL" sz="2700" dirty="0" err="1">
                <a:solidFill>
                  <a:prstClr val="black"/>
                </a:solidFill>
                <a:latin typeface="Calibri" panose="020F0502020204030204"/>
              </a:rPr>
              <a:t>rate</a:t>
            </a:r>
            <a:r>
              <a:rPr lang="nl-NL" sz="2700" dirty="0">
                <a:solidFill>
                  <a:prstClr val="black"/>
                </a:solidFill>
                <a:latin typeface="Calibri" panose="020F0502020204030204"/>
              </a:rPr>
              <a:t> </a:t>
            </a:r>
            <a:r>
              <a:rPr lang="nl-NL" sz="2700" dirty="0" err="1">
                <a:solidFill>
                  <a:prstClr val="black"/>
                </a:solidFill>
                <a:latin typeface="Calibri" panose="020F0502020204030204"/>
              </a:rPr>
              <a:t>reduction</a:t>
            </a:r>
            <a:r>
              <a:rPr lang="nl-NL" sz="2700" dirty="0">
                <a:solidFill>
                  <a:prstClr val="black"/>
                </a:solidFill>
                <a:latin typeface="Calibri" panose="020F0502020204030204"/>
              </a:rPr>
              <a:t>.</a:t>
            </a:r>
          </a:p>
          <a:p>
            <a:pPr marL="2400300" lvl="2" indent="-685800" defTabSz="1371600">
              <a:spcBef>
                <a:spcPts val="750"/>
              </a:spcBef>
              <a:buFont typeface="Wingdings" panose="05000000000000000000" pitchFamily="2" charset="2"/>
              <a:buChar char="Ø"/>
            </a:pPr>
            <a:r>
              <a:rPr lang="nl-NL" sz="2700" b="1" dirty="0" err="1">
                <a:solidFill>
                  <a:srgbClr val="FF8749"/>
                </a:solidFill>
                <a:latin typeface="Calibri" panose="020F0502020204030204"/>
              </a:rPr>
              <a:t>SvN</a:t>
            </a:r>
            <a:r>
              <a:rPr lang="nl-NL" sz="2700" b="1" dirty="0">
                <a:solidFill>
                  <a:srgbClr val="FF8749"/>
                </a:solidFill>
                <a:latin typeface="Calibri" panose="020F0502020204030204"/>
              </a:rPr>
              <a:t> (NL): </a:t>
            </a:r>
            <a:r>
              <a:rPr lang="nl-NL" sz="2700" dirty="0" err="1">
                <a:solidFill>
                  <a:prstClr val="black"/>
                </a:solidFill>
                <a:latin typeface="Calibri" panose="020F0502020204030204"/>
              </a:rPr>
              <a:t>loan</a:t>
            </a:r>
            <a:r>
              <a:rPr lang="nl-NL" sz="2700" dirty="0">
                <a:solidFill>
                  <a:prstClr val="black"/>
                </a:solidFill>
                <a:latin typeface="Calibri" panose="020F0502020204030204"/>
              </a:rPr>
              <a:t> </a:t>
            </a:r>
            <a:r>
              <a:rPr lang="nl-NL" sz="2700" dirty="0" err="1">
                <a:solidFill>
                  <a:prstClr val="black"/>
                </a:solidFill>
                <a:latin typeface="Calibri" panose="020F0502020204030204"/>
              </a:rPr>
              <a:t>for</a:t>
            </a:r>
            <a:r>
              <a:rPr lang="nl-NL" sz="2700" dirty="0">
                <a:solidFill>
                  <a:prstClr val="black"/>
                </a:solidFill>
                <a:latin typeface="Calibri" panose="020F0502020204030204"/>
              </a:rPr>
              <a:t> </a:t>
            </a:r>
            <a:r>
              <a:rPr lang="nl-NL" sz="2700" dirty="0" err="1">
                <a:solidFill>
                  <a:prstClr val="black"/>
                </a:solidFill>
                <a:latin typeface="Calibri" panose="020F0502020204030204"/>
              </a:rPr>
              <a:t>homeowner</a:t>
            </a:r>
            <a:r>
              <a:rPr lang="nl-NL" sz="2700" dirty="0">
                <a:solidFill>
                  <a:prstClr val="black"/>
                </a:solidFill>
                <a:latin typeface="Calibri" panose="020F0502020204030204"/>
              </a:rPr>
              <a:t> </a:t>
            </a:r>
            <a:r>
              <a:rPr lang="nl-NL" sz="2700" dirty="0" err="1">
                <a:solidFill>
                  <a:prstClr val="black"/>
                </a:solidFill>
                <a:latin typeface="Calibri" panose="020F0502020204030204"/>
              </a:rPr>
              <a:t>associations</a:t>
            </a:r>
            <a:r>
              <a:rPr lang="nl-NL" sz="2700" dirty="0">
                <a:solidFill>
                  <a:prstClr val="black"/>
                </a:solidFill>
                <a:latin typeface="Calibri" panose="020F0502020204030204"/>
              </a:rPr>
              <a:t> </a:t>
            </a:r>
            <a:r>
              <a:rPr lang="nl-NL" sz="2700" dirty="0" err="1">
                <a:solidFill>
                  <a:prstClr val="black"/>
                </a:solidFill>
                <a:latin typeface="Calibri" panose="020F0502020204030204"/>
              </a:rPr>
              <a:t>dealing</a:t>
            </a:r>
            <a:r>
              <a:rPr lang="nl-NL" sz="2700" dirty="0">
                <a:solidFill>
                  <a:prstClr val="black"/>
                </a:solidFill>
                <a:latin typeface="Calibri" panose="020F0502020204030204"/>
              </a:rPr>
              <a:t> </a:t>
            </a:r>
            <a:r>
              <a:rPr lang="nl-NL" sz="2700" dirty="0" err="1">
                <a:solidFill>
                  <a:prstClr val="black"/>
                </a:solidFill>
                <a:latin typeface="Calibri" panose="020F0502020204030204"/>
              </a:rPr>
              <a:t>with</a:t>
            </a:r>
            <a:r>
              <a:rPr lang="nl-NL" sz="2700" dirty="0">
                <a:solidFill>
                  <a:prstClr val="black"/>
                </a:solidFill>
                <a:latin typeface="Calibri" panose="020F0502020204030204"/>
              </a:rPr>
              <a:t> a back log in maintenance of </a:t>
            </a:r>
            <a:r>
              <a:rPr lang="nl-NL" sz="2700" dirty="0" err="1">
                <a:solidFill>
                  <a:prstClr val="black"/>
                </a:solidFill>
                <a:latin typeface="Calibri" panose="020F0502020204030204"/>
              </a:rPr>
              <a:t>apartment</a:t>
            </a:r>
            <a:r>
              <a:rPr lang="nl-NL" sz="2700" dirty="0">
                <a:solidFill>
                  <a:prstClr val="black"/>
                </a:solidFill>
                <a:latin typeface="Calibri" panose="020F0502020204030204"/>
              </a:rPr>
              <a:t> buildings, </a:t>
            </a:r>
            <a:r>
              <a:rPr lang="nl-NL" sz="2700" dirty="0" err="1">
                <a:solidFill>
                  <a:prstClr val="black"/>
                </a:solidFill>
                <a:latin typeface="Calibri" panose="020F0502020204030204"/>
              </a:rPr>
              <a:t>offered</a:t>
            </a:r>
            <a:r>
              <a:rPr lang="nl-NL" sz="2700" dirty="0">
                <a:solidFill>
                  <a:prstClr val="black"/>
                </a:solidFill>
                <a:latin typeface="Calibri" panose="020F0502020204030204"/>
              </a:rPr>
              <a:t> </a:t>
            </a:r>
            <a:r>
              <a:rPr lang="nl-NL" sz="2700" dirty="0" err="1">
                <a:solidFill>
                  <a:prstClr val="black"/>
                </a:solidFill>
                <a:latin typeface="Calibri" panose="020F0502020204030204"/>
              </a:rPr>
              <a:t>by</a:t>
            </a:r>
            <a:r>
              <a:rPr lang="nl-NL" sz="2700" dirty="0">
                <a:solidFill>
                  <a:prstClr val="black"/>
                </a:solidFill>
                <a:latin typeface="Calibri" panose="020F0502020204030204"/>
              </a:rPr>
              <a:t> </a:t>
            </a:r>
            <a:r>
              <a:rPr lang="nl-NL" sz="2700" dirty="0" err="1">
                <a:solidFill>
                  <a:prstClr val="black"/>
                </a:solidFill>
                <a:latin typeface="Calibri" panose="020F0502020204030204"/>
              </a:rPr>
              <a:t>participating</a:t>
            </a:r>
            <a:r>
              <a:rPr lang="nl-NL" sz="2700" dirty="0">
                <a:solidFill>
                  <a:prstClr val="black"/>
                </a:solidFill>
                <a:latin typeface="Calibri" panose="020F0502020204030204"/>
              </a:rPr>
              <a:t> </a:t>
            </a:r>
            <a:r>
              <a:rPr lang="nl-NL" sz="2700" dirty="0" err="1">
                <a:solidFill>
                  <a:prstClr val="black"/>
                </a:solidFill>
                <a:latin typeface="Calibri" panose="020F0502020204030204"/>
              </a:rPr>
              <a:t>municipalities</a:t>
            </a:r>
            <a:r>
              <a:rPr lang="nl-NL" sz="2700" dirty="0">
                <a:solidFill>
                  <a:prstClr val="black"/>
                </a:solidFill>
                <a:latin typeface="Calibri" panose="020F0502020204030204"/>
              </a:rPr>
              <a:t> and </a:t>
            </a:r>
            <a:r>
              <a:rPr lang="nl-NL" sz="2700" dirty="0" err="1">
                <a:solidFill>
                  <a:prstClr val="black"/>
                </a:solidFill>
                <a:latin typeface="Calibri" panose="020F0502020204030204"/>
              </a:rPr>
              <a:t>provinces</a:t>
            </a:r>
            <a:endParaRPr lang="nl-NL" sz="2700" dirty="0">
              <a:solidFill>
                <a:prstClr val="black"/>
              </a:solidFill>
              <a:latin typeface="Calibri" panose="020F0502020204030204"/>
            </a:endParaRPr>
          </a:p>
          <a:p>
            <a:pPr marL="2400300" lvl="2" indent="-685800" defTabSz="1371600">
              <a:spcBef>
                <a:spcPts val="750"/>
              </a:spcBef>
              <a:buFont typeface="Wingdings" panose="05000000000000000000" pitchFamily="2" charset="2"/>
              <a:buChar char="Ø"/>
            </a:pPr>
            <a:r>
              <a:rPr lang="nl-NL" sz="2700" b="1" dirty="0">
                <a:solidFill>
                  <a:srgbClr val="FF8749"/>
                </a:solidFill>
                <a:latin typeface="Calibri" panose="020F0502020204030204"/>
              </a:rPr>
              <a:t>District-</a:t>
            </a:r>
            <a:r>
              <a:rPr lang="nl-NL" sz="2700" b="1" dirty="0" err="1">
                <a:solidFill>
                  <a:srgbClr val="FF8749"/>
                </a:solidFill>
                <a:latin typeface="Calibri" panose="020F0502020204030204"/>
              </a:rPr>
              <a:t>related</a:t>
            </a:r>
            <a:r>
              <a:rPr lang="nl-NL" sz="2700" b="1" dirty="0">
                <a:solidFill>
                  <a:srgbClr val="FF8749"/>
                </a:solidFill>
                <a:latin typeface="Calibri" panose="020F0502020204030204"/>
              </a:rPr>
              <a:t> subsidies (NL): </a:t>
            </a:r>
            <a:r>
              <a:rPr lang="nl-NL" sz="2700" dirty="0">
                <a:solidFill>
                  <a:prstClr val="black"/>
                </a:solidFill>
                <a:latin typeface="Calibri" panose="020F0502020204030204"/>
              </a:rPr>
              <a:t>e.g. Amsterdam </a:t>
            </a:r>
            <a:r>
              <a:rPr lang="nl-NL" sz="2700" dirty="0" err="1">
                <a:solidFill>
                  <a:prstClr val="black"/>
                </a:solidFill>
                <a:latin typeface="Calibri" panose="020F0502020204030204"/>
              </a:rPr>
              <a:t>SouthEast</a:t>
            </a:r>
            <a:r>
              <a:rPr lang="nl-NL" sz="2700" dirty="0">
                <a:solidFill>
                  <a:prstClr val="black"/>
                </a:solidFill>
                <a:latin typeface="Calibri" panose="020F0502020204030204"/>
              </a:rPr>
              <a:t>: 70% </a:t>
            </a:r>
            <a:r>
              <a:rPr lang="nl-NL" sz="2700" dirty="0" err="1">
                <a:solidFill>
                  <a:prstClr val="black"/>
                </a:solidFill>
                <a:latin typeface="Calibri" panose="020F0502020204030204"/>
              </a:rPr>
              <a:t>subsidy</a:t>
            </a:r>
            <a:r>
              <a:rPr lang="nl-NL" sz="2700" dirty="0">
                <a:solidFill>
                  <a:prstClr val="black"/>
                </a:solidFill>
                <a:latin typeface="Calibri" panose="020F0502020204030204"/>
              </a:rPr>
              <a:t> </a:t>
            </a:r>
            <a:r>
              <a:rPr lang="nl-NL" sz="2700" dirty="0" err="1">
                <a:solidFill>
                  <a:prstClr val="black"/>
                </a:solidFill>
                <a:latin typeface="Calibri" panose="020F0502020204030204"/>
              </a:rPr>
              <a:t>under</a:t>
            </a:r>
            <a:r>
              <a:rPr lang="nl-NL" sz="2700" dirty="0">
                <a:solidFill>
                  <a:prstClr val="black"/>
                </a:solidFill>
                <a:latin typeface="Calibri" panose="020F0502020204030204"/>
              </a:rPr>
              <a:t> </a:t>
            </a:r>
            <a:r>
              <a:rPr lang="nl-NL" sz="2700" dirty="0" err="1">
                <a:solidFill>
                  <a:prstClr val="black"/>
                </a:solidFill>
                <a:latin typeface="Calibri" panose="020F0502020204030204"/>
              </a:rPr>
              <a:t>conditions</a:t>
            </a:r>
            <a:r>
              <a:rPr lang="nl-NL" sz="2700" dirty="0">
                <a:solidFill>
                  <a:prstClr val="black"/>
                </a:solidFill>
                <a:latin typeface="Calibri" panose="020F0502020204030204"/>
              </a:rPr>
              <a:t>: no </a:t>
            </a:r>
            <a:r>
              <a:rPr lang="nl-NL" sz="2700" dirty="0" err="1">
                <a:solidFill>
                  <a:prstClr val="black"/>
                </a:solidFill>
                <a:latin typeface="Calibri" panose="020F0502020204030204"/>
              </a:rPr>
              <a:t>backlog</a:t>
            </a:r>
            <a:r>
              <a:rPr lang="nl-NL" sz="2700" dirty="0">
                <a:solidFill>
                  <a:prstClr val="black"/>
                </a:solidFill>
                <a:latin typeface="Calibri" panose="020F0502020204030204"/>
              </a:rPr>
              <a:t> in maintenance, min 3 energy label steps </a:t>
            </a:r>
            <a:r>
              <a:rPr lang="nl-NL" sz="2700" dirty="0" err="1">
                <a:solidFill>
                  <a:prstClr val="black"/>
                </a:solidFill>
                <a:latin typeface="Calibri" panose="020F0502020204030204"/>
              </a:rPr>
              <a:t>improvement</a:t>
            </a:r>
            <a:endParaRPr lang="nl-NL" sz="2700" dirty="0">
              <a:solidFill>
                <a:prstClr val="black"/>
              </a:solidFill>
              <a:latin typeface="Calibri" panose="020F0502020204030204"/>
            </a:endParaRPr>
          </a:p>
          <a:p>
            <a:pPr marL="2400300" lvl="2" indent="-685800" defTabSz="1371600">
              <a:spcBef>
                <a:spcPts val="750"/>
              </a:spcBef>
              <a:buFont typeface="Wingdings" panose="05000000000000000000" pitchFamily="2" charset="2"/>
              <a:buChar char="Ø"/>
            </a:pPr>
            <a:r>
              <a:rPr lang="nl-NL" sz="2700" b="1" dirty="0">
                <a:solidFill>
                  <a:srgbClr val="FF8749"/>
                </a:solidFill>
                <a:latin typeface="Calibri" panose="020F0502020204030204"/>
              </a:rPr>
              <a:t>SAH (NL): </a:t>
            </a:r>
            <a:r>
              <a:rPr lang="nl-NL" sz="2700" dirty="0" err="1">
                <a:solidFill>
                  <a:prstClr val="black"/>
                </a:solidFill>
                <a:latin typeface="Calibri" panose="020F0502020204030204"/>
              </a:rPr>
              <a:t>subsidy</a:t>
            </a:r>
            <a:r>
              <a:rPr lang="nl-NL" sz="2700" dirty="0">
                <a:solidFill>
                  <a:prstClr val="black"/>
                </a:solidFill>
                <a:latin typeface="Calibri" panose="020F0502020204030204"/>
              </a:rPr>
              <a:t> </a:t>
            </a:r>
            <a:r>
              <a:rPr lang="nl-NL" sz="2700" dirty="0" err="1">
                <a:solidFill>
                  <a:prstClr val="black"/>
                </a:solidFill>
                <a:latin typeface="Calibri" panose="020F0502020204030204"/>
              </a:rPr>
              <a:t>for</a:t>
            </a:r>
            <a:r>
              <a:rPr lang="nl-NL" sz="2700" dirty="0">
                <a:solidFill>
                  <a:prstClr val="black"/>
                </a:solidFill>
                <a:latin typeface="Calibri" panose="020F0502020204030204"/>
              </a:rPr>
              <a:t> </a:t>
            </a:r>
            <a:r>
              <a:rPr lang="nl-NL" sz="2700" dirty="0" err="1">
                <a:solidFill>
                  <a:prstClr val="black"/>
                </a:solidFill>
                <a:latin typeface="Calibri" panose="020F0502020204030204"/>
              </a:rPr>
              <a:t>connecting</a:t>
            </a:r>
            <a:r>
              <a:rPr lang="nl-NL" sz="2700" dirty="0">
                <a:solidFill>
                  <a:prstClr val="black"/>
                </a:solidFill>
                <a:latin typeface="Calibri" panose="020F0502020204030204"/>
              </a:rPr>
              <a:t> </a:t>
            </a:r>
            <a:r>
              <a:rPr lang="nl-NL" sz="2700" dirty="0" err="1">
                <a:solidFill>
                  <a:prstClr val="black"/>
                </a:solidFill>
                <a:latin typeface="Calibri" panose="020F0502020204030204"/>
              </a:rPr>
              <a:t>to</a:t>
            </a:r>
            <a:r>
              <a:rPr lang="nl-NL" sz="2700" dirty="0">
                <a:solidFill>
                  <a:prstClr val="black"/>
                </a:solidFill>
                <a:latin typeface="Calibri" panose="020F0502020204030204"/>
              </a:rPr>
              <a:t> a heat </a:t>
            </a:r>
            <a:r>
              <a:rPr lang="nl-NL" sz="2700" dirty="0" err="1">
                <a:solidFill>
                  <a:prstClr val="black"/>
                </a:solidFill>
                <a:latin typeface="Calibri" panose="020F0502020204030204"/>
              </a:rPr>
              <a:t>grid</a:t>
            </a:r>
            <a:r>
              <a:rPr lang="nl-NL" sz="2700" dirty="0">
                <a:solidFill>
                  <a:prstClr val="black"/>
                </a:solidFill>
                <a:latin typeface="Calibri" panose="020F0502020204030204"/>
              </a:rPr>
              <a:t> </a:t>
            </a:r>
            <a:r>
              <a:rPr lang="nl-NL" sz="2700" dirty="0" err="1">
                <a:solidFill>
                  <a:prstClr val="black"/>
                </a:solidFill>
                <a:latin typeface="Calibri" panose="020F0502020204030204"/>
              </a:rPr>
              <a:t>for</a:t>
            </a:r>
            <a:r>
              <a:rPr lang="nl-NL" sz="2700" dirty="0">
                <a:solidFill>
                  <a:prstClr val="black"/>
                </a:solidFill>
                <a:latin typeface="Calibri" panose="020F0502020204030204"/>
              </a:rPr>
              <a:t> mixed </a:t>
            </a:r>
            <a:r>
              <a:rPr lang="nl-NL" sz="2700" dirty="0" err="1">
                <a:solidFill>
                  <a:prstClr val="black"/>
                </a:solidFill>
                <a:latin typeface="Calibri" panose="020F0502020204030204"/>
              </a:rPr>
              <a:t>homeowner</a:t>
            </a:r>
            <a:r>
              <a:rPr lang="nl-NL" sz="2700" dirty="0">
                <a:solidFill>
                  <a:prstClr val="black"/>
                </a:solidFill>
                <a:latin typeface="Calibri" panose="020F0502020204030204"/>
              </a:rPr>
              <a:t> </a:t>
            </a:r>
            <a:r>
              <a:rPr lang="nl-NL" sz="2700" dirty="0" err="1">
                <a:solidFill>
                  <a:prstClr val="black"/>
                </a:solidFill>
                <a:latin typeface="Calibri" panose="020F0502020204030204"/>
              </a:rPr>
              <a:t>associations</a:t>
            </a:r>
            <a:r>
              <a:rPr lang="nl-NL" sz="2700" dirty="0">
                <a:solidFill>
                  <a:prstClr val="black"/>
                </a:solidFill>
                <a:latin typeface="Calibri" panose="020F0502020204030204"/>
              </a:rPr>
              <a:t> and </a:t>
            </a:r>
            <a:r>
              <a:rPr lang="nl-NL" sz="2700" dirty="0" err="1">
                <a:solidFill>
                  <a:prstClr val="black"/>
                </a:solidFill>
                <a:latin typeface="Calibri" panose="020F0502020204030204"/>
              </a:rPr>
              <a:t>housing</a:t>
            </a:r>
            <a:r>
              <a:rPr lang="nl-NL" sz="2700" dirty="0">
                <a:solidFill>
                  <a:prstClr val="black"/>
                </a:solidFill>
                <a:latin typeface="Calibri" panose="020F0502020204030204"/>
              </a:rPr>
              <a:t> </a:t>
            </a:r>
            <a:r>
              <a:rPr lang="nl-NL" sz="2700" dirty="0" err="1">
                <a:solidFill>
                  <a:prstClr val="black"/>
                </a:solidFill>
                <a:latin typeface="Calibri" panose="020F0502020204030204"/>
              </a:rPr>
              <a:t>associations</a:t>
            </a:r>
            <a:endParaRPr lang="nl-NL" sz="2700" dirty="0">
              <a:solidFill>
                <a:prstClr val="black"/>
              </a:solidFill>
              <a:latin typeface="Calibri" panose="020F0502020204030204"/>
            </a:endParaRPr>
          </a:p>
          <a:p>
            <a:pPr marL="2400300" lvl="2" indent="-685800" defTabSz="1371600">
              <a:spcBef>
                <a:spcPts val="750"/>
              </a:spcBef>
              <a:buFont typeface="Wingdings" panose="05000000000000000000" pitchFamily="2" charset="2"/>
              <a:buChar char="Ø"/>
            </a:pPr>
            <a:r>
              <a:rPr lang="nl-NL" sz="2700" b="1" dirty="0">
                <a:solidFill>
                  <a:srgbClr val="FF8749"/>
                </a:solidFill>
                <a:latin typeface="Calibri" panose="020F0502020204030204"/>
              </a:rPr>
              <a:t>“</a:t>
            </a:r>
            <a:r>
              <a:rPr lang="nl-NL" sz="2700" b="1" dirty="0" err="1">
                <a:solidFill>
                  <a:srgbClr val="FF8749"/>
                </a:solidFill>
                <a:latin typeface="Calibri" panose="020F0502020204030204"/>
              </a:rPr>
              <a:t>Emergency</a:t>
            </a:r>
            <a:r>
              <a:rPr lang="nl-NL" sz="2700" b="1" dirty="0">
                <a:solidFill>
                  <a:srgbClr val="FF8749"/>
                </a:solidFill>
                <a:latin typeface="Calibri" panose="020F0502020204030204"/>
              </a:rPr>
              <a:t> </a:t>
            </a:r>
            <a:r>
              <a:rPr lang="nl-NL" sz="2700" b="1" dirty="0" err="1">
                <a:solidFill>
                  <a:srgbClr val="FF8749"/>
                </a:solidFill>
                <a:latin typeface="Calibri" panose="020F0502020204030204"/>
              </a:rPr>
              <a:t>buyer</a:t>
            </a:r>
            <a:r>
              <a:rPr lang="nl-NL" sz="2700" b="1" dirty="0">
                <a:solidFill>
                  <a:srgbClr val="FF8749"/>
                </a:solidFill>
                <a:latin typeface="Calibri" panose="020F0502020204030204"/>
              </a:rPr>
              <a:t>” fund (BE): </a:t>
            </a:r>
            <a:r>
              <a:rPr lang="nl-NL" sz="2700" dirty="0" err="1">
                <a:solidFill>
                  <a:prstClr val="black"/>
                </a:solidFill>
                <a:latin typeface="Calibri" panose="020F0502020204030204"/>
              </a:rPr>
              <a:t>for</a:t>
            </a:r>
            <a:r>
              <a:rPr lang="nl-NL" sz="2700" dirty="0">
                <a:solidFill>
                  <a:prstClr val="black"/>
                </a:solidFill>
                <a:latin typeface="Calibri" panose="020F0502020204030204"/>
              </a:rPr>
              <a:t> </a:t>
            </a:r>
            <a:r>
              <a:rPr lang="nl-NL" sz="2700" dirty="0" err="1">
                <a:solidFill>
                  <a:prstClr val="black"/>
                </a:solidFill>
                <a:latin typeface="Calibri" panose="020F0502020204030204"/>
              </a:rPr>
              <a:t>vulnerable</a:t>
            </a:r>
            <a:r>
              <a:rPr lang="nl-NL" sz="2700" dirty="0">
                <a:solidFill>
                  <a:prstClr val="black"/>
                </a:solidFill>
                <a:latin typeface="Calibri" panose="020F0502020204030204"/>
              </a:rPr>
              <a:t> </a:t>
            </a:r>
            <a:r>
              <a:rPr lang="nl-NL" sz="2700" dirty="0" err="1">
                <a:solidFill>
                  <a:prstClr val="black"/>
                </a:solidFill>
                <a:latin typeface="Calibri" panose="020F0502020204030204"/>
              </a:rPr>
              <a:t>households</a:t>
            </a:r>
            <a:r>
              <a:rPr lang="nl-NL" sz="2700" dirty="0">
                <a:solidFill>
                  <a:prstClr val="black"/>
                </a:solidFill>
                <a:latin typeface="Calibri" panose="020F0502020204030204"/>
              </a:rPr>
              <a:t> </a:t>
            </a:r>
            <a:r>
              <a:rPr lang="nl-NL" sz="2700" dirty="0" err="1">
                <a:solidFill>
                  <a:prstClr val="black"/>
                </a:solidFill>
                <a:latin typeface="Calibri" panose="020F0502020204030204"/>
              </a:rPr>
              <a:t>to</a:t>
            </a:r>
            <a:r>
              <a:rPr lang="nl-NL" sz="2700" dirty="0">
                <a:solidFill>
                  <a:prstClr val="black"/>
                </a:solidFill>
                <a:latin typeface="Calibri" panose="020F0502020204030204"/>
              </a:rPr>
              <a:t> </a:t>
            </a:r>
            <a:r>
              <a:rPr lang="nl-NL" sz="2700" dirty="0" err="1">
                <a:solidFill>
                  <a:prstClr val="black"/>
                </a:solidFill>
                <a:latin typeface="Calibri" panose="020F0502020204030204"/>
              </a:rPr>
              <a:t>improve</a:t>
            </a:r>
            <a:r>
              <a:rPr lang="nl-NL" sz="2700" dirty="0">
                <a:solidFill>
                  <a:prstClr val="black"/>
                </a:solidFill>
                <a:latin typeface="Calibri" panose="020F0502020204030204"/>
              </a:rPr>
              <a:t> living </a:t>
            </a:r>
            <a:r>
              <a:rPr lang="nl-NL" sz="2700" dirty="0" err="1">
                <a:solidFill>
                  <a:prstClr val="black"/>
                </a:solidFill>
                <a:latin typeface="Calibri" panose="020F0502020204030204"/>
              </a:rPr>
              <a:t>conditions</a:t>
            </a:r>
            <a:r>
              <a:rPr lang="nl-NL" sz="2700" dirty="0">
                <a:solidFill>
                  <a:prstClr val="black"/>
                </a:solidFill>
                <a:latin typeface="Calibri" panose="020F0502020204030204"/>
              </a:rPr>
              <a:t> and energy </a:t>
            </a:r>
            <a:r>
              <a:rPr lang="nl-NL" sz="2700" dirty="0" err="1">
                <a:solidFill>
                  <a:prstClr val="black"/>
                </a:solidFill>
                <a:latin typeface="Calibri" panose="020F0502020204030204"/>
              </a:rPr>
              <a:t>saving</a:t>
            </a:r>
            <a:r>
              <a:rPr lang="nl-NL" sz="2700" dirty="0">
                <a:solidFill>
                  <a:prstClr val="black"/>
                </a:solidFill>
                <a:latin typeface="Calibri" panose="020F0502020204030204"/>
              </a:rPr>
              <a:t> (interest-free </a:t>
            </a:r>
            <a:r>
              <a:rPr lang="nl-NL" sz="2700" dirty="0" err="1">
                <a:solidFill>
                  <a:prstClr val="black"/>
                </a:solidFill>
                <a:latin typeface="Calibri" panose="020F0502020204030204"/>
              </a:rPr>
              <a:t>loan</a:t>
            </a:r>
            <a:r>
              <a:rPr lang="nl-NL" sz="2700" dirty="0">
                <a:solidFill>
                  <a:prstClr val="black"/>
                </a:solidFill>
                <a:latin typeface="Calibri" panose="020F0502020204030204"/>
              </a:rPr>
              <a:t> </a:t>
            </a:r>
            <a:r>
              <a:rPr lang="nl-NL" sz="2700" dirty="0" err="1">
                <a:solidFill>
                  <a:prstClr val="black"/>
                </a:solidFill>
                <a:latin typeface="Calibri" panose="020F0502020204030204"/>
              </a:rPr>
              <a:t>that</a:t>
            </a:r>
            <a:r>
              <a:rPr lang="nl-NL" sz="2700" dirty="0">
                <a:solidFill>
                  <a:prstClr val="black"/>
                </a:solidFill>
                <a:latin typeface="Calibri" panose="020F0502020204030204"/>
              </a:rPr>
              <a:t> is </a:t>
            </a:r>
            <a:r>
              <a:rPr lang="nl-NL" sz="2700" dirty="0" err="1">
                <a:solidFill>
                  <a:prstClr val="black"/>
                </a:solidFill>
                <a:latin typeface="Calibri" panose="020F0502020204030204"/>
              </a:rPr>
              <a:t>only</a:t>
            </a:r>
            <a:r>
              <a:rPr lang="nl-NL" sz="2700" dirty="0">
                <a:solidFill>
                  <a:prstClr val="black"/>
                </a:solidFill>
                <a:latin typeface="Calibri" panose="020F0502020204030204"/>
              </a:rPr>
              <a:t> </a:t>
            </a:r>
            <a:r>
              <a:rPr lang="nl-NL" sz="2700" dirty="0" err="1">
                <a:solidFill>
                  <a:prstClr val="black"/>
                </a:solidFill>
                <a:latin typeface="Calibri" panose="020F0502020204030204"/>
              </a:rPr>
              <a:t>being</a:t>
            </a:r>
            <a:r>
              <a:rPr lang="nl-NL" sz="2700" dirty="0">
                <a:solidFill>
                  <a:prstClr val="black"/>
                </a:solidFill>
                <a:latin typeface="Calibri" panose="020F0502020204030204"/>
              </a:rPr>
              <a:t> </a:t>
            </a:r>
            <a:r>
              <a:rPr lang="nl-NL" sz="2700" dirty="0" err="1">
                <a:solidFill>
                  <a:prstClr val="black"/>
                </a:solidFill>
                <a:latin typeface="Calibri" panose="020F0502020204030204"/>
              </a:rPr>
              <a:t>paid</a:t>
            </a:r>
            <a:r>
              <a:rPr lang="nl-NL" sz="2700" dirty="0">
                <a:solidFill>
                  <a:prstClr val="black"/>
                </a:solidFill>
                <a:latin typeface="Calibri" panose="020F0502020204030204"/>
              </a:rPr>
              <a:t> back </a:t>
            </a:r>
            <a:r>
              <a:rPr lang="nl-NL" sz="2700" dirty="0" err="1">
                <a:solidFill>
                  <a:prstClr val="black"/>
                </a:solidFill>
                <a:latin typeface="Calibri" panose="020F0502020204030204"/>
              </a:rPr>
              <a:t>after</a:t>
            </a:r>
            <a:r>
              <a:rPr lang="nl-NL" sz="2700" dirty="0">
                <a:solidFill>
                  <a:prstClr val="black"/>
                </a:solidFill>
                <a:latin typeface="Calibri" panose="020F0502020204030204"/>
              </a:rPr>
              <a:t> 20 </a:t>
            </a:r>
            <a:r>
              <a:rPr lang="nl-NL" sz="2700" dirty="0" err="1">
                <a:solidFill>
                  <a:prstClr val="black"/>
                </a:solidFill>
                <a:latin typeface="Calibri" panose="020F0502020204030204"/>
              </a:rPr>
              <a:t>years</a:t>
            </a:r>
            <a:r>
              <a:rPr lang="nl-NL" sz="2700" dirty="0">
                <a:solidFill>
                  <a:prstClr val="black"/>
                </a:solidFill>
                <a:latin typeface="Calibri" panose="020F0502020204030204"/>
              </a:rPr>
              <a:t>)</a:t>
            </a:r>
            <a:endParaRPr lang="nl-NL" sz="27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1714500" lvl="1" indent="-685800" defTabSz="1371600">
              <a:spcBef>
                <a:spcPts val="750"/>
              </a:spcBef>
              <a:buFont typeface="Wingdings" panose="05000000000000000000" pitchFamily="2" charset="2"/>
              <a:buChar char="Ø"/>
            </a:pPr>
            <a:endParaRPr lang="nl-NL" sz="27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23075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A9BC6A-A36D-49A2-BB76-94FC39AE7D2E}"/>
              </a:ext>
            </a:extLst>
          </p:cNvPr>
          <p:cNvSpPr>
            <a:spLocks noGrp="1"/>
          </p:cNvSpPr>
          <p:nvPr>
            <p:ph type="title"/>
          </p:nvPr>
        </p:nvSpPr>
        <p:spPr/>
        <p:txBody>
          <a:bodyPr/>
          <a:lstStyle/>
          <a:p>
            <a:r>
              <a:rPr lang="nl-NL" dirty="0"/>
              <a:t>Tools: policy</a:t>
            </a:r>
          </a:p>
        </p:txBody>
      </p:sp>
      <p:sp>
        <p:nvSpPr>
          <p:cNvPr id="2" name="Text Placeholder 2">
            <a:extLst>
              <a:ext uri="{FF2B5EF4-FFF2-40B4-BE49-F238E27FC236}">
                <a16:creationId xmlns:a16="http://schemas.microsoft.com/office/drawing/2014/main" id="{1FF0965C-B484-EAA3-373B-78E1966A2258}"/>
              </a:ext>
            </a:extLst>
          </p:cNvPr>
          <p:cNvSpPr txBox="1">
            <a:spLocks/>
          </p:cNvSpPr>
          <p:nvPr/>
        </p:nvSpPr>
        <p:spPr>
          <a:xfrm>
            <a:off x="1257300" y="2536031"/>
            <a:ext cx="9617529" cy="563192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spc="45" dirty="0" smtClean="0">
                <a:solidFill>
                  <a:srgbClr val="6B6363"/>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0" lvl="1" indent="-685800" defTabSz="1371600">
              <a:spcBef>
                <a:spcPts val="750"/>
              </a:spcBef>
              <a:buFont typeface="Wingdings" panose="05000000000000000000" pitchFamily="2" charset="2"/>
              <a:buChar char="Ø"/>
            </a:pPr>
            <a:r>
              <a:rPr lang="nl-NL" sz="3600" dirty="0" err="1">
                <a:solidFill>
                  <a:srgbClr val="ED7D31"/>
                </a:solidFill>
                <a:latin typeface="Calibri" panose="020F0502020204030204"/>
              </a:rPr>
              <a:t>Flanders</a:t>
            </a:r>
            <a:r>
              <a:rPr lang="nl-NL" sz="3600" dirty="0">
                <a:solidFill>
                  <a:srgbClr val="ED7D31"/>
                </a:solidFill>
                <a:latin typeface="Calibri" panose="020F0502020204030204"/>
              </a:rPr>
              <a:t>, Belgium:</a:t>
            </a:r>
          </a:p>
          <a:p>
            <a:pPr marL="2400300" lvl="2" indent="-685800" defTabSz="1371600">
              <a:spcBef>
                <a:spcPts val="750"/>
              </a:spcBef>
              <a:buFont typeface="Wingdings" panose="05000000000000000000" pitchFamily="2" charset="2"/>
              <a:buChar char="Ø"/>
            </a:pPr>
            <a:r>
              <a:rPr lang="nl-NL" sz="3000" dirty="0" err="1">
                <a:solidFill>
                  <a:prstClr val="black"/>
                </a:solidFill>
                <a:latin typeface="Calibri" panose="020F0502020204030204"/>
              </a:rPr>
              <a:t>Mandatory</a:t>
            </a:r>
            <a:r>
              <a:rPr lang="nl-NL" sz="3000" dirty="0">
                <a:solidFill>
                  <a:prstClr val="black"/>
                </a:solidFill>
                <a:latin typeface="Calibri" panose="020F0502020204030204"/>
              </a:rPr>
              <a:t> Energy Performance </a:t>
            </a:r>
            <a:r>
              <a:rPr lang="nl-NL" sz="3000" dirty="0" err="1">
                <a:solidFill>
                  <a:prstClr val="black"/>
                </a:solidFill>
                <a:latin typeface="Calibri" panose="020F0502020204030204"/>
              </a:rPr>
              <a:t>Certificate</a:t>
            </a:r>
            <a:r>
              <a:rPr lang="nl-NL" sz="3000" dirty="0">
                <a:solidFill>
                  <a:prstClr val="black"/>
                </a:solidFill>
                <a:latin typeface="Calibri" panose="020F0502020204030204"/>
              </a:rPr>
              <a:t> </a:t>
            </a:r>
            <a:r>
              <a:rPr lang="nl-NL" sz="3000" dirty="0" err="1">
                <a:solidFill>
                  <a:prstClr val="black"/>
                </a:solidFill>
                <a:latin typeface="Calibri" panose="020F0502020204030204"/>
              </a:rPr>
              <a:t>for</a:t>
            </a:r>
            <a:r>
              <a:rPr lang="nl-NL" sz="3000" dirty="0">
                <a:solidFill>
                  <a:prstClr val="black"/>
                </a:solidFill>
                <a:latin typeface="Calibri" panose="020F0502020204030204"/>
              </a:rPr>
              <a:t> common building </a:t>
            </a:r>
            <a:r>
              <a:rPr lang="nl-NL" sz="3000" dirty="0" err="1">
                <a:solidFill>
                  <a:prstClr val="black"/>
                </a:solidFill>
                <a:latin typeface="Calibri" panose="020F0502020204030204"/>
              </a:rPr>
              <a:t>parts</a:t>
            </a:r>
            <a:endParaRPr lang="nl-NL" sz="3000" dirty="0">
              <a:solidFill>
                <a:prstClr val="black"/>
              </a:solidFill>
              <a:latin typeface="Calibri" panose="020F0502020204030204"/>
            </a:endParaRPr>
          </a:p>
          <a:p>
            <a:pPr marL="2400300" lvl="2" indent="-685800" defTabSz="1371600">
              <a:spcBef>
                <a:spcPts val="750"/>
              </a:spcBef>
              <a:buFont typeface="Wingdings" panose="05000000000000000000" pitchFamily="2" charset="2"/>
              <a:buChar char="Ø"/>
            </a:pPr>
            <a:r>
              <a:rPr lang="nl-NL" sz="3000" dirty="0" err="1">
                <a:solidFill>
                  <a:prstClr val="black"/>
                </a:solidFill>
                <a:latin typeface="Calibri" panose="020F0502020204030204"/>
              </a:rPr>
              <a:t>Local</a:t>
            </a:r>
            <a:r>
              <a:rPr lang="nl-NL" sz="3000" dirty="0">
                <a:solidFill>
                  <a:prstClr val="black"/>
                </a:solidFill>
                <a:latin typeface="Calibri" panose="020F0502020204030204"/>
              </a:rPr>
              <a:t>: no rent of roof </a:t>
            </a:r>
            <a:r>
              <a:rPr lang="nl-NL" sz="3000" dirty="0" err="1">
                <a:solidFill>
                  <a:prstClr val="black"/>
                </a:solidFill>
                <a:latin typeface="Calibri" panose="020F0502020204030204"/>
              </a:rPr>
              <a:t>apartments</a:t>
            </a:r>
            <a:r>
              <a:rPr lang="nl-NL" sz="3000" dirty="0">
                <a:solidFill>
                  <a:prstClr val="black"/>
                </a:solidFill>
                <a:latin typeface="Calibri" panose="020F0502020204030204"/>
              </a:rPr>
              <a:t> </a:t>
            </a:r>
            <a:r>
              <a:rPr lang="nl-NL" sz="3000" dirty="0" err="1">
                <a:solidFill>
                  <a:prstClr val="black"/>
                </a:solidFill>
                <a:latin typeface="Calibri" panose="020F0502020204030204"/>
              </a:rPr>
              <a:t>when</a:t>
            </a:r>
            <a:r>
              <a:rPr lang="nl-NL" sz="3000" dirty="0">
                <a:solidFill>
                  <a:prstClr val="black"/>
                </a:solidFill>
                <a:latin typeface="Calibri" panose="020F0502020204030204"/>
              </a:rPr>
              <a:t> roof </a:t>
            </a:r>
            <a:r>
              <a:rPr lang="nl-NL" sz="3000" dirty="0" err="1">
                <a:solidFill>
                  <a:prstClr val="black"/>
                </a:solidFill>
                <a:latin typeface="Calibri" panose="020F0502020204030204"/>
              </a:rPr>
              <a:t>insulation</a:t>
            </a:r>
            <a:r>
              <a:rPr lang="nl-NL" sz="3000" dirty="0">
                <a:solidFill>
                  <a:prstClr val="black"/>
                </a:solidFill>
                <a:latin typeface="Calibri" panose="020F0502020204030204"/>
              </a:rPr>
              <a:t> is </a:t>
            </a:r>
            <a:r>
              <a:rPr lang="nl-NL" sz="3000" dirty="0" err="1">
                <a:solidFill>
                  <a:prstClr val="black"/>
                </a:solidFill>
                <a:latin typeface="Calibri" panose="020F0502020204030204"/>
              </a:rPr>
              <a:t>lacking</a:t>
            </a:r>
            <a:endParaRPr lang="nl-NL" sz="3000" dirty="0">
              <a:solidFill>
                <a:prstClr val="black"/>
              </a:solidFill>
              <a:latin typeface="Calibri" panose="020F0502020204030204"/>
            </a:endParaRPr>
          </a:p>
          <a:p>
            <a:pPr marL="2400300" lvl="2" indent="-685800" defTabSz="1371600">
              <a:spcBef>
                <a:spcPts val="750"/>
              </a:spcBef>
              <a:buFont typeface="Wingdings" panose="05000000000000000000" pitchFamily="2" charset="2"/>
              <a:buChar char="Ø"/>
            </a:pPr>
            <a:r>
              <a:rPr lang="nl-NL" sz="3000" dirty="0">
                <a:solidFill>
                  <a:prstClr val="black"/>
                </a:solidFill>
                <a:latin typeface="Calibri" panose="020F0502020204030204"/>
              </a:rPr>
              <a:t>Pool of </a:t>
            </a:r>
            <a:r>
              <a:rPr lang="nl-NL" sz="3000" dirty="0" err="1">
                <a:solidFill>
                  <a:prstClr val="black"/>
                </a:solidFill>
                <a:latin typeface="Calibri" panose="020F0502020204030204"/>
              </a:rPr>
              <a:t>renovation</a:t>
            </a:r>
            <a:r>
              <a:rPr lang="nl-NL" sz="3000" dirty="0">
                <a:solidFill>
                  <a:prstClr val="black"/>
                </a:solidFill>
                <a:latin typeface="Calibri" panose="020F0502020204030204"/>
              </a:rPr>
              <a:t> master planners</a:t>
            </a:r>
          </a:p>
          <a:p>
            <a:pPr marL="1714500" lvl="1" indent="-685800" defTabSz="1371600">
              <a:spcBef>
                <a:spcPts val="750"/>
              </a:spcBef>
              <a:buFont typeface="Wingdings" panose="05000000000000000000" pitchFamily="2" charset="2"/>
              <a:buChar char="Ø"/>
            </a:pPr>
            <a:r>
              <a:rPr lang="nl-NL" sz="3600" dirty="0">
                <a:solidFill>
                  <a:srgbClr val="ED7D31"/>
                </a:solidFill>
                <a:latin typeface="Calibri" panose="020F0502020204030204"/>
              </a:rPr>
              <a:t>The Netherlands:</a:t>
            </a:r>
          </a:p>
          <a:p>
            <a:pPr marL="2400300" lvl="2" indent="-685800" defTabSz="1371600">
              <a:spcBef>
                <a:spcPts val="750"/>
              </a:spcBef>
              <a:buFont typeface="Wingdings" panose="05000000000000000000" pitchFamily="2" charset="2"/>
              <a:buChar char="Ø"/>
            </a:pPr>
            <a:r>
              <a:rPr lang="nl-NL" sz="3000" dirty="0" err="1">
                <a:solidFill>
                  <a:prstClr val="black"/>
                </a:solidFill>
                <a:latin typeface="Calibri" panose="020F0502020204030204"/>
              </a:rPr>
              <a:t>Mandatory</a:t>
            </a:r>
            <a:r>
              <a:rPr lang="nl-NL" sz="3000" dirty="0">
                <a:solidFill>
                  <a:prstClr val="black"/>
                </a:solidFill>
                <a:latin typeface="Calibri" panose="020F0502020204030204"/>
              </a:rPr>
              <a:t> minimum </a:t>
            </a:r>
            <a:r>
              <a:rPr lang="nl-NL" sz="3000" dirty="0" err="1">
                <a:solidFill>
                  <a:prstClr val="black"/>
                </a:solidFill>
                <a:latin typeface="Calibri" panose="020F0502020204030204"/>
              </a:rPr>
              <a:t>deposit</a:t>
            </a:r>
            <a:r>
              <a:rPr lang="nl-NL" sz="3000" dirty="0">
                <a:solidFill>
                  <a:prstClr val="black"/>
                </a:solidFill>
                <a:latin typeface="Calibri" panose="020F0502020204030204"/>
              </a:rPr>
              <a:t> of </a:t>
            </a:r>
            <a:r>
              <a:rPr lang="nl-NL" sz="3000" dirty="0" err="1">
                <a:solidFill>
                  <a:prstClr val="black"/>
                </a:solidFill>
                <a:latin typeface="Calibri" panose="020F0502020204030204"/>
              </a:rPr>
              <a:t>homeowners</a:t>
            </a:r>
            <a:r>
              <a:rPr lang="nl-NL" sz="3000" dirty="0">
                <a:solidFill>
                  <a:prstClr val="black"/>
                </a:solidFill>
                <a:latin typeface="Calibri" panose="020F0502020204030204"/>
              </a:rPr>
              <a:t> </a:t>
            </a:r>
            <a:r>
              <a:rPr lang="nl-NL" sz="3000" dirty="0" err="1">
                <a:solidFill>
                  <a:prstClr val="black"/>
                </a:solidFill>
                <a:latin typeface="Calibri" panose="020F0502020204030204"/>
              </a:rPr>
              <a:t>for</a:t>
            </a:r>
            <a:r>
              <a:rPr lang="nl-NL" sz="3000" dirty="0">
                <a:solidFill>
                  <a:prstClr val="black"/>
                </a:solidFill>
                <a:latin typeface="Calibri" panose="020F0502020204030204"/>
              </a:rPr>
              <a:t> the reserve fund </a:t>
            </a:r>
            <a:r>
              <a:rPr lang="nl-NL" sz="3000" dirty="0" err="1">
                <a:solidFill>
                  <a:prstClr val="black"/>
                </a:solidFill>
                <a:latin typeface="Calibri" panose="020F0502020204030204"/>
              </a:rPr>
              <a:t>for</a:t>
            </a:r>
            <a:r>
              <a:rPr lang="nl-NL" sz="3000" dirty="0">
                <a:solidFill>
                  <a:prstClr val="black"/>
                </a:solidFill>
                <a:latin typeface="Calibri" panose="020F0502020204030204"/>
              </a:rPr>
              <a:t> </a:t>
            </a:r>
            <a:r>
              <a:rPr lang="nl-NL" sz="3000" dirty="0" err="1">
                <a:solidFill>
                  <a:prstClr val="black"/>
                </a:solidFill>
                <a:latin typeface="Calibri" panose="020F0502020204030204"/>
              </a:rPr>
              <a:t>homeowner</a:t>
            </a:r>
            <a:r>
              <a:rPr lang="nl-NL" sz="3000" dirty="0">
                <a:solidFill>
                  <a:prstClr val="black"/>
                </a:solidFill>
                <a:latin typeface="Calibri" panose="020F0502020204030204"/>
              </a:rPr>
              <a:t> </a:t>
            </a:r>
            <a:r>
              <a:rPr lang="nl-NL" sz="3000" dirty="0" err="1">
                <a:solidFill>
                  <a:prstClr val="black"/>
                </a:solidFill>
                <a:latin typeface="Calibri" panose="020F0502020204030204"/>
              </a:rPr>
              <a:t>associations</a:t>
            </a:r>
            <a:endParaRPr lang="nl-NL" sz="3000" dirty="0">
              <a:solidFill>
                <a:prstClr val="black"/>
              </a:solidFill>
              <a:latin typeface="Calibri" panose="020F0502020204030204"/>
            </a:endParaRPr>
          </a:p>
          <a:p>
            <a:pPr marL="2400300" lvl="2" indent="-685800" defTabSz="1371600">
              <a:spcBef>
                <a:spcPts val="750"/>
              </a:spcBef>
              <a:buFont typeface="Wingdings" panose="05000000000000000000" pitchFamily="2" charset="2"/>
              <a:buChar char="Ø"/>
            </a:pPr>
            <a:r>
              <a:rPr lang="en-US" sz="3000" dirty="0">
                <a:solidFill>
                  <a:prstClr val="black"/>
                </a:solidFill>
                <a:latin typeface="Calibri" panose="020F0502020204030204"/>
              </a:rPr>
              <a:t>Collective development demand-offer to go to gas-free districts</a:t>
            </a:r>
          </a:p>
          <a:p>
            <a:pPr marL="2400300" lvl="2" indent="-685800" defTabSz="1371600">
              <a:spcBef>
                <a:spcPts val="750"/>
              </a:spcBef>
              <a:buFont typeface="Wingdings" panose="05000000000000000000" pitchFamily="2" charset="2"/>
              <a:buChar char="Ø"/>
            </a:pPr>
            <a:endParaRPr lang="nl-NL" sz="3000" dirty="0">
              <a:solidFill>
                <a:prstClr val="black"/>
              </a:solidFill>
              <a:latin typeface="Calibri" panose="020F0502020204030204"/>
            </a:endParaRPr>
          </a:p>
          <a:p>
            <a:pPr marL="2400300" lvl="2" indent="-685800" defTabSz="1371600">
              <a:spcBef>
                <a:spcPts val="750"/>
              </a:spcBef>
              <a:buFont typeface="Wingdings" panose="05000000000000000000" pitchFamily="2" charset="2"/>
              <a:buChar char="Ø"/>
            </a:pPr>
            <a:endParaRPr lang="nl-NL" sz="3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Afbeelding 4">
            <a:extLst>
              <a:ext uri="{FF2B5EF4-FFF2-40B4-BE49-F238E27FC236}">
                <a16:creationId xmlns:a16="http://schemas.microsoft.com/office/drawing/2014/main" id="{EACA66E6-845A-C264-45C5-E86963EE205F}"/>
              </a:ext>
            </a:extLst>
          </p:cNvPr>
          <p:cNvPicPr>
            <a:picLocks noChangeAspect="1"/>
          </p:cNvPicPr>
          <p:nvPr/>
        </p:nvPicPr>
        <p:blipFill>
          <a:blip r:embed="rId3"/>
          <a:stretch>
            <a:fillRect/>
          </a:stretch>
        </p:blipFill>
        <p:spPr>
          <a:xfrm>
            <a:off x="11184075" y="2726872"/>
            <a:ext cx="7103925" cy="3722915"/>
          </a:xfrm>
          <a:prstGeom prst="rect">
            <a:avLst/>
          </a:prstGeom>
        </p:spPr>
      </p:pic>
    </p:spTree>
    <p:extLst>
      <p:ext uri="{BB962C8B-B14F-4D97-AF65-F5344CB8AC3E}">
        <p14:creationId xmlns:p14="http://schemas.microsoft.com/office/powerpoint/2010/main" val="350239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A9BC6A-A36D-49A2-BB76-94FC39AE7D2E}"/>
              </a:ext>
            </a:extLst>
          </p:cNvPr>
          <p:cNvSpPr>
            <a:spLocks noGrp="1"/>
          </p:cNvSpPr>
          <p:nvPr>
            <p:ph type="title"/>
          </p:nvPr>
        </p:nvSpPr>
        <p:spPr/>
        <p:txBody>
          <a:bodyPr/>
          <a:lstStyle/>
          <a:p>
            <a:r>
              <a:rPr lang="nl-NL" dirty="0" err="1"/>
              <a:t>Conclusion</a:t>
            </a:r>
            <a:endParaRPr lang="nl-NL" dirty="0"/>
          </a:p>
        </p:txBody>
      </p:sp>
      <p:sp>
        <p:nvSpPr>
          <p:cNvPr id="2" name="Text Placeholder 2">
            <a:extLst>
              <a:ext uri="{FF2B5EF4-FFF2-40B4-BE49-F238E27FC236}">
                <a16:creationId xmlns:a16="http://schemas.microsoft.com/office/drawing/2014/main" id="{1FF0965C-B484-EAA3-373B-78E1966A2258}"/>
              </a:ext>
            </a:extLst>
          </p:cNvPr>
          <p:cNvSpPr txBox="1">
            <a:spLocks/>
          </p:cNvSpPr>
          <p:nvPr/>
        </p:nvSpPr>
        <p:spPr>
          <a:xfrm>
            <a:off x="1676400" y="2536031"/>
            <a:ext cx="15354300" cy="563192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spc="45" dirty="0" smtClean="0">
                <a:solidFill>
                  <a:srgbClr val="6B6363"/>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685800" defTabSz="1371600">
              <a:spcBef>
                <a:spcPts val="1500"/>
              </a:spcBef>
              <a:buFont typeface="Wingdings" panose="05000000000000000000" pitchFamily="2" charset="2"/>
              <a:buChar char="Ø"/>
            </a:pPr>
            <a:r>
              <a:rPr lang="nl-NL" sz="4200" spc="68" dirty="0" err="1">
                <a:solidFill>
                  <a:prstClr val="black"/>
                </a:solidFill>
              </a:rPr>
              <a:t>Integrated</a:t>
            </a:r>
            <a:r>
              <a:rPr lang="nl-NL" sz="4200" spc="68" dirty="0">
                <a:solidFill>
                  <a:prstClr val="black"/>
                </a:solidFill>
              </a:rPr>
              <a:t> home </a:t>
            </a:r>
            <a:r>
              <a:rPr lang="nl-NL" sz="4200" spc="68" dirty="0" err="1">
                <a:solidFill>
                  <a:prstClr val="black"/>
                </a:solidFill>
              </a:rPr>
              <a:t>renovation</a:t>
            </a:r>
            <a:r>
              <a:rPr lang="nl-NL" sz="4200" spc="68" dirty="0">
                <a:solidFill>
                  <a:prstClr val="black"/>
                </a:solidFill>
              </a:rPr>
              <a:t> services are </a:t>
            </a:r>
            <a:r>
              <a:rPr lang="nl-NL" sz="4200" spc="68" dirty="0" err="1">
                <a:solidFill>
                  <a:prstClr val="black"/>
                </a:solidFill>
              </a:rPr>
              <a:t>needed</a:t>
            </a:r>
            <a:r>
              <a:rPr lang="nl-NL" sz="4200" spc="68" dirty="0">
                <a:solidFill>
                  <a:prstClr val="black"/>
                </a:solidFill>
              </a:rPr>
              <a:t> and </a:t>
            </a:r>
            <a:r>
              <a:rPr lang="nl-NL" sz="4200" spc="68" dirty="0" err="1">
                <a:solidFill>
                  <a:prstClr val="black"/>
                </a:solidFill>
              </a:rPr>
              <a:t>can</a:t>
            </a:r>
            <a:r>
              <a:rPr lang="nl-NL" sz="4200" spc="68" dirty="0">
                <a:solidFill>
                  <a:prstClr val="black"/>
                </a:solidFill>
              </a:rPr>
              <a:t> </a:t>
            </a:r>
            <a:r>
              <a:rPr lang="nl-NL" sz="4200" spc="68" dirty="0" err="1">
                <a:solidFill>
                  <a:prstClr val="black"/>
                </a:solidFill>
              </a:rPr>
              <a:t>be</a:t>
            </a:r>
            <a:r>
              <a:rPr lang="nl-NL" sz="4200" spc="68" dirty="0">
                <a:solidFill>
                  <a:prstClr val="black"/>
                </a:solidFill>
              </a:rPr>
              <a:t> </a:t>
            </a:r>
            <a:r>
              <a:rPr lang="nl-NL" sz="4200" spc="68" dirty="0" err="1">
                <a:solidFill>
                  <a:prstClr val="black"/>
                </a:solidFill>
              </a:rPr>
              <a:t>succesfully</a:t>
            </a:r>
            <a:r>
              <a:rPr lang="nl-NL" sz="4200" spc="68" dirty="0">
                <a:solidFill>
                  <a:prstClr val="black"/>
                </a:solidFill>
              </a:rPr>
              <a:t> </a:t>
            </a:r>
            <a:r>
              <a:rPr lang="nl-NL" sz="4200" spc="68" dirty="0" err="1">
                <a:solidFill>
                  <a:prstClr val="black"/>
                </a:solidFill>
              </a:rPr>
              <a:t>developed</a:t>
            </a:r>
            <a:r>
              <a:rPr lang="nl-NL" sz="4200" spc="68" dirty="0">
                <a:solidFill>
                  <a:prstClr val="black"/>
                </a:solidFill>
              </a:rPr>
              <a:t> </a:t>
            </a:r>
            <a:r>
              <a:rPr lang="nl-NL" sz="4200" spc="68" dirty="0" err="1">
                <a:solidFill>
                  <a:prstClr val="black"/>
                </a:solidFill>
              </a:rPr>
              <a:t>for</a:t>
            </a:r>
            <a:r>
              <a:rPr lang="nl-NL" sz="4200" spc="68" dirty="0">
                <a:solidFill>
                  <a:prstClr val="black"/>
                </a:solidFill>
              </a:rPr>
              <a:t> </a:t>
            </a:r>
            <a:r>
              <a:rPr lang="nl-NL" sz="4200" spc="68" dirty="0" err="1">
                <a:solidFill>
                  <a:prstClr val="black"/>
                </a:solidFill>
              </a:rPr>
              <a:t>homeowner</a:t>
            </a:r>
            <a:r>
              <a:rPr lang="nl-NL" sz="4200" spc="68" dirty="0">
                <a:solidFill>
                  <a:prstClr val="black"/>
                </a:solidFill>
              </a:rPr>
              <a:t> </a:t>
            </a:r>
            <a:r>
              <a:rPr lang="nl-NL" sz="4200" spc="68" dirty="0" err="1">
                <a:solidFill>
                  <a:prstClr val="black"/>
                </a:solidFill>
              </a:rPr>
              <a:t>associations</a:t>
            </a:r>
            <a:r>
              <a:rPr lang="nl-NL" sz="4200" spc="68" dirty="0">
                <a:solidFill>
                  <a:prstClr val="black"/>
                </a:solidFill>
              </a:rPr>
              <a:t> </a:t>
            </a:r>
            <a:r>
              <a:rPr lang="nl-NL" sz="4200" spc="68" dirty="0" err="1">
                <a:solidFill>
                  <a:prstClr val="black"/>
                </a:solidFill>
              </a:rPr>
              <a:t>targeting</a:t>
            </a:r>
            <a:r>
              <a:rPr lang="nl-NL" sz="4200" spc="68" dirty="0">
                <a:solidFill>
                  <a:prstClr val="black"/>
                </a:solidFill>
              </a:rPr>
              <a:t> </a:t>
            </a:r>
            <a:r>
              <a:rPr lang="nl-NL" sz="4200" spc="68" dirty="0" err="1">
                <a:solidFill>
                  <a:prstClr val="black"/>
                </a:solidFill>
              </a:rPr>
              <a:t>deep</a:t>
            </a:r>
            <a:r>
              <a:rPr lang="nl-NL" sz="4200" spc="68" dirty="0">
                <a:solidFill>
                  <a:prstClr val="black"/>
                </a:solidFill>
              </a:rPr>
              <a:t> </a:t>
            </a:r>
            <a:r>
              <a:rPr lang="nl-NL" sz="4200" spc="68" dirty="0" err="1">
                <a:solidFill>
                  <a:prstClr val="black"/>
                </a:solidFill>
              </a:rPr>
              <a:t>renovation</a:t>
            </a:r>
            <a:r>
              <a:rPr lang="nl-NL" sz="4200" spc="68" dirty="0">
                <a:solidFill>
                  <a:prstClr val="black"/>
                </a:solidFill>
              </a:rPr>
              <a:t> of </a:t>
            </a:r>
            <a:r>
              <a:rPr lang="nl-NL" sz="4200" spc="68" dirty="0" err="1">
                <a:solidFill>
                  <a:prstClr val="black"/>
                </a:solidFill>
              </a:rPr>
              <a:t>condominiums</a:t>
            </a:r>
            <a:endParaRPr lang="nl-NL" sz="4200" spc="68" dirty="0">
              <a:solidFill>
                <a:prstClr val="black"/>
              </a:solidFill>
            </a:endParaRPr>
          </a:p>
          <a:p>
            <a:pPr marL="685800" indent="-685800" defTabSz="1371600">
              <a:spcBef>
                <a:spcPts val="1500"/>
              </a:spcBef>
              <a:buFont typeface="Wingdings" panose="05000000000000000000" pitchFamily="2" charset="2"/>
              <a:buChar char="Ø"/>
            </a:pPr>
            <a:r>
              <a:rPr lang="nl-NL" sz="2700" spc="68" dirty="0">
                <a:solidFill>
                  <a:prstClr val="black"/>
                </a:solidFill>
              </a:rPr>
              <a:t>Attention!</a:t>
            </a:r>
          </a:p>
          <a:p>
            <a:pPr marL="2857500" lvl="3" indent="-685800" defTabSz="1371600">
              <a:spcBef>
                <a:spcPts val="750"/>
              </a:spcBef>
              <a:buFont typeface="Wingdings" panose="05000000000000000000" pitchFamily="2" charset="2"/>
              <a:buChar char="Ø"/>
            </a:pPr>
            <a:r>
              <a:rPr lang="nl-NL" sz="3400" dirty="0" err="1">
                <a:solidFill>
                  <a:prstClr val="black"/>
                </a:solidFill>
                <a:latin typeface="Calibri" panose="020F0502020204030204"/>
              </a:rPr>
              <a:t>Compared</a:t>
            </a:r>
            <a:r>
              <a:rPr lang="nl-NL" sz="3400" dirty="0">
                <a:solidFill>
                  <a:prstClr val="black"/>
                </a:solidFill>
                <a:latin typeface="Calibri" panose="020F0502020204030204"/>
              </a:rPr>
              <a:t> </a:t>
            </a:r>
            <a:r>
              <a:rPr lang="nl-NL" sz="3400" dirty="0" err="1">
                <a:solidFill>
                  <a:prstClr val="black"/>
                </a:solidFill>
                <a:latin typeface="Calibri" panose="020F0502020204030204"/>
              </a:rPr>
              <a:t>to</a:t>
            </a:r>
            <a:r>
              <a:rPr lang="nl-NL" sz="3400" dirty="0">
                <a:solidFill>
                  <a:prstClr val="black"/>
                </a:solidFill>
                <a:latin typeface="Calibri" panose="020F0502020204030204"/>
              </a:rPr>
              <a:t> </a:t>
            </a:r>
            <a:r>
              <a:rPr lang="nl-NL" sz="3400" dirty="0" err="1">
                <a:solidFill>
                  <a:prstClr val="black"/>
                </a:solidFill>
                <a:latin typeface="Calibri" panose="020F0502020204030204"/>
              </a:rPr>
              <a:t>individual</a:t>
            </a:r>
            <a:r>
              <a:rPr lang="nl-NL" sz="3400" dirty="0">
                <a:solidFill>
                  <a:prstClr val="black"/>
                </a:solidFill>
                <a:latin typeface="Calibri" panose="020F0502020204030204"/>
              </a:rPr>
              <a:t> </a:t>
            </a:r>
            <a:r>
              <a:rPr lang="nl-NL" sz="3400" dirty="0" err="1">
                <a:solidFill>
                  <a:prstClr val="black"/>
                </a:solidFill>
                <a:latin typeface="Calibri" panose="020F0502020204030204"/>
              </a:rPr>
              <a:t>homeowners</a:t>
            </a:r>
            <a:r>
              <a:rPr lang="nl-NL" sz="3400" dirty="0">
                <a:solidFill>
                  <a:prstClr val="black"/>
                </a:solidFill>
                <a:latin typeface="Calibri" panose="020F0502020204030204"/>
              </a:rPr>
              <a:t>, </a:t>
            </a:r>
            <a:r>
              <a:rPr lang="nl-NL" sz="3400" dirty="0" err="1">
                <a:solidFill>
                  <a:prstClr val="black"/>
                </a:solidFill>
                <a:latin typeface="Calibri" panose="020F0502020204030204"/>
              </a:rPr>
              <a:t>homeowner</a:t>
            </a:r>
            <a:r>
              <a:rPr lang="nl-NL" sz="3400" dirty="0">
                <a:solidFill>
                  <a:prstClr val="black"/>
                </a:solidFill>
                <a:latin typeface="Calibri" panose="020F0502020204030204"/>
              </a:rPr>
              <a:t> </a:t>
            </a:r>
            <a:r>
              <a:rPr lang="nl-NL" sz="3400" dirty="0" err="1">
                <a:solidFill>
                  <a:prstClr val="black"/>
                </a:solidFill>
                <a:latin typeface="Calibri" panose="020F0502020204030204"/>
              </a:rPr>
              <a:t>associations</a:t>
            </a:r>
            <a:r>
              <a:rPr lang="nl-NL" sz="3400" dirty="0">
                <a:solidFill>
                  <a:prstClr val="black"/>
                </a:solidFill>
                <a:latin typeface="Calibri" panose="020F0502020204030204"/>
              </a:rPr>
              <a:t> </a:t>
            </a:r>
            <a:r>
              <a:rPr lang="nl-NL" sz="3400" dirty="0" err="1">
                <a:solidFill>
                  <a:prstClr val="black"/>
                </a:solidFill>
                <a:latin typeface="Calibri" panose="020F0502020204030204"/>
              </a:rPr>
              <a:t>need</a:t>
            </a:r>
            <a:r>
              <a:rPr lang="nl-NL" sz="3400" dirty="0">
                <a:solidFill>
                  <a:prstClr val="black"/>
                </a:solidFill>
                <a:latin typeface="Calibri" panose="020F0502020204030204"/>
              </a:rPr>
              <a:t> </a:t>
            </a:r>
            <a:r>
              <a:rPr lang="nl-NL" sz="3400" dirty="0" err="1">
                <a:solidFill>
                  <a:prstClr val="black"/>
                </a:solidFill>
                <a:latin typeface="Calibri" panose="020F0502020204030204"/>
              </a:rPr>
              <a:t>adapted</a:t>
            </a:r>
            <a:r>
              <a:rPr lang="nl-NL" sz="3400" dirty="0">
                <a:solidFill>
                  <a:prstClr val="black"/>
                </a:solidFill>
                <a:latin typeface="Calibri" panose="020F0502020204030204"/>
              </a:rPr>
              <a:t> </a:t>
            </a:r>
            <a:r>
              <a:rPr lang="nl-NL" sz="3400" dirty="0" err="1">
                <a:solidFill>
                  <a:prstClr val="black"/>
                </a:solidFill>
                <a:latin typeface="Calibri" panose="020F0502020204030204"/>
              </a:rPr>
              <a:t>guidance</a:t>
            </a:r>
            <a:endParaRPr lang="nl-NL" sz="3400" dirty="0">
              <a:solidFill>
                <a:prstClr val="black"/>
              </a:solidFill>
              <a:latin typeface="Calibri" panose="020F0502020204030204"/>
            </a:endParaRPr>
          </a:p>
          <a:p>
            <a:pPr marL="2857500" lvl="3" indent="-685800" defTabSz="1371600">
              <a:spcBef>
                <a:spcPts val="750"/>
              </a:spcBef>
              <a:buFont typeface="Wingdings" panose="05000000000000000000" pitchFamily="2" charset="2"/>
              <a:buChar char="Ø"/>
            </a:pPr>
            <a:r>
              <a:rPr lang="nl-NL" sz="3400" dirty="0" err="1">
                <a:solidFill>
                  <a:prstClr val="black"/>
                </a:solidFill>
                <a:latin typeface="Calibri" panose="020F0502020204030204"/>
              </a:rPr>
              <a:t>Various</a:t>
            </a:r>
            <a:r>
              <a:rPr lang="nl-NL" sz="3400" dirty="0">
                <a:solidFill>
                  <a:prstClr val="black"/>
                </a:solidFill>
                <a:latin typeface="Calibri" panose="020F0502020204030204"/>
              </a:rPr>
              <a:t> business </a:t>
            </a:r>
            <a:r>
              <a:rPr lang="nl-NL" sz="3400" dirty="0" err="1">
                <a:solidFill>
                  <a:prstClr val="black"/>
                </a:solidFill>
                <a:latin typeface="Calibri" panose="020F0502020204030204"/>
              </a:rPr>
              <a:t>models</a:t>
            </a:r>
            <a:r>
              <a:rPr lang="nl-NL" sz="3400" dirty="0">
                <a:solidFill>
                  <a:prstClr val="black"/>
                </a:solidFill>
                <a:latin typeface="Calibri" panose="020F0502020204030204"/>
              </a:rPr>
              <a:t> are </a:t>
            </a:r>
            <a:r>
              <a:rPr lang="nl-NL" sz="3400" dirty="0" err="1">
                <a:solidFill>
                  <a:prstClr val="black"/>
                </a:solidFill>
                <a:latin typeface="Calibri" panose="020F0502020204030204"/>
              </a:rPr>
              <a:t>possible</a:t>
            </a:r>
            <a:endParaRPr lang="nl-NL" sz="3400" dirty="0">
              <a:solidFill>
                <a:prstClr val="black"/>
              </a:solidFill>
              <a:latin typeface="Calibri" panose="020F0502020204030204"/>
            </a:endParaRPr>
          </a:p>
          <a:p>
            <a:pPr marL="2857500" lvl="3" indent="-685800" defTabSz="1371600">
              <a:spcBef>
                <a:spcPts val="750"/>
              </a:spcBef>
              <a:buFont typeface="Wingdings" panose="05000000000000000000" pitchFamily="2" charset="2"/>
              <a:buChar char="Ø"/>
            </a:pPr>
            <a:r>
              <a:rPr lang="nl-NL" sz="3400" dirty="0" err="1">
                <a:solidFill>
                  <a:prstClr val="black"/>
                </a:solidFill>
                <a:latin typeface="Calibri" panose="020F0502020204030204"/>
              </a:rPr>
              <a:t>Integrated</a:t>
            </a:r>
            <a:r>
              <a:rPr lang="nl-NL" sz="3400" dirty="0">
                <a:solidFill>
                  <a:prstClr val="black"/>
                </a:solidFill>
                <a:latin typeface="Calibri" panose="020F0502020204030204"/>
              </a:rPr>
              <a:t> services </a:t>
            </a:r>
            <a:r>
              <a:rPr lang="nl-NL" sz="3400" dirty="0" err="1">
                <a:solidFill>
                  <a:prstClr val="black"/>
                </a:solidFill>
                <a:latin typeface="Calibri" panose="020F0502020204030204"/>
              </a:rPr>
              <a:t>preferably</a:t>
            </a:r>
            <a:r>
              <a:rPr lang="nl-NL" sz="3400" dirty="0">
                <a:solidFill>
                  <a:prstClr val="black"/>
                </a:solidFill>
                <a:latin typeface="Calibri" panose="020F0502020204030204"/>
              </a:rPr>
              <a:t> </a:t>
            </a:r>
            <a:r>
              <a:rPr lang="nl-NL" sz="3400" dirty="0" err="1">
                <a:solidFill>
                  <a:prstClr val="black"/>
                </a:solidFill>
                <a:latin typeface="Calibri" panose="020F0502020204030204"/>
              </a:rPr>
              <a:t>engage</a:t>
            </a:r>
            <a:r>
              <a:rPr lang="nl-NL" sz="3400" dirty="0">
                <a:solidFill>
                  <a:prstClr val="black"/>
                </a:solidFill>
                <a:latin typeface="Calibri" panose="020F0502020204030204"/>
              </a:rPr>
              <a:t> in the </a:t>
            </a:r>
            <a:r>
              <a:rPr lang="nl-NL" sz="3400" dirty="0" err="1">
                <a:solidFill>
                  <a:prstClr val="black"/>
                </a:solidFill>
                <a:latin typeface="Calibri" panose="020F0502020204030204"/>
              </a:rPr>
              <a:t>whole</a:t>
            </a:r>
            <a:r>
              <a:rPr lang="nl-NL" sz="3400" dirty="0">
                <a:solidFill>
                  <a:prstClr val="black"/>
                </a:solidFill>
                <a:latin typeface="Calibri" panose="020F0502020204030204"/>
              </a:rPr>
              <a:t> </a:t>
            </a:r>
            <a:r>
              <a:rPr lang="nl-NL" sz="3400" dirty="0" err="1">
                <a:solidFill>
                  <a:prstClr val="black"/>
                </a:solidFill>
                <a:latin typeface="Calibri" panose="020F0502020204030204"/>
              </a:rPr>
              <a:t>process</a:t>
            </a:r>
            <a:endParaRPr lang="nl-NL" sz="3400" dirty="0">
              <a:solidFill>
                <a:prstClr val="black"/>
              </a:solidFill>
              <a:latin typeface="Calibri" panose="020F0502020204030204"/>
            </a:endParaRPr>
          </a:p>
          <a:p>
            <a:pPr marL="2857500" lvl="3" indent="-685800" defTabSz="1371600">
              <a:spcBef>
                <a:spcPts val="750"/>
              </a:spcBef>
              <a:buFont typeface="Wingdings" panose="05000000000000000000" pitchFamily="2" charset="2"/>
              <a:buChar char="Ø"/>
            </a:pPr>
            <a:r>
              <a:rPr lang="nl-NL" sz="3400" dirty="0" err="1">
                <a:solidFill>
                  <a:prstClr val="black"/>
                </a:solidFill>
                <a:latin typeface="Calibri" panose="020F0502020204030204"/>
              </a:rPr>
              <a:t>Monthly</a:t>
            </a:r>
            <a:r>
              <a:rPr lang="nl-NL" sz="3400" dirty="0">
                <a:solidFill>
                  <a:prstClr val="black"/>
                </a:solidFill>
                <a:latin typeface="Calibri" panose="020F0502020204030204"/>
              </a:rPr>
              <a:t> financial and </a:t>
            </a:r>
            <a:r>
              <a:rPr lang="nl-NL" sz="3400" dirty="0" err="1">
                <a:solidFill>
                  <a:prstClr val="black"/>
                </a:solidFill>
                <a:latin typeface="Calibri" panose="020F0502020204030204"/>
              </a:rPr>
              <a:t>energy-saving</a:t>
            </a:r>
            <a:r>
              <a:rPr lang="nl-NL" sz="3400" dirty="0">
                <a:solidFill>
                  <a:prstClr val="black"/>
                </a:solidFill>
                <a:latin typeface="Calibri" panose="020F0502020204030204"/>
              </a:rPr>
              <a:t> </a:t>
            </a:r>
            <a:r>
              <a:rPr lang="nl-NL" sz="3400" dirty="0" err="1">
                <a:solidFill>
                  <a:prstClr val="black"/>
                </a:solidFill>
                <a:latin typeface="Calibri" panose="020F0502020204030204"/>
              </a:rPr>
              <a:t>should</a:t>
            </a:r>
            <a:r>
              <a:rPr lang="nl-NL" sz="3400" dirty="0">
                <a:solidFill>
                  <a:prstClr val="black"/>
                </a:solidFill>
                <a:latin typeface="Calibri" panose="020F0502020204030204"/>
              </a:rPr>
              <a:t> </a:t>
            </a:r>
            <a:r>
              <a:rPr lang="nl-NL" sz="3400" dirty="0" err="1">
                <a:solidFill>
                  <a:prstClr val="black"/>
                </a:solidFill>
                <a:latin typeface="Calibri" panose="020F0502020204030204"/>
              </a:rPr>
              <a:t>be</a:t>
            </a:r>
            <a:r>
              <a:rPr lang="nl-NL" sz="3400" dirty="0">
                <a:solidFill>
                  <a:prstClr val="black"/>
                </a:solidFill>
                <a:latin typeface="Calibri" panose="020F0502020204030204"/>
              </a:rPr>
              <a:t> </a:t>
            </a:r>
            <a:r>
              <a:rPr lang="nl-NL" sz="3400" dirty="0" err="1">
                <a:solidFill>
                  <a:prstClr val="black"/>
                </a:solidFill>
                <a:latin typeface="Calibri" panose="020F0502020204030204"/>
              </a:rPr>
              <a:t>provided</a:t>
            </a:r>
            <a:endParaRPr lang="nl-NL" sz="3400" dirty="0">
              <a:solidFill>
                <a:prstClr val="black"/>
              </a:solidFill>
              <a:latin typeface="Calibri" panose="020F0502020204030204"/>
            </a:endParaRPr>
          </a:p>
          <a:p>
            <a:pPr marL="2857500" lvl="3" indent="-685800" defTabSz="1371600">
              <a:spcBef>
                <a:spcPts val="750"/>
              </a:spcBef>
              <a:buFont typeface="Wingdings" panose="05000000000000000000" pitchFamily="2" charset="2"/>
              <a:buChar char="Ø"/>
            </a:pPr>
            <a:r>
              <a:rPr lang="nl-NL" sz="3400" dirty="0">
                <a:solidFill>
                  <a:prstClr val="black"/>
                </a:solidFill>
                <a:latin typeface="Calibri" panose="020F0502020204030204"/>
              </a:rPr>
              <a:t>Policy is </a:t>
            </a:r>
            <a:r>
              <a:rPr lang="nl-NL" sz="3400" dirty="0" err="1">
                <a:solidFill>
                  <a:prstClr val="black"/>
                </a:solidFill>
                <a:latin typeface="Calibri" panose="020F0502020204030204"/>
              </a:rPr>
              <a:t>rapidly</a:t>
            </a:r>
            <a:r>
              <a:rPr lang="nl-NL" sz="3400" dirty="0">
                <a:solidFill>
                  <a:prstClr val="black"/>
                </a:solidFill>
                <a:latin typeface="Calibri" panose="020F0502020204030204"/>
              </a:rPr>
              <a:t> </a:t>
            </a:r>
            <a:r>
              <a:rPr lang="nl-NL" sz="3400" dirty="0" err="1">
                <a:solidFill>
                  <a:prstClr val="black"/>
                </a:solidFill>
                <a:latin typeface="Calibri" panose="020F0502020204030204"/>
              </a:rPr>
              <a:t>changing</a:t>
            </a:r>
            <a:endParaRPr lang="nl-NL" sz="3400" dirty="0">
              <a:solidFill>
                <a:prstClr val="black"/>
              </a:solidFill>
              <a:latin typeface="Calibri" panose="020F0502020204030204"/>
            </a:endParaRPr>
          </a:p>
          <a:p>
            <a:pPr marL="1028700" lvl="1" indent="0" defTabSz="1371600">
              <a:spcBef>
                <a:spcPts val="750"/>
              </a:spcBef>
              <a:buNone/>
            </a:pPr>
            <a:endParaRPr lang="nl-NL" sz="3600" dirty="0">
              <a:solidFill>
                <a:prstClr val="black"/>
              </a:solidFill>
              <a:latin typeface="Calibri" panose="020F0502020204030204"/>
            </a:endParaRPr>
          </a:p>
          <a:p>
            <a:pPr marL="1714500" lvl="1" indent="-685800" defTabSz="1371600">
              <a:spcBef>
                <a:spcPts val="750"/>
              </a:spcBef>
              <a:buFont typeface="Wingdings" panose="05000000000000000000" pitchFamily="2" charset="2"/>
              <a:buChar char="Ø"/>
            </a:pPr>
            <a:endParaRPr lang="nl-NL" sz="3600" dirty="0">
              <a:solidFill>
                <a:prstClr val="black"/>
              </a:solidFill>
              <a:latin typeface="Calibri" panose="020F0502020204030204"/>
            </a:endParaRPr>
          </a:p>
        </p:txBody>
      </p:sp>
    </p:spTree>
    <p:extLst>
      <p:ext uri="{BB962C8B-B14F-4D97-AF65-F5344CB8AC3E}">
        <p14:creationId xmlns:p14="http://schemas.microsoft.com/office/powerpoint/2010/main" val="844169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sp>
        <p:nvSpPr>
          <p:cNvPr id="8" name="Rectángulo 7">
            <a:extLst>
              <a:ext uri="{FF2B5EF4-FFF2-40B4-BE49-F238E27FC236}">
                <a16:creationId xmlns:a16="http://schemas.microsoft.com/office/drawing/2014/main" id="{8BB18457-7993-999E-4EB2-E85238F0FCAC}"/>
              </a:ext>
            </a:extLst>
          </p:cNvPr>
          <p:cNvSpPr/>
          <p:nvPr/>
        </p:nvSpPr>
        <p:spPr>
          <a:xfrm>
            <a:off x="1295399" y="1883146"/>
            <a:ext cx="15840584" cy="112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Rectángulo 8">
            <a:extLst>
              <a:ext uri="{FF2B5EF4-FFF2-40B4-BE49-F238E27FC236}">
                <a16:creationId xmlns:a16="http://schemas.microsoft.com/office/drawing/2014/main" id="{027F995A-9545-E7DF-AC43-608D3BF46F67}"/>
              </a:ext>
            </a:extLst>
          </p:cNvPr>
          <p:cNvSpPr/>
          <p:nvPr/>
        </p:nvSpPr>
        <p:spPr>
          <a:xfrm>
            <a:off x="1295400" y="926777"/>
            <a:ext cx="7391399" cy="10287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3" name="Group 3"/>
          <p:cNvGrpSpPr/>
          <p:nvPr/>
        </p:nvGrpSpPr>
        <p:grpSpPr>
          <a:xfrm>
            <a:off x="1028700" y="3517722"/>
            <a:ext cx="16230600" cy="5740578"/>
            <a:chOff x="0" y="0"/>
            <a:chExt cx="4274726" cy="1511922"/>
          </a:xfrm>
        </p:grpSpPr>
        <p:sp>
          <p:nvSpPr>
            <p:cNvPr id="4" name="Freeform 4"/>
            <p:cNvSpPr/>
            <p:nvPr/>
          </p:nvSpPr>
          <p:spPr>
            <a:xfrm>
              <a:off x="0" y="0"/>
              <a:ext cx="4274726" cy="1511922"/>
            </a:xfrm>
            <a:custGeom>
              <a:avLst/>
              <a:gdLst/>
              <a:ahLst/>
              <a:cxnLst/>
              <a:rect l="l" t="t" r="r" b="b"/>
              <a:pathLst>
                <a:path w="4274726" h="1511922">
                  <a:moveTo>
                    <a:pt x="0" y="0"/>
                  </a:moveTo>
                  <a:lnTo>
                    <a:pt x="4274726" y="0"/>
                  </a:lnTo>
                  <a:lnTo>
                    <a:pt x="4274726" y="1511922"/>
                  </a:lnTo>
                  <a:lnTo>
                    <a:pt x="0" y="1511922"/>
                  </a:lnTo>
                  <a:close/>
                </a:path>
              </a:pathLst>
            </a:custGeom>
            <a:solidFill>
              <a:srgbClr val="FFFFFF"/>
            </a:solidFill>
            <a:ln w="95250" cap="sq">
              <a:solidFill>
                <a:srgbClr val="E66A18"/>
              </a:solidFill>
              <a:prstDash val="solid"/>
              <a:miter/>
            </a:ln>
          </p:spPr>
          <p:txBody>
            <a:bodyPr/>
            <a:lstStyle/>
            <a:p>
              <a:endParaRPr lang="en-BE"/>
            </a:p>
          </p:txBody>
        </p:sp>
        <p:sp>
          <p:nvSpPr>
            <p:cNvPr id="5" name="TextBox 5"/>
            <p:cNvSpPr txBox="1"/>
            <p:nvPr/>
          </p:nvSpPr>
          <p:spPr>
            <a:xfrm>
              <a:off x="0" y="-9525"/>
              <a:ext cx="4274726" cy="1521447"/>
            </a:xfrm>
            <a:prstGeom prst="rect">
              <a:avLst/>
            </a:prstGeom>
          </p:spPr>
          <p:txBody>
            <a:bodyPr lIns="190500" tIns="190500" rIns="190500" bIns="190500" rtlCol="0" anchor="ctr"/>
            <a:lstStyle/>
            <a:p>
              <a:pPr algn="ctr">
                <a:lnSpc>
                  <a:spcPts val="9600"/>
                </a:lnSpc>
              </a:pPr>
              <a:r>
                <a:rPr lang="en-US" sz="8000" b="1">
                  <a:solidFill>
                    <a:srgbClr val="E66A18"/>
                  </a:solidFill>
                  <a:latin typeface="Roboto Heavy"/>
                  <a:ea typeface="Roboto Heavy"/>
                  <a:cs typeface="Roboto Heavy"/>
                  <a:sym typeface="Roboto Heavy"/>
                </a:rPr>
                <a:t>WORKSHOP 1:</a:t>
              </a:r>
            </a:p>
            <a:p>
              <a:pPr algn="ctr">
                <a:lnSpc>
                  <a:spcPts val="9600"/>
                </a:lnSpc>
              </a:pPr>
              <a:r>
                <a:rPr lang="en-US" sz="8000" b="1">
                  <a:solidFill>
                    <a:srgbClr val="0152A1"/>
                  </a:solidFill>
                  <a:latin typeface="Roboto Heavy"/>
                  <a:ea typeface="Roboto Heavy"/>
                  <a:cs typeface="Roboto Heavy"/>
                  <a:sym typeface="Roboto Heavy"/>
                </a:rPr>
                <a:t>NÁSTROJE NA PODPORU MAJITELŮ</a:t>
              </a:r>
            </a:p>
          </p:txBody>
        </p:sp>
      </p:grpSp>
      <p:sp>
        <p:nvSpPr>
          <p:cNvPr id="6" name="TextBox 6"/>
          <p:cNvSpPr txBox="1"/>
          <p:nvPr/>
        </p:nvSpPr>
        <p:spPr>
          <a:xfrm>
            <a:off x="1440605" y="1883147"/>
            <a:ext cx="15695378" cy="1121524"/>
          </a:xfrm>
          <a:prstGeom prst="rect">
            <a:avLst/>
          </a:prstGeom>
        </p:spPr>
        <p:txBody>
          <a:bodyPr lIns="0" tIns="0" rIns="0" bIns="0" rtlCol="0" anchor="t">
            <a:spAutoFit/>
          </a:bodyPr>
          <a:lstStyle/>
          <a:p>
            <a:pPr marL="0" lvl="0" indent="0" algn="l">
              <a:lnSpc>
                <a:spcPts val="8970"/>
              </a:lnSpc>
            </a:pPr>
            <a:r>
              <a:rPr lang="en-US" sz="7475" b="1">
                <a:solidFill>
                  <a:srgbClr val="E66A18"/>
                </a:solidFill>
                <a:latin typeface="Roboto Condensed Heavy"/>
                <a:ea typeface="Roboto Condensed Heavy"/>
                <a:cs typeface="Roboto Condensed Heavy"/>
                <a:sym typeface="Roboto Condensed Heavy"/>
              </a:rPr>
              <a:t>CZECH </a:t>
            </a:r>
            <a:r>
              <a:rPr lang="en-US" sz="7475" b="1">
                <a:solidFill>
                  <a:srgbClr val="000000"/>
                </a:solidFill>
                <a:latin typeface="Roboto Condensed Heavy"/>
                <a:ea typeface="Roboto Condensed Heavy"/>
                <a:cs typeface="Roboto Condensed Heavy"/>
                <a:sym typeface="Roboto Condensed Heavy"/>
              </a:rPr>
              <a:t>PROPERTY OWNERS</a:t>
            </a:r>
            <a:r>
              <a:rPr lang="en-US" sz="7475" b="1">
                <a:solidFill>
                  <a:srgbClr val="FFFFFF"/>
                </a:solidFill>
                <a:latin typeface="Roboto Condensed Heavy"/>
                <a:ea typeface="Roboto Condensed Heavy"/>
                <a:cs typeface="Roboto Condensed Heavy"/>
                <a:sym typeface="Roboto Condensed Heavy"/>
              </a:rPr>
              <a:t> </a:t>
            </a:r>
            <a:r>
              <a:rPr lang="en-US" sz="7475" b="1">
                <a:solidFill>
                  <a:srgbClr val="E66A18"/>
                </a:solidFill>
                <a:latin typeface="Roboto Condensed Heavy"/>
                <a:ea typeface="Roboto Condensed Heavy"/>
                <a:cs typeface="Roboto Condensed Heavy"/>
                <a:sym typeface="Roboto Condensed Heavy"/>
              </a:rPr>
              <a:t>ON BOARD!</a:t>
            </a:r>
          </a:p>
        </p:txBody>
      </p:sp>
      <p:sp>
        <p:nvSpPr>
          <p:cNvPr id="7" name="TextBox 7"/>
          <p:cNvSpPr txBox="1"/>
          <p:nvPr/>
        </p:nvSpPr>
        <p:spPr>
          <a:xfrm>
            <a:off x="1440605" y="1019175"/>
            <a:ext cx="14450269" cy="864034"/>
          </a:xfrm>
          <a:prstGeom prst="rect">
            <a:avLst/>
          </a:prstGeom>
        </p:spPr>
        <p:txBody>
          <a:bodyPr lIns="0" tIns="0" rIns="0" bIns="0" rtlCol="0" anchor="t">
            <a:spAutoFit/>
          </a:bodyPr>
          <a:lstStyle/>
          <a:p>
            <a:pPr marL="0" lvl="0" indent="0" algn="just">
              <a:lnSpc>
                <a:spcPts val="6727"/>
              </a:lnSpc>
            </a:pPr>
            <a:r>
              <a:rPr lang="en-US" sz="5606" b="1">
                <a:solidFill>
                  <a:srgbClr val="000000"/>
                </a:solidFill>
                <a:latin typeface="Roboto Condensed Bold"/>
                <a:ea typeface="Roboto Condensed Bold"/>
                <a:cs typeface="Roboto Condensed Bold"/>
                <a:sym typeface="Roboto Condensed Bold"/>
              </a:rPr>
              <a:t>UIPI RENOVATION TOUR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014F116-C95F-3629-6F88-14778AAC6B53}"/>
              </a:ext>
            </a:extLst>
          </p:cNvPr>
          <p:cNvSpPr>
            <a:spLocks noGrp="1"/>
          </p:cNvSpPr>
          <p:nvPr>
            <p:ph sz="half" idx="2"/>
          </p:nvPr>
        </p:nvSpPr>
        <p:spPr/>
        <p:txBody>
          <a:bodyPr/>
          <a:lstStyle/>
          <a:p>
            <a:pPr algn="ctr"/>
            <a:r>
              <a:rPr lang="en-GB" b="1" dirty="0">
                <a:solidFill>
                  <a:srgbClr val="2ACD57"/>
                </a:solidFill>
              </a:rPr>
              <a:t>How to find us</a:t>
            </a:r>
            <a:endParaRPr lang="nl-NL" b="1" dirty="0">
              <a:solidFill>
                <a:srgbClr val="2ACD57"/>
              </a:solidFill>
            </a:endParaRPr>
          </a:p>
        </p:txBody>
      </p:sp>
      <p:sp>
        <p:nvSpPr>
          <p:cNvPr id="7" name="Rectangle 6">
            <a:extLst>
              <a:ext uri="{FF2B5EF4-FFF2-40B4-BE49-F238E27FC236}">
                <a16:creationId xmlns:a16="http://schemas.microsoft.com/office/drawing/2014/main" id="{6095C049-8B40-2EA5-DE26-5705ABD051B2}"/>
              </a:ext>
            </a:extLst>
          </p:cNvPr>
          <p:cNvSpPr/>
          <p:nvPr/>
        </p:nvSpPr>
        <p:spPr>
          <a:xfrm>
            <a:off x="-304800" y="1"/>
            <a:ext cx="9483410" cy="9154274"/>
          </a:xfrm>
          <a:prstGeom prst="rect">
            <a:avLst/>
          </a:prstGeom>
          <a:solidFill>
            <a:srgbClr val="2ACD57"/>
          </a:solidFill>
          <a:ln>
            <a:solidFill>
              <a:srgbClr val="2ACD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nl-NL" sz="2700" dirty="0">
              <a:solidFill>
                <a:prstClr val="white"/>
              </a:solidFill>
              <a:latin typeface="Calibri" panose="020F0502020204030204"/>
            </a:endParaRPr>
          </a:p>
        </p:txBody>
      </p:sp>
      <p:pic>
        <p:nvPicPr>
          <p:cNvPr id="8" name="Picture 5">
            <a:extLst>
              <a:ext uri="{FF2B5EF4-FFF2-40B4-BE49-F238E27FC236}">
                <a16:creationId xmlns:a16="http://schemas.microsoft.com/office/drawing/2014/main" id="{C22799C0-61A0-9F12-F925-3F2ACBF7C0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886755" y="3628721"/>
            <a:ext cx="829212" cy="869165"/>
          </a:xfrm>
          <a:prstGeom prst="rect">
            <a:avLst/>
          </a:prstGeom>
        </p:spPr>
      </p:pic>
      <p:pic>
        <p:nvPicPr>
          <p:cNvPr id="10" name="Picture 9">
            <a:extLst>
              <a:ext uri="{FF2B5EF4-FFF2-40B4-BE49-F238E27FC236}">
                <a16:creationId xmlns:a16="http://schemas.microsoft.com/office/drawing/2014/main" id="{A8821A40-DEC4-6A4D-785E-4CC31D51B7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886755" y="4832556"/>
            <a:ext cx="829212" cy="829212"/>
          </a:xfrm>
          <a:prstGeom prst="rect">
            <a:avLst/>
          </a:prstGeom>
        </p:spPr>
      </p:pic>
      <p:sp>
        <p:nvSpPr>
          <p:cNvPr id="11" name="TextBox 12">
            <a:extLst>
              <a:ext uri="{FF2B5EF4-FFF2-40B4-BE49-F238E27FC236}">
                <a16:creationId xmlns:a16="http://schemas.microsoft.com/office/drawing/2014/main" id="{8960D2D0-690D-749B-28A0-C7DDE0BE7AD7}"/>
              </a:ext>
            </a:extLst>
          </p:cNvPr>
          <p:cNvSpPr txBox="1"/>
          <p:nvPr/>
        </p:nvSpPr>
        <p:spPr>
          <a:xfrm>
            <a:off x="10775900" y="3761152"/>
            <a:ext cx="3363665" cy="599459"/>
          </a:xfrm>
          <a:prstGeom prst="rect">
            <a:avLst/>
          </a:prstGeom>
        </p:spPr>
        <p:txBody>
          <a:bodyPr lIns="0" tIns="0" rIns="0" bIns="0" rtlCol="0" anchor="t">
            <a:spAutoFit/>
          </a:bodyPr>
          <a:lstStyle/>
          <a:p>
            <a:pPr algn="ctr" defTabSz="1371600">
              <a:lnSpc>
                <a:spcPts val="5249"/>
              </a:lnSpc>
            </a:pPr>
            <a:r>
              <a:rPr lang="en-US" sz="3000" dirty="0" err="1">
                <a:solidFill>
                  <a:srgbClr val="6B6363"/>
                </a:solidFill>
                <a:latin typeface="Open Sans"/>
              </a:rPr>
              <a:t>CondorenoLife</a:t>
            </a:r>
            <a:endParaRPr lang="en-US" sz="3000" dirty="0">
              <a:solidFill>
                <a:srgbClr val="6B6363"/>
              </a:solidFill>
              <a:latin typeface="Open Sans"/>
            </a:endParaRPr>
          </a:p>
        </p:txBody>
      </p:sp>
      <p:sp>
        <p:nvSpPr>
          <p:cNvPr id="12" name="TextBox 13">
            <a:extLst>
              <a:ext uri="{FF2B5EF4-FFF2-40B4-BE49-F238E27FC236}">
                <a16:creationId xmlns:a16="http://schemas.microsoft.com/office/drawing/2014/main" id="{CEB276A9-1DCA-DC08-9CE9-BC90E1E096DE}"/>
              </a:ext>
            </a:extLst>
          </p:cNvPr>
          <p:cNvSpPr txBox="1"/>
          <p:nvPr/>
        </p:nvSpPr>
        <p:spPr>
          <a:xfrm>
            <a:off x="10775900" y="4913579"/>
            <a:ext cx="3683496" cy="599459"/>
          </a:xfrm>
          <a:prstGeom prst="rect">
            <a:avLst/>
          </a:prstGeom>
        </p:spPr>
        <p:txBody>
          <a:bodyPr lIns="0" tIns="0" rIns="0" bIns="0" rtlCol="0" anchor="t">
            <a:spAutoFit/>
          </a:bodyPr>
          <a:lstStyle/>
          <a:p>
            <a:pPr algn="ctr" defTabSz="1371600">
              <a:lnSpc>
                <a:spcPts val="5249"/>
              </a:lnSpc>
            </a:pPr>
            <a:r>
              <a:rPr lang="en-US" sz="3000" dirty="0" err="1">
                <a:solidFill>
                  <a:srgbClr val="545454"/>
                </a:solidFill>
                <a:latin typeface="Open Sans"/>
              </a:rPr>
              <a:t>Life_</a:t>
            </a:r>
            <a:r>
              <a:rPr lang="en-US" sz="3000" dirty="0" err="1">
                <a:solidFill>
                  <a:srgbClr val="6B6363"/>
                </a:solidFill>
                <a:latin typeface="Open Sans"/>
              </a:rPr>
              <a:t>CondoReno</a:t>
            </a:r>
            <a:endParaRPr lang="en-US" sz="3000" dirty="0">
              <a:solidFill>
                <a:srgbClr val="6B6363"/>
              </a:solidFill>
              <a:latin typeface="Open Sans"/>
            </a:endParaRPr>
          </a:p>
        </p:txBody>
      </p:sp>
      <p:sp>
        <p:nvSpPr>
          <p:cNvPr id="13" name="TextBox 14">
            <a:extLst>
              <a:ext uri="{FF2B5EF4-FFF2-40B4-BE49-F238E27FC236}">
                <a16:creationId xmlns:a16="http://schemas.microsoft.com/office/drawing/2014/main" id="{45F22F3D-9D05-653F-7D5C-6D235BB86847}"/>
              </a:ext>
            </a:extLst>
          </p:cNvPr>
          <p:cNvSpPr txBox="1"/>
          <p:nvPr/>
        </p:nvSpPr>
        <p:spPr>
          <a:xfrm>
            <a:off x="11219264" y="6089953"/>
            <a:ext cx="3353463" cy="601190"/>
          </a:xfrm>
          <a:prstGeom prst="rect">
            <a:avLst/>
          </a:prstGeom>
        </p:spPr>
        <p:txBody>
          <a:bodyPr lIns="0" tIns="0" rIns="0" bIns="0" rtlCol="0" anchor="t">
            <a:spAutoFit/>
          </a:bodyPr>
          <a:lstStyle/>
          <a:p>
            <a:pPr defTabSz="1371600">
              <a:lnSpc>
                <a:spcPts val="5249"/>
              </a:lnSpc>
            </a:pPr>
            <a:r>
              <a:rPr lang="en-US" sz="3000" dirty="0">
                <a:solidFill>
                  <a:srgbClr val="545454"/>
                </a:solidFill>
                <a:latin typeface="Open Sans"/>
                <a:ea typeface="Open Sans"/>
                <a:cs typeface="Open Sans"/>
              </a:rPr>
              <a:t>condoreno.org</a:t>
            </a:r>
            <a:endParaRPr lang="en-US" sz="3000" dirty="0">
              <a:solidFill>
                <a:srgbClr val="000000"/>
              </a:solidFill>
              <a:latin typeface="Calibri"/>
              <a:ea typeface="Calibri"/>
              <a:cs typeface="Calibri"/>
            </a:endParaRPr>
          </a:p>
        </p:txBody>
      </p:sp>
      <p:sp>
        <p:nvSpPr>
          <p:cNvPr id="14" name="TextBox 15">
            <a:extLst>
              <a:ext uri="{FF2B5EF4-FFF2-40B4-BE49-F238E27FC236}">
                <a16:creationId xmlns:a16="http://schemas.microsoft.com/office/drawing/2014/main" id="{C9539CCE-200F-97BE-D602-37B7EA197AAE}"/>
              </a:ext>
            </a:extLst>
          </p:cNvPr>
          <p:cNvSpPr txBox="1"/>
          <p:nvPr/>
        </p:nvSpPr>
        <p:spPr>
          <a:xfrm>
            <a:off x="11219264" y="7375549"/>
            <a:ext cx="8192244" cy="599459"/>
          </a:xfrm>
          <a:prstGeom prst="rect">
            <a:avLst/>
          </a:prstGeom>
        </p:spPr>
        <p:txBody>
          <a:bodyPr lIns="0" tIns="0" rIns="0" bIns="0" rtlCol="0" anchor="t">
            <a:spAutoFit/>
          </a:bodyPr>
          <a:lstStyle/>
          <a:p>
            <a:pPr defTabSz="1371600">
              <a:lnSpc>
                <a:spcPts val="5249"/>
              </a:lnSpc>
            </a:pPr>
            <a:r>
              <a:rPr lang="en-US" sz="3000" dirty="0">
                <a:solidFill>
                  <a:srgbClr val="545454"/>
                </a:solidFill>
                <a:latin typeface="Open Sans"/>
              </a:rPr>
              <a:t>LIFE21-CET-HOMERENO-CondoReno</a:t>
            </a:r>
          </a:p>
        </p:txBody>
      </p:sp>
      <p:pic>
        <p:nvPicPr>
          <p:cNvPr id="15" name="Picture 6">
            <a:extLst>
              <a:ext uri="{FF2B5EF4-FFF2-40B4-BE49-F238E27FC236}">
                <a16:creationId xmlns:a16="http://schemas.microsoft.com/office/drawing/2014/main" id="{59B16CB4-7427-CF96-7993-A9B4D707D8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46688" y="6093740"/>
            <a:ext cx="829212" cy="829212"/>
          </a:xfrm>
          <a:prstGeom prst="rect">
            <a:avLst/>
          </a:prstGeom>
        </p:spPr>
      </p:pic>
      <p:pic>
        <p:nvPicPr>
          <p:cNvPr id="16" name="Picture 7">
            <a:extLst>
              <a:ext uri="{FF2B5EF4-FFF2-40B4-BE49-F238E27FC236}">
                <a16:creationId xmlns:a16="http://schemas.microsoft.com/office/drawing/2014/main" id="{F63E3B2D-8376-E41F-185D-AE28BD6081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46688" y="7354923"/>
            <a:ext cx="829212" cy="829212"/>
          </a:xfrm>
          <a:prstGeom prst="rect">
            <a:avLst/>
          </a:prstGeom>
        </p:spPr>
      </p:pic>
      <p:sp>
        <p:nvSpPr>
          <p:cNvPr id="17" name="TextBox 16">
            <a:extLst>
              <a:ext uri="{FF2B5EF4-FFF2-40B4-BE49-F238E27FC236}">
                <a16:creationId xmlns:a16="http://schemas.microsoft.com/office/drawing/2014/main" id="{0E21171A-7C14-F13A-3D8F-6895964677F2}"/>
              </a:ext>
            </a:extLst>
          </p:cNvPr>
          <p:cNvSpPr txBox="1"/>
          <p:nvPr/>
        </p:nvSpPr>
        <p:spPr>
          <a:xfrm>
            <a:off x="1952564" y="3861275"/>
            <a:ext cx="5308092" cy="1754326"/>
          </a:xfrm>
          <a:prstGeom prst="rect">
            <a:avLst/>
          </a:prstGeom>
          <a:noFill/>
        </p:spPr>
        <p:txBody>
          <a:bodyPr wrap="square" rtlCol="0">
            <a:spAutoFit/>
          </a:bodyPr>
          <a:lstStyle/>
          <a:p>
            <a:pPr algn="ctr" defTabSz="1371600"/>
            <a:r>
              <a:rPr lang="en-GB" sz="5400" b="1" dirty="0">
                <a:solidFill>
                  <a:prstClr val="white"/>
                </a:solidFill>
                <a:latin typeface="Open Sans" panose="020B0606030504020204" pitchFamily="34" charset="0"/>
                <a:ea typeface="Open Sans" panose="020B0606030504020204" pitchFamily="34" charset="0"/>
                <a:cs typeface="Open Sans" panose="020B0606030504020204" pitchFamily="34" charset="0"/>
              </a:rPr>
              <a:t>THANK </a:t>
            </a:r>
          </a:p>
          <a:p>
            <a:pPr algn="ctr" defTabSz="1371600"/>
            <a:r>
              <a:rPr lang="en-GB" sz="5400" b="1" dirty="0">
                <a:solidFill>
                  <a:prstClr val="white"/>
                </a:solidFill>
                <a:latin typeface="Open Sans" panose="020B0606030504020204" pitchFamily="34" charset="0"/>
                <a:ea typeface="Open Sans" panose="020B0606030504020204" pitchFamily="34" charset="0"/>
                <a:cs typeface="Open Sans" panose="020B0606030504020204" pitchFamily="34" charset="0"/>
              </a:rPr>
              <a:t>YOU</a:t>
            </a:r>
            <a:endParaRPr lang="nl-NL" sz="5400"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D60858F0-2323-8AF7-29E5-C7532AB8B9F4}"/>
              </a:ext>
            </a:extLst>
          </p:cNvPr>
          <p:cNvSpPr txBox="1"/>
          <p:nvPr/>
        </p:nvSpPr>
        <p:spPr>
          <a:xfrm>
            <a:off x="152400" y="9265445"/>
            <a:ext cx="14837230" cy="830997"/>
          </a:xfrm>
          <a:prstGeom prst="rect">
            <a:avLst/>
          </a:prstGeom>
          <a:noFill/>
        </p:spPr>
        <p:txBody>
          <a:bodyPr wrap="square" rtlCol="0">
            <a:spAutoFit/>
          </a:bodyPr>
          <a:lstStyle/>
          <a:p>
            <a:pPr defTabSz="1371600"/>
            <a:r>
              <a:rPr lang="en-US" sz="1600" i="1" dirty="0">
                <a:solidFill>
                  <a:prstClr val="black"/>
                </a:solidFill>
                <a:latin typeface="Open Sans" panose="020B0606030504020204" pitchFamily="34" charset="0"/>
                <a:ea typeface="Open Sans" panose="020B0606030504020204" pitchFamily="34" charset="0"/>
                <a:cs typeface="Open Sans" panose="020B0606030504020204" pitchFamily="34" charset="0"/>
              </a:rPr>
              <a:t>This project has received funding from the European Union’s Programme for Environment and Climate Action (LIFE) MGA — Multi &amp; Mono, under grant agreement No. 101076316. Views and opinions expressed are however those of the author(s) only and do not necessarily reflect those of the European Union or CINEA. Neither the European Union nor the granting authority can be held responsible for them.</a:t>
            </a:r>
          </a:p>
        </p:txBody>
      </p:sp>
    </p:spTree>
    <p:extLst>
      <p:ext uri="{BB962C8B-B14F-4D97-AF65-F5344CB8AC3E}">
        <p14:creationId xmlns:p14="http://schemas.microsoft.com/office/powerpoint/2010/main" val="2329176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802" r="-17533" b="-23388"/>
            </a:stretch>
          </a:blipFill>
        </p:spPr>
        <p:txBody>
          <a:bodyPr/>
          <a:lstStyle/>
          <a:p>
            <a:endParaRPr lang="en-BE"/>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95250" cap="sq">
              <a:solidFill>
                <a:srgbClr val="E66A18"/>
              </a:solidFill>
              <a:prstDash val="solid"/>
              <a:miter/>
            </a:ln>
          </p:spPr>
          <p:txBody>
            <a:bodyPr/>
            <a:lstStyle/>
            <a:p>
              <a:endParaRPr lang="en-BE"/>
            </a:p>
          </p:txBody>
        </p:sp>
        <p:sp>
          <p:nvSpPr>
            <p:cNvPr id="5" name="TextBox 5"/>
            <p:cNvSpPr txBox="1"/>
            <p:nvPr/>
          </p:nvSpPr>
          <p:spPr>
            <a:xfrm>
              <a:off x="0" y="-19050"/>
              <a:ext cx="4274726" cy="2186517"/>
            </a:xfrm>
            <a:prstGeom prst="rect">
              <a:avLst/>
            </a:prstGeom>
          </p:spPr>
          <p:txBody>
            <a:bodyPr lIns="190500" tIns="190500" rIns="190500" bIns="190500" rtlCol="0" anchor="t"/>
            <a:lstStyle/>
            <a:p>
              <a:pPr algn="ctr">
                <a:lnSpc>
                  <a:spcPts val="7200"/>
                </a:lnSpc>
              </a:pPr>
              <a:r>
                <a:rPr lang="en-US" sz="6000" b="1" dirty="0">
                  <a:solidFill>
                    <a:srgbClr val="E66A18"/>
                  </a:solidFill>
                  <a:latin typeface="Roboto Heavy"/>
                  <a:ea typeface="Roboto Heavy"/>
                  <a:cs typeface="Roboto Heavy"/>
                  <a:sym typeface="Roboto Heavy"/>
                </a:rPr>
                <a:t>WORKSHOP 1:</a:t>
              </a:r>
            </a:p>
            <a:p>
              <a:pPr algn="ctr">
                <a:lnSpc>
                  <a:spcPts val="7200"/>
                </a:lnSpc>
              </a:pPr>
              <a:r>
                <a:rPr lang="en-US" sz="6000" b="1" dirty="0">
                  <a:solidFill>
                    <a:srgbClr val="0152A1"/>
                  </a:solidFill>
                  <a:latin typeface="Roboto Heavy"/>
                  <a:ea typeface="Roboto Heavy"/>
                  <a:cs typeface="Roboto Heavy"/>
                  <a:sym typeface="Roboto Heavy"/>
                </a:rPr>
                <a:t>NÁSTROJE NA PODPORU MAJITELŮ</a:t>
              </a:r>
            </a:p>
            <a:p>
              <a:pPr algn="ctr">
                <a:lnSpc>
                  <a:spcPts val="7200"/>
                </a:lnSpc>
              </a:pPr>
              <a:endParaRPr lang="en-US" sz="6000" b="1" dirty="0">
                <a:solidFill>
                  <a:srgbClr val="0152A1"/>
                </a:solidFill>
                <a:latin typeface="Roboto Heavy"/>
                <a:ea typeface="Roboto Heavy"/>
                <a:cs typeface="Roboto Heavy"/>
                <a:sym typeface="Roboto Heavy"/>
              </a:endParaRPr>
            </a:p>
          </p:txBody>
        </p:sp>
      </p:grpSp>
      <p:grpSp>
        <p:nvGrpSpPr>
          <p:cNvPr id="6" name="Group 6"/>
          <p:cNvGrpSpPr/>
          <p:nvPr/>
        </p:nvGrpSpPr>
        <p:grpSpPr>
          <a:xfrm>
            <a:off x="1918762" y="4074030"/>
            <a:ext cx="14328736" cy="4274559"/>
            <a:chOff x="0" y="0"/>
            <a:chExt cx="19104982" cy="5699413"/>
          </a:xfrm>
        </p:grpSpPr>
        <p:grpSp>
          <p:nvGrpSpPr>
            <p:cNvPr id="7" name="Group 7"/>
            <p:cNvGrpSpPr/>
            <p:nvPr/>
          </p:nvGrpSpPr>
          <p:grpSpPr>
            <a:xfrm>
              <a:off x="0" y="0"/>
              <a:ext cx="5699413" cy="5699413"/>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t="-18349" b="-15104"/>
                </a:stretch>
              </a:blipFill>
            </p:spPr>
            <p:txBody>
              <a:bodyPr/>
              <a:lstStyle/>
              <a:p>
                <a:endParaRPr lang="en-BE"/>
              </a:p>
            </p:txBody>
          </p:sp>
        </p:grpSp>
        <p:sp>
          <p:nvSpPr>
            <p:cNvPr id="9" name="TextBox 9"/>
            <p:cNvSpPr txBox="1"/>
            <p:nvPr/>
          </p:nvSpPr>
          <p:spPr>
            <a:xfrm>
              <a:off x="6452134" y="2019227"/>
              <a:ext cx="12652847" cy="3676650"/>
            </a:xfrm>
            <a:prstGeom prst="rect">
              <a:avLst/>
            </a:prstGeom>
          </p:spPr>
          <p:txBody>
            <a:bodyPr lIns="0" tIns="0" rIns="0" bIns="0" rtlCol="0" anchor="t">
              <a:spAutoFit/>
            </a:bodyPr>
            <a:lstStyle/>
            <a:p>
              <a:pPr algn="l">
                <a:lnSpc>
                  <a:spcPts val="5404"/>
                </a:lnSpc>
                <a:spcBef>
                  <a:spcPct val="0"/>
                </a:spcBef>
              </a:pPr>
              <a:r>
                <a:rPr lang="en-US" sz="4504" b="1">
                  <a:solidFill>
                    <a:srgbClr val="000000"/>
                  </a:solidFill>
                  <a:latin typeface="Roboto Bold"/>
                  <a:ea typeface="Roboto Bold"/>
                  <a:cs typeface="Roboto Bold"/>
                  <a:sym typeface="Roboto Bold"/>
                </a:rPr>
                <a:t>Dr. Civ.eng.-arch. Erwin Mlecnik,</a:t>
              </a:r>
              <a:r>
                <a:rPr lang="en-US" sz="4504">
                  <a:solidFill>
                    <a:srgbClr val="000000"/>
                  </a:solidFill>
                  <a:latin typeface="Roboto"/>
                  <a:ea typeface="Roboto"/>
                  <a:cs typeface="Roboto"/>
                  <a:sym typeface="Roboto"/>
                </a:rPr>
                <a:t> Assistant Professor, Delft University of Technology (TUDelft), představitel projektu CondoReno</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974B6-EF5F-4498-38C9-C83ECF99FF51}"/>
              </a:ext>
            </a:extLst>
          </p:cNvPr>
          <p:cNvSpPr>
            <a:spLocks noGrp="1"/>
          </p:cNvSpPr>
          <p:nvPr>
            <p:ph type="ctrTitle"/>
          </p:nvPr>
        </p:nvSpPr>
        <p:spPr>
          <a:xfrm>
            <a:off x="1510301" y="3400424"/>
            <a:ext cx="15631596" cy="1864520"/>
          </a:xfrm>
        </p:spPr>
        <p:txBody>
          <a:bodyPr>
            <a:noAutofit/>
          </a:bodyPr>
          <a:lstStyle/>
          <a:p>
            <a:r>
              <a:rPr lang="nl-NL" sz="4800" dirty="0" err="1"/>
              <a:t>Renovating</a:t>
            </a:r>
            <a:r>
              <a:rPr lang="nl-NL" sz="4800" dirty="0"/>
              <a:t> </a:t>
            </a:r>
            <a:r>
              <a:rPr lang="nl-NL" sz="4800" dirty="0" err="1"/>
              <a:t>Condominiums</a:t>
            </a:r>
            <a:br>
              <a:rPr lang="nl-NL" sz="4800" dirty="0"/>
            </a:br>
            <a:r>
              <a:rPr lang="nl-NL" sz="3600" dirty="0"/>
              <a:t>Services and tools </a:t>
            </a:r>
            <a:r>
              <a:rPr lang="nl-NL" sz="3600" dirty="0" err="1"/>
              <a:t>supporting</a:t>
            </a:r>
            <a:r>
              <a:rPr lang="nl-NL" sz="3600" dirty="0"/>
              <a:t> </a:t>
            </a:r>
            <a:r>
              <a:rPr lang="nl-NL" sz="3600" dirty="0" err="1"/>
              <a:t>homeowner</a:t>
            </a:r>
            <a:r>
              <a:rPr lang="nl-NL" sz="3600" dirty="0"/>
              <a:t> </a:t>
            </a:r>
            <a:r>
              <a:rPr lang="nl-NL" sz="3600" dirty="0" err="1"/>
              <a:t>associations</a:t>
            </a:r>
            <a:endParaRPr lang="nl-NL" sz="3600" dirty="0"/>
          </a:p>
        </p:txBody>
      </p:sp>
      <p:sp>
        <p:nvSpPr>
          <p:cNvPr id="3" name="Subtitle 2">
            <a:extLst>
              <a:ext uri="{FF2B5EF4-FFF2-40B4-BE49-F238E27FC236}">
                <a16:creationId xmlns:a16="http://schemas.microsoft.com/office/drawing/2014/main" id="{B5DC83F6-912C-F927-3BE9-6FA232CF9CBC}"/>
              </a:ext>
            </a:extLst>
          </p:cNvPr>
          <p:cNvSpPr>
            <a:spLocks noGrp="1"/>
          </p:cNvSpPr>
          <p:nvPr>
            <p:ph type="subTitle" idx="1"/>
          </p:nvPr>
        </p:nvSpPr>
        <p:spPr>
          <a:xfrm>
            <a:off x="2319101" y="5409264"/>
            <a:ext cx="14822796" cy="3521652"/>
          </a:xfrm>
        </p:spPr>
        <p:txBody>
          <a:bodyPr>
            <a:normAutofit/>
          </a:bodyPr>
          <a:lstStyle/>
          <a:p>
            <a:r>
              <a:rPr lang="nl-NL" dirty="0"/>
              <a:t>Dr. Civ.eng.-</a:t>
            </a:r>
            <a:r>
              <a:rPr lang="nl-NL" dirty="0" err="1"/>
              <a:t>arch</a:t>
            </a:r>
            <a:r>
              <a:rPr lang="nl-NL" dirty="0"/>
              <a:t>. Erwin Mlecnik</a:t>
            </a:r>
            <a:endParaRPr lang="nl-NL" sz="2550" dirty="0"/>
          </a:p>
          <a:p>
            <a:r>
              <a:rPr lang="nl-NL" sz="2550" dirty="0"/>
              <a:t>Delft University of Technology, The Netherlands</a:t>
            </a:r>
          </a:p>
          <a:p>
            <a:pPr algn="l"/>
            <a:endParaRPr lang="nl-NL" sz="2550" dirty="0"/>
          </a:p>
          <a:p>
            <a:pPr algn="l"/>
            <a:endParaRPr lang="nl-NL" sz="2550" dirty="0"/>
          </a:p>
          <a:p>
            <a:pPr algn="l"/>
            <a:r>
              <a:rPr lang="nl-NL" sz="2550" dirty="0"/>
              <a:t>UIPI </a:t>
            </a:r>
            <a:r>
              <a:rPr lang="nl-NL" sz="2550" dirty="0" err="1"/>
              <a:t>Renovation</a:t>
            </a:r>
            <a:r>
              <a:rPr lang="nl-NL" sz="2550" dirty="0"/>
              <a:t> Tour </a:t>
            </a:r>
          </a:p>
          <a:p>
            <a:pPr algn="l"/>
            <a:r>
              <a:rPr lang="nl-NL" sz="2550" dirty="0" err="1"/>
              <a:t>Czech</a:t>
            </a:r>
            <a:r>
              <a:rPr lang="nl-NL" sz="2550" dirty="0"/>
              <a:t> Technical University in Prague, 20 </a:t>
            </a:r>
            <a:r>
              <a:rPr lang="nl-NL" sz="2550" dirty="0" err="1"/>
              <a:t>March</a:t>
            </a:r>
            <a:r>
              <a:rPr lang="nl-NL" sz="2550" dirty="0"/>
              <a:t> 2025</a:t>
            </a:r>
          </a:p>
        </p:txBody>
      </p:sp>
    </p:spTree>
    <p:extLst>
      <p:ext uri="{BB962C8B-B14F-4D97-AF65-F5344CB8AC3E}">
        <p14:creationId xmlns:p14="http://schemas.microsoft.com/office/powerpoint/2010/main" val="1338483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9D1846-C252-7080-A7A9-E8BC2F4E0C88}"/>
              </a:ext>
            </a:extLst>
          </p:cNvPr>
          <p:cNvSpPr txBox="1">
            <a:spLocks/>
          </p:cNvSpPr>
          <p:nvPr/>
        </p:nvSpPr>
        <p:spPr>
          <a:xfrm>
            <a:off x="6041129" y="1016543"/>
            <a:ext cx="3545750" cy="2400300"/>
          </a:xfrm>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lang="nl-NL" sz="3200" kern="1200" spc="107" dirty="0" smtClean="0">
                <a:solidFill>
                  <a:srgbClr val="FFFFFF"/>
                </a:solidFill>
                <a:latin typeface="Open Sans Bold"/>
                <a:ea typeface="+mj-ea"/>
                <a:cs typeface="+mj-cs"/>
              </a:defRPr>
            </a:lvl1pPr>
          </a:lstStyle>
          <a:p>
            <a:pPr defTabSz="1371600"/>
            <a:endParaRPr lang="en-US" sz="3300" spc="161" dirty="0">
              <a:latin typeface="Open Sans" panose="020B0606030504020204" pitchFamily="34" charset="0"/>
              <a:ea typeface="Open Sans" panose="020B0606030504020204" pitchFamily="34" charset="0"/>
              <a:cs typeface="Open Sans" panose="020B0606030504020204" pitchFamily="34" charset="0"/>
            </a:endParaRPr>
          </a:p>
          <a:p>
            <a:pPr defTabSz="1371600"/>
            <a:r>
              <a:rPr lang="en-US" sz="3300" spc="161" dirty="0">
                <a:latin typeface="Open Sans" panose="020B0606030504020204" pitchFamily="34" charset="0"/>
                <a:ea typeface="Open Sans" panose="020B0606030504020204" pitchFamily="34" charset="0"/>
                <a:cs typeface="Open Sans" panose="020B0606030504020204" pitchFamily="34" charset="0"/>
              </a:rPr>
              <a:t>01</a:t>
            </a:r>
          </a:p>
          <a:p>
            <a:pPr defTabSz="1371600"/>
            <a:endParaRPr lang="en-US" sz="3300" spc="161" dirty="0">
              <a:latin typeface="Open Sans" panose="020B0606030504020204" pitchFamily="34" charset="0"/>
              <a:ea typeface="Open Sans" panose="020B0606030504020204" pitchFamily="34" charset="0"/>
              <a:cs typeface="Open Sans" panose="020B0606030504020204" pitchFamily="34" charset="0"/>
            </a:endParaRPr>
          </a:p>
          <a:p>
            <a:pPr defTabSz="1371600"/>
            <a:r>
              <a:rPr lang="en-US" sz="3300" spc="161" dirty="0">
                <a:latin typeface="Open Sans" panose="020B0606030504020204" pitchFamily="34" charset="0"/>
                <a:ea typeface="Open Sans" panose="020B0606030504020204" pitchFamily="34" charset="0"/>
                <a:cs typeface="Open Sans" panose="020B0606030504020204" pitchFamily="34" charset="0"/>
              </a:rPr>
              <a:t>Energy-saving Renovations</a:t>
            </a:r>
          </a:p>
        </p:txBody>
      </p:sp>
      <p:sp>
        <p:nvSpPr>
          <p:cNvPr id="4" name="Title 1">
            <a:extLst>
              <a:ext uri="{FF2B5EF4-FFF2-40B4-BE49-F238E27FC236}">
                <a16:creationId xmlns:a16="http://schemas.microsoft.com/office/drawing/2014/main" id="{C425F1DA-0003-537A-A170-E8F235D4C10C}"/>
              </a:ext>
            </a:extLst>
          </p:cNvPr>
          <p:cNvSpPr txBox="1">
            <a:spLocks/>
          </p:cNvSpPr>
          <p:nvPr/>
        </p:nvSpPr>
        <p:spPr>
          <a:xfrm>
            <a:off x="9882413" y="1016543"/>
            <a:ext cx="3545750" cy="2400300"/>
          </a:xfrm>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lang="nl-NL" sz="3200" kern="1200" spc="107" dirty="0" smtClean="0">
                <a:solidFill>
                  <a:srgbClr val="FFFFFF"/>
                </a:solidFill>
                <a:latin typeface="Open Sans Bold"/>
                <a:ea typeface="+mj-ea"/>
                <a:cs typeface="+mj-cs"/>
              </a:defRPr>
            </a:lvl1pPr>
          </a:lstStyle>
          <a:p>
            <a:pPr defTabSz="1371600"/>
            <a:r>
              <a:rPr lang="en-US" sz="3300" spc="161" dirty="0">
                <a:latin typeface="Open Sans" panose="020B0606030504020204" pitchFamily="34" charset="0"/>
                <a:ea typeface="Open Sans" panose="020B0606030504020204" pitchFamily="34" charset="0"/>
                <a:cs typeface="Open Sans" panose="020B0606030504020204" pitchFamily="34" charset="0"/>
              </a:rPr>
              <a:t>02</a:t>
            </a:r>
          </a:p>
          <a:p>
            <a:pPr defTabSz="1371600"/>
            <a:endParaRPr lang="en-US" sz="3300" spc="161" dirty="0">
              <a:latin typeface="Open Sans" panose="020B0606030504020204" pitchFamily="34" charset="0"/>
              <a:ea typeface="Open Sans" panose="020B0606030504020204" pitchFamily="34" charset="0"/>
              <a:cs typeface="Open Sans" panose="020B0606030504020204" pitchFamily="34" charset="0"/>
            </a:endParaRPr>
          </a:p>
          <a:p>
            <a:pPr defTabSz="1371600"/>
            <a:r>
              <a:rPr lang="en-US" sz="3300" spc="161" dirty="0">
                <a:latin typeface="Open Sans" panose="020B0606030504020204" pitchFamily="34" charset="0"/>
                <a:ea typeface="Open Sans" panose="020B0606030504020204" pitchFamily="34" charset="0"/>
                <a:cs typeface="Open Sans" panose="020B0606030504020204" pitchFamily="34" charset="0"/>
              </a:rPr>
              <a:t>Best-practice Examples</a:t>
            </a:r>
          </a:p>
        </p:txBody>
      </p:sp>
      <p:sp>
        <p:nvSpPr>
          <p:cNvPr id="5" name="Title 1">
            <a:extLst>
              <a:ext uri="{FF2B5EF4-FFF2-40B4-BE49-F238E27FC236}">
                <a16:creationId xmlns:a16="http://schemas.microsoft.com/office/drawing/2014/main" id="{7D3918ED-A0FC-6B9D-A872-38606C1C22DE}"/>
              </a:ext>
            </a:extLst>
          </p:cNvPr>
          <p:cNvSpPr txBox="1">
            <a:spLocks/>
          </p:cNvSpPr>
          <p:nvPr/>
        </p:nvSpPr>
        <p:spPr>
          <a:xfrm>
            <a:off x="13606952" y="1016543"/>
            <a:ext cx="4424195" cy="2400300"/>
          </a:xfrm>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lang="nl-NL" sz="3200" kern="1200" spc="107" dirty="0" smtClean="0">
                <a:solidFill>
                  <a:srgbClr val="FFFFFF"/>
                </a:solidFill>
                <a:latin typeface="Open Sans Bold"/>
                <a:ea typeface="+mj-ea"/>
                <a:cs typeface="+mj-cs"/>
              </a:defRPr>
            </a:lvl1pPr>
          </a:lstStyle>
          <a:p>
            <a:pPr defTabSz="1371600"/>
            <a:endParaRPr lang="en-US" sz="3300" spc="161" dirty="0">
              <a:latin typeface="Open Sans" panose="020B0606030504020204" pitchFamily="34" charset="0"/>
              <a:ea typeface="Open Sans" panose="020B0606030504020204" pitchFamily="34" charset="0"/>
              <a:cs typeface="Open Sans" panose="020B0606030504020204" pitchFamily="34" charset="0"/>
            </a:endParaRPr>
          </a:p>
          <a:p>
            <a:pPr defTabSz="1371600"/>
            <a:r>
              <a:rPr lang="en-US" sz="3300" spc="161" dirty="0">
                <a:latin typeface="Open Sans" panose="020B0606030504020204" pitchFamily="34" charset="0"/>
                <a:ea typeface="Open Sans" panose="020B0606030504020204" pitchFamily="34" charset="0"/>
                <a:cs typeface="Open Sans" panose="020B0606030504020204" pitchFamily="34" charset="0"/>
              </a:rPr>
              <a:t>03</a:t>
            </a:r>
          </a:p>
          <a:p>
            <a:pPr defTabSz="1371600"/>
            <a:endParaRPr lang="en-US" sz="3300" spc="161" dirty="0">
              <a:latin typeface="Open Sans" panose="020B0606030504020204" pitchFamily="34" charset="0"/>
              <a:ea typeface="Open Sans" panose="020B0606030504020204" pitchFamily="34" charset="0"/>
              <a:cs typeface="Open Sans" panose="020B0606030504020204" pitchFamily="34" charset="0"/>
            </a:endParaRPr>
          </a:p>
          <a:p>
            <a:pPr defTabSz="1371600"/>
            <a:r>
              <a:rPr lang="en-US" sz="3300" spc="161" dirty="0">
                <a:latin typeface="Open Sans" panose="020B0606030504020204" pitchFamily="34" charset="0"/>
                <a:ea typeface="Open Sans" panose="020B0606030504020204" pitchFamily="34" charset="0"/>
                <a:cs typeface="Open Sans" panose="020B0606030504020204" pitchFamily="34" charset="0"/>
              </a:rPr>
              <a:t>Renovation Services</a:t>
            </a:r>
          </a:p>
        </p:txBody>
      </p:sp>
      <p:sp>
        <p:nvSpPr>
          <p:cNvPr id="6" name="Title 1">
            <a:extLst>
              <a:ext uri="{FF2B5EF4-FFF2-40B4-BE49-F238E27FC236}">
                <a16:creationId xmlns:a16="http://schemas.microsoft.com/office/drawing/2014/main" id="{54BCBA54-F385-117E-7ED6-250075F3D04C}"/>
              </a:ext>
            </a:extLst>
          </p:cNvPr>
          <p:cNvSpPr txBox="1">
            <a:spLocks/>
          </p:cNvSpPr>
          <p:nvPr/>
        </p:nvSpPr>
        <p:spPr>
          <a:xfrm>
            <a:off x="6041128" y="3416843"/>
            <a:ext cx="4007000" cy="2400300"/>
          </a:xfrm>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lang="nl-NL" sz="3200" kern="1200" spc="107" dirty="0" smtClean="0">
                <a:solidFill>
                  <a:srgbClr val="FFFFFF"/>
                </a:solidFill>
                <a:latin typeface="Open Sans Bold"/>
                <a:ea typeface="+mj-ea"/>
                <a:cs typeface="+mj-cs"/>
              </a:defRPr>
            </a:lvl1pPr>
          </a:lstStyle>
          <a:p>
            <a:pPr defTabSz="1371600"/>
            <a:endParaRPr lang="en-US" sz="3300" spc="161" dirty="0">
              <a:latin typeface="Open Sans" panose="020B0606030504020204" pitchFamily="34" charset="0"/>
              <a:ea typeface="Open Sans" panose="020B0606030504020204" pitchFamily="34" charset="0"/>
              <a:cs typeface="Open Sans" panose="020B0606030504020204" pitchFamily="34" charset="0"/>
            </a:endParaRPr>
          </a:p>
          <a:p>
            <a:pPr defTabSz="1371600"/>
            <a:r>
              <a:rPr lang="en-US" sz="3300" spc="161" dirty="0">
                <a:latin typeface="Open Sans" panose="020B0606030504020204" pitchFamily="34" charset="0"/>
                <a:ea typeface="Open Sans" panose="020B0606030504020204" pitchFamily="34" charset="0"/>
                <a:cs typeface="Open Sans" panose="020B0606030504020204" pitchFamily="34" charset="0"/>
              </a:rPr>
              <a:t>04</a:t>
            </a:r>
          </a:p>
          <a:p>
            <a:pPr defTabSz="1371600"/>
            <a:endParaRPr lang="en-US" sz="3300" spc="161" dirty="0">
              <a:latin typeface="Open Sans" panose="020B0606030504020204" pitchFamily="34" charset="0"/>
              <a:ea typeface="Open Sans" panose="020B0606030504020204" pitchFamily="34" charset="0"/>
              <a:cs typeface="Open Sans" panose="020B0606030504020204" pitchFamily="34" charset="0"/>
            </a:endParaRPr>
          </a:p>
          <a:p>
            <a:pPr defTabSz="1371600"/>
            <a:r>
              <a:rPr lang="en-US" sz="3300" spc="161" dirty="0">
                <a:latin typeface="Open Sans" panose="020B0606030504020204" pitchFamily="34" charset="0"/>
                <a:ea typeface="Open Sans" panose="020B0606030504020204" pitchFamily="34" charset="0"/>
                <a:cs typeface="Open Sans" panose="020B0606030504020204" pitchFamily="34" charset="0"/>
              </a:rPr>
              <a:t>Tools</a:t>
            </a:r>
          </a:p>
        </p:txBody>
      </p:sp>
      <p:sp>
        <p:nvSpPr>
          <p:cNvPr id="7" name="Title 1">
            <a:extLst>
              <a:ext uri="{FF2B5EF4-FFF2-40B4-BE49-F238E27FC236}">
                <a16:creationId xmlns:a16="http://schemas.microsoft.com/office/drawing/2014/main" id="{48FD36F9-7FD1-14BE-715E-E7ACE599A617}"/>
              </a:ext>
            </a:extLst>
          </p:cNvPr>
          <p:cNvSpPr txBox="1">
            <a:spLocks/>
          </p:cNvSpPr>
          <p:nvPr/>
        </p:nvSpPr>
        <p:spPr>
          <a:xfrm>
            <a:off x="9882412" y="3416843"/>
            <a:ext cx="3545750" cy="2400300"/>
          </a:xfrm>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lang="nl-NL" sz="3200" kern="1200" spc="107" dirty="0" smtClean="0">
                <a:solidFill>
                  <a:srgbClr val="FFFFFF"/>
                </a:solidFill>
                <a:latin typeface="Open Sans Bold"/>
                <a:ea typeface="+mj-ea"/>
                <a:cs typeface="+mj-cs"/>
              </a:defRPr>
            </a:lvl1pPr>
          </a:lstStyle>
          <a:p>
            <a:pPr defTabSz="1371600"/>
            <a:endParaRPr lang="en-US" sz="3300" spc="161" dirty="0">
              <a:latin typeface="Open Sans" panose="020B0606030504020204" pitchFamily="34" charset="0"/>
              <a:ea typeface="Open Sans" panose="020B0606030504020204" pitchFamily="34" charset="0"/>
              <a:cs typeface="Open Sans" panose="020B0606030504020204" pitchFamily="34" charset="0"/>
            </a:endParaRPr>
          </a:p>
          <a:p>
            <a:pPr defTabSz="1371600"/>
            <a:r>
              <a:rPr lang="en-US" sz="3300" spc="161" dirty="0">
                <a:latin typeface="Open Sans" panose="020B0606030504020204" pitchFamily="34" charset="0"/>
                <a:ea typeface="Open Sans" panose="020B0606030504020204" pitchFamily="34" charset="0"/>
                <a:cs typeface="Open Sans" panose="020B0606030504020204" pitchFamily="34" charset="0"/>
              </a:rPr>
              <a:t>05</a:t>
            </a:r>
          </a:p>
          <a:p>
            <a:pPr defTabSz="1371600"/>
            <a:endParaRPr lang="en-US" sz="3300" spc="161" dirty="0">
              <a:latin typeface="Open Sans" panose="020B0606030504020204" pitchFamily="34" charset="0"/>
              <a:ea typeface="Open Sans" panose="020B0606030504020204" pitchFamily="34" charset="0"/>
              <a:cs typeface="Open Sans" panose="020B0606030504020204" pitchFamily="34" charset="0"/>
            </a:endParaRPr>
          </a:p>
          <a:p>
            <a:pPr defTabSz="1371600"/>
            <a:r>
              <a:rPr lang="en-US" sz="3300" spc="161" dirty="0">
                <a:latin typeface="Open Sans" panose="020B0606030504020204" pitchFamily="34" charset="0"/>
                <a:ea typeface="Open Sans" panose="020B0606030504020204" pitchFamily="34" charset="0"/>
                <a:cs typeface="Open Sans" panose="020B0606030504020204" pitchFamily="34" charset="0"/>
              </a:rPr>
              <a:t>Conclusion</a:t>
            </a:r>
          </a:p>
        </p:txBody>
      </p:sp>
      <p:sp>
        <p:nvSpPr>
          <p:cNvPr id="8" name="Title 1">
            <a:extLst>
              <a:ext uri="{FF2B5EF4-FFF2-40B4-BE49-F238E27FC236}">
                <a16:creationId xmlns:a16="http://schemas.microsoft.com/office/drawing/2014/main" id="{49D21419-0B1C-22CB-CB55-206BF2843B6D}"/>
              </a:ext>
            </a:extLst>
          </p:cNvPr>
          <p:cNvSpPr txBox="1">
            <a:spLocks/>
          </p:cNvSpPr>
          <p:nvPr/>
        </p:nvSpPr>
        <p:spPr>
          <a:xfrm>
            <a:off x="13606952" y="3416843"/>
            <a:ext cx="3617939" cy="2400300"/>
          </a:xfrm>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lang="nl-NL" sz="3200" kern="1200" spc="107" dirty="0" smtClean="0">
                <a:solidFill>
                  <a:srgbClr val="FFFFFF"/>
                </a:solidFill>
                <a:latin typeface="Open Sans Bold"/>
                <a:ea typeface="+mj-ea"/>
                <a:cs typeface="+mj-cs"/>
              </a:defRPr>
            </a:lvl1pPr>
          </a:lstStyle>
          <a:p>
            <a:pPr defTabSz="1371600"/>
            <a:endParaRPr lang="en-US" sz="3300" spc="16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
            <a:extLst>
              <a:ext uri="{FF2B5EF4-FFF2-40B4-BE49-F238E27FC236}">
                <a16:creationId xmlns:a16="http://schemas.microsoft.com/office/drawing/2014/main" id="{B35EC118-BEF5-3AB3-D90B-EEB96A70B91C}"/>
              </a:ext>
            </a:extLst>
          </p:cNvPr>
          <p:cNvSpPr>
            <a:spLocks noGrp="1"/>
          </p:cNvSpPr>
          <p:nvPr>
            <p:ph type="title" idx="4294967295"/>
          </p:nvPr>
        </p:nvSpPr>
        <p:spPr>
          <a:xfrm>
            <a:off x="1063110" y="1368215"/>
            <a:ext cx="5898357" cy="920667"/>
          </a:xfrm>
        </p:spPr>
        <p:txBody>
          <a:bodyPr anchor="b">
            <a:noAutofit/>
          </a:bodyPr>
          <a:lstStyle>
            <a:lvl1pPr>
              <a:defRPr sz="3200">
                <a:solidFill>
                  <a:srgbClr val="FFFFFF"/>
                </a:solidFill>
              </a:defRPr>
            </a:lvl1pPr>
          </a:lstStyle>
          <a:p>
            <a:r>
              <a:rPr lang="en-US" sz="6000" dirty="0"/>
              <a:t>CONTENT</a:t>
            </a:r>
            <a:endParaRPr lang="nl-NL" sz="6000" dirty="0"/>
          </a:p>
        </p:txBody>
      </p:sp>
    </p:spTree>
    <p:extLst>
      <p:ext uri="{BB962C8B-B14F-4D97-AF65-F5344CB8AC3E}">
        <p14:creationId xmlns:p14="http://schemas.microsoft.com/office/powerpoint/2010/main" val="68400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01F23-D5A0-7907-90C7-3D4E111E91A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1E8BA04-1912-CD9A-E6E2-2CADD75784C6}"/>
              </a:ext>
            </a:extLst>
          </p:cNvPr>
          <p:cNvSpPr>
            <a:spLocks noGrp="1"/>
          </p:cNvSpPr>
          <p:nvPr>
            <p:ph type="title"/>
          </p:nvPr>
        </p:nvSpPr>
        <p:spPr/>
        <p:txBody>
          <a:bodyPr/>
          <a:lstStyle/>
          <a:p>
            <a:r>
              <a:rPr lang="nl-NL" dirty="0" err="1">
                <a:ea typeface="Open Sans Bold"/>
                <a:cs typeface="Open Sans Bold"/>
              </a:rPr>
              <a:t>Energy-saving</a:t>
            </a:r>
            <a:r>
              <a:rPr lang="nl-NL" dirty="0">
                <a:ea typeface="Open Sans Bold"/>
                <a:cs typeface="Open Sans Bold"/>
              </a:rPr>
              <a:t> </a:t>
            </a:r>
            <a:r>
              <a:rPr lang="nl-NL" dirty="0" err="1">
                <a:ea typeface="Open Sans Bold"/>
                <a:cs typeface="Open Sans Bold"/>
              </a:rPr>
              <a:t>renovations</a:t>
            </a:r>
            <a:endParaRPr lang="nl-NL" dirty="0"/>
          </a:p>
        </p:txBody>
      </p:sp>
      <p:sp>
        <p:nvSpPr>
          <p:cNvPr id="11" name="TextBox 10">
            <a:extLst>
              <a:ext uri="{FF2B5EF4-FFF2-40B4-BE49-F238E27FC236}">
                <a16:creationId xmlns:a16="http://schemas.microsoft.com/office/drawing/2014/main" id="{56F9DF97-8133-8D5C-0332-6D9A28CD6BA0}"/>
              </a:ext>
            </a:extLst>
          </p:cNvPr>
          <p:cNvSpPr txBox="1"/>
          <p:nvPr/>
        </p:nvSpPr>
        <p:spPr>
          <a:xfrm>
            <a:off x="653144" y="8637814"/>
            <a:ext cx="14000820" cy="346249"/>
          </a:xfrm>
          <a:prstGeom prst="rect">
            <a:avLst/>
          </a:prstGeom>
          <a:noFill/>
        </p:spPr>
        <p:txBody>
          <a:bodyPr wrap="none" rtlCol="0">
            <a:spAutoFit/>
          </a:bodyPr>
          <a:lstStyle/>
          <a:p>
            <a:pPr defTabSz="1371600"/>
            <a:r>
              <a:rPr lang="en-US" sz="1650" dirty="0">
                <a:solidFill>
                  <a:prstClr val="black"/>
                </a:solidFill>
                <a:latin typeface="Calibri" panose="020F0502020204030204"/>
              </a:rPr>
              <a:t>Sources: Global share of buildings and construction final energy demand, 2021  (UN, 2021)  &amp; The multiple benefits of energy efficiency improvements (IEA 2014)</a:t>
            </a:r>
            <a:endParaRPr lang="nl-NL" sz="1650" dirty="0">
              <a:solidFill>
                <a:prstClr val="black"/>
              </a:solidFill>
              <a:latin typeface="Calibri" panose="020F0502020204030204"/>
            </a:endParaRPr>
          </a:p>
        </p:txBody>
      </p:sp>
      <p:pic>
        <p:nvPicPr>
          <p:cNvPr id="1026" name="Picture 2" descr="Beyond carbon: The true value of energy-efficient buildings | Pembina ...">
            <a:extLst>
              <a:ext uri="{FF2B5EF4-FFF2-40B4-BE49-F238E27FC236}">
                <a16:creationId xmlns:a16="http://schemas.microsoft.com/office/drawing/2014/main" id="{3688C623-1DCA-A90A-8613-554DDB98B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6902" y="2348279"/>
            <a:ext cx="7543800" cy="60920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ergy">
            <a:extLst>
              <a:ext uri="{FF2B5EF4-FFF2-40B4-BE49-F238E27FC236}">
                <a16:creationId xmlns:a16="http://schemas.microsoft.com/office/drawing/2014/main" id="{D92ABD0F-2FD7-014D-428A-70EB772615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227" y="2044112"/>
            <a:ext cx="7474404" cy="6198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719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E7AE6-150A-3687-2564-B41FBF2146D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F18D80-C517-8C49-202A-E0ED7E1FA8FF}"/>
              </a:ext>
            </a:extLst>
          </p:cNvPr>
          <p:cNvSpPr>
            <a:spLocks noGrp="1"/>
          </p:cNvSpPr>
          <p:nvPr>
            <p:ph type="title"/>
          </p:nvPr>
        </p:nvSpPr>
        <p:spPr/>
        <p:txBody>
          <a:bodyPr/>
          <a:lstStyle/>
          <a:p>
            <a:r>
              <a:rPr lang="nl-NL" dirty="0" err="1">
                <a:ea typeface="Open Sans Bold"/>
                <a:cs typeface="Open Sans Bold"/>
              </a:rPr>
              <a:t>Energy-saving</a:t>
            </a:r>
            <a:r>
              <a:rPr lang="nl-NL" dirty="0">
                <a:ea typeface="Open Sans Bold"/>
                <a:cs typeface="Open Sans Bold"/>
              </a:rPr>
              <a:t> </a:t>
            </a:r>
            <a:r>
              <a:rPr lang="nl-NL" dirty="0" err="1">
                <a:ea typeface="Open Sans Bold"/>
                <a:cs typeface="Open Sans Bold"/>
              </a:rPr>
              <a:t>renovations</a:t>
            </a:r>
            <a:endParaRPr lang="nl-NL" dirty="0"/>
          </a:p>
        </p:txBody>
      </p:sp>
      <p:sp>
        <p:nvSpPr>
          <p:cNvPr id="11" name="TextBox 10">
            <a:extLst>
              <a:ext uri="{FF2B5EF4-FFF2-40B4-BE49-F238E27FC236}">
                <a16:creationId xmlns:a16="http://schemas.microsoft.com/office/drawing/2014/main" id="{72EE8ACF-EEFE-D8C9-3AEC-9258FC4A5578}"/>
              </a:ext>
            </a:extLst>
          </p:cNvPr>
          <p:cNvSpPr txBox="1"/>
          <p:nvPr/>
        </p:nvSpPr>
        <p:spPr>
          <a:xfrm>
            <a:off x="653144" y="8637813"/>
            <a:ext cx="13027797" cy="415498"/>
          </a:xfrm>
          <a:prstGeom prst="rect">
            <a:avLst/>
          </a:prstGeom>
          <a:noFill/>
        </p:spPr>
        <p:txBody>
          <a:bodyPr wrap="none" rtlCol="0">
            <a:spAutoFit/>
          </a:bodyPr>
          <a:lstStyle/>
          <a:p>
            <a:pPr defTabSz="1371600"/>
            <a:r>
              <a:rPr lang="en-US" sz="2100" dirty="0">
                <a:solidFill>
                  <a:prstClr val="black"/>
                </a:solidFill>
                <a:latin typeface="Calibri" panose="020F0502020204030204"/>
              </a:rPr>
              <a:t>Source: Ragy Elgendy, questionnaire for homeowner associations, 244 respondents </a:t>
            </a:r>
            <a:r>
              <a:rPr lang="en-US" sz="2100" dirty="0" err="1">
                <a:solidFill>
                  <a:prstClr val="black"/>
                </a:solidFill>
                <a:latin typeface="Calibri" panose="020F0502020204030204"/>
              </a:rPr>
              <a:t>d.d.</a:t>
            </a:r>
            <a:r>
              <a:rPr lang="en-US" sz="2100" dirty="0">
                <a:solidFill>
                  <a:prstClr val="black"/>
                </a:solidFill>
                <a:latin typeface="Calibri" panose="020F0502020204030204"/>
              </a:rPr>
              <a:t> 3-7-2025, </a:t>
            </a:r>
            <a:r>
              <a:rPr lang="en-US" sz="2100" dirty="0" err="1">
                <a:solidFill>
                  <a:prstClr val="black"/>
                </a:solidFill>
                <a:latin typeface="Calibri" panose="020F0502020204030204"/>
              </a:rPr>
              <a:t>CondoReno</a:t>
            </a:r>
            <a:r>
              <a:rPr lang="en-US" sz="2100" dirty="0">
                <a:solidFill>
                  <a:prstClr val="black"/>
                </a:solidFill>
                <a:latin typeface="Calibri" panose="020F0502020204030204"/>
              </a:rPr>
              <a:t>-project</a:t>
            </a:r>
            <a:endParaRPr lang="nl-NL" sz="2100"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id="{09C43C93-2E60-1B7D-E527-9A57C9618C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1872" y="2392326"/>
            <a:ext cx="16366523" cy="5965020"/>
          </a:xfrm>
          <a:prstGeom prst="rect">
            <a:avLst/>
          </a:prstGeom>
        </p:spPr>
      </p:pic>
    </p:spTree>
    <p:extLst>
      <p:ext uri="{BB962C8B-B14F-4D97-AF65-F5344CB8AC3E}">
        <p14:creationId xmlns:p14="http://schemas.microsoft.com/office/powerpoint/2010/main" val="2495248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6D082-537E-D510-D90F-9E3136352F9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589F2E64-4653-8164-A3D2-690AC801D9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3144" y="2242119"/>
            <a:ext cx="16704128" cy="6088065"/>
          </a:xfrm>
          <a:prstGeom prst="rect">
            <a:avLst/>
          </a:prstGeom>
        </p:spPr>
      </p:pic>
      <p:sp>
        <p:nvSpPr>
          <p:cNvPr id="4" name="Title 3">
            <a:extLst>
              <a:ext uri="{FF2B5EF4-FFF2-40B4-BE49-F238E27FC236}">
                <a16:creationId xmlns:a16="http://schemas.microsoft.com/office/drawing/2014/main" id="{74E66100-D928-ABE5-3C1A-C142D325AFDA}"/>
              </a:ext>
            </a:extLst>
          </p:cNvPr>
          <p:cNvSpPr>
            <a:spLocks noGrp="1"/>
          </p:cNvSpPr>
          <p:nvPr>
            <p:ph type="title"/>
          </p:nvPr>
        </p:nvSpPr>
        <p:spPr/>
        <p:txBody>
          <a:bodyPr/>
          <a:lstStyle/>
          <a:p>
            <a:r>
              <a:rPr lang="nl-NL" dirty="0">
                <a:ea typeface="Open Sans Bold"/>
                <a:cs typeface="Open Sans Bold"/>
              </a:rPr>
              <a:t>Energy </a:t>
            </a:r>
            <a:r>
              <a:rPr lang="nl-NL" dirty="0" err="1">
                <a:ea typeface="Open Sans Bold"/>
                <a:cs typeface="Open Sans Bold"/>
              </a:rPr>
              <a:t>saving</a:t>
            </a:r>
            <a:r>
              <a:rPr lang="nl-NL" dirty="0">
                <a:ea typeface="Open Sans Bold"/>
                <a:cs typeface="Open Sans Bold"/>
              </a:rPr>
              <a:t> </a:t>
            </a:r>
            <a:r>
              <a:rPr lang="nl-NL" dirty="0" err="1">
                <a:ea typeface="Open Sans Bold"/>
                <a:cs typeface="Open Sans Bold"/>
              </a:rPr>
              <a:t>renovations</a:t>
            </a:r>
            <a:endParaRPr lang="nl-NL" dirty="0"/>
          </a:p>
        </p:txBody>
      </p:sp>
      <p:sp>
        <p:nvSpPr>
          <p:cNvPr id="11" name="TextBox 10">
            <a:extLst>
              <a:ext uri="{FF2B5EF4-FFF2-40B4-BE49-F238E27FC236}">
                <a16:creationId xmlns:a16="http://schemas.microsoft.com/office/drawing/2014/main" id="{7CECBC9E-99A7-F67A-087D-91DEECE638CF}"/>
              </a:ext>
            </a:extLst>
          </p:cNvPr>
          <p:cNvSpPr txBox="1"/>
          <p:nvPr/>
        </p:nvSpPr>
        <p:spPr>
          <a:xfrm>
            <a:off x="653144" y="8637813"/>
            <a:ext cx="13027797" cy="415498"/>
          </a:xfrm>
          <a:prstGeom prst="rect">
            <a:avLst/>
          </a:prstGeom>
          <a:noFill/>
        </p:spPr>
        <p:txBody>
          <a:bodyPr wrap="none" rtlCol="0">
            <a:spAutoFit/>
          </a:bodyPr>
          <a:lstStyle/>
          <a:p>
            <a:pPr defTabSz="1371600"/>
            <a:r>
              <a:rPr lang="en-US" sz="2100" dirty="0">
                <a:solidFill>
                  <a:prstClr val="black"/>
                </a:solidFill>
                <a:latin typeface="Calibri" panose="020F0502020204030204"/>
              </a:rPr>
              <a:t>Source: Ragy Elgendy, questionnaire for homeowner associations, 244 respondents </a:t>
            </a:r>
            <a:r>
              <a:rPr lang="en-US" sz="2100" dirty="0" err="1">
                <a:solidFill>
                  <a:prstClr val="black"/>
                </a:solidFill>
                <a:latin typeface="Calibri" panose="020F0502020204030204"/>
              </a:rPr>
              <a:t>d.d.</a:t>
            </a:r>
            <a:r>
              <a:rPr lang="en-US" sz="2100" dirty="0">
                <a:solidFill>
                  <a:prstClr val="black"/>
                </a:solidFill>
                <a:latin typeface="Calibri" panose="020F0502020204030204"/>
              </a:rPr>
              <a:t> 3-7-2025, </a:t>
            </a:r>
            <a:r>
              <a:rPr lang="en-US" sz="2100" dirty="0" err="1">
                <a:solidFill>
                  <a:prstClr val="black"/>
                </a:solidFill>
                <a:latin typeface="Calibri" panose="020F0502020204030204"/>
              </a:rPr>
              <a:t>CondoReno</a:t>
            </a:r>
            <a:r>
              <a:rPr lang="en-US" sz="2100" dirty="0">
                <a:solidFill>
                  <a:prstClr val="black"/>
                </a:solidFill>
                <a:latin typeface="Calibri" panose="020F0502020204030204"/>
              </a:rPr>
              <a:t>-project</a:t>
            </a:r>
            <a:endParaRPr lang="nl-NL" sz="2100" dirty="0">
              <a:solidFill>
                <a:prstClr val="black"/>
              </a:solidFill>
              <a:latin typeface="Calibri" panose="020F0502020204030204"/>
            </a:endParaRPr>
          </a:p>
        </p:txBody>
      </p:sp>
    </p:spTree>
    <p:extLst>
      <p:ext uri="{BB962C8B-B14F-4D97-AF65-F5344CB8AC3E}">
        <p14:creationId xmlns:p14="http://schemas.microsoft.com/office/powerpoint/2010/main" val="658237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C2BC2F-0855-BAF3-670C-408A988F2A8E}"/>
              </a:ext>
            </a:extLst>
          </p:cNvPr>
          <p:cNvSpPr>
            <a:spLocks noGrp="1"/>
          </p:cNvSpPr>
          <p:nvPr>
            <p:ph type="title"/>
          </p:nvPr>
        </p:nvSpPr>
        <p:spPr/>
        <p:txBody>
          <a:bodyPr/>
          <a:lstStyle/>
          <a:p>
            <a:r>
              <a:rPr lang="nl-NL" dirty="0">
                <a:ea typeface="Open Sans Bold"/>
                <a:cs typeface="Open Sans Bold"/>
              </a:rPr>
              <a:t>Best-</a:t>
            </a:r>
            <a:r>
              <a:rPr lang="nl-NL" dirty="0" err="1">
                <a:ea typeface="Open Sans Bold"/>
                <a:cs typeface="Open Sans Bold"/>
              </a:rPr>
              <a:t>practice</a:t>
            </a:r>
            <a:r>
              <a:rPr lang="nl-NL" dirty="0">
                <a:ea typeface="Open Sans Bold"/>
                <a:cs typeface="Open Sans Bold"/>
              </a:rPr>
              <a:t> </a:t>
            </a:r>
            <a:r>
              <a:rPr lang="nl-NL" dirty="0" err="1">
                <a:ea typeface="Open Sans Bold"/>
                <a:cs typeface="Open Sans Bold"/>
              </a:rPr>
              <a:t>examples</a:t>
            </a:r>
            <a:endParaRPr lang="nl-NL" dirty="0"/>
          </a:p>
        </p:txBody>
      </p:sp>
      <p:sp>
        <p:nvSpPr>
          <p:cNvPr id="5" name="Content Placeholder 4">
            <a:extLst>
              <a:ext uri="{FF2B5EF4-FFF2-40B4-BE49-F238E27FC236}">
                <a16:creationId xmlns:a16="http://schemas.microsoft.com/office/drawing/2014/main" id="{0524FDFB-430B-6615-E6B3-02B4C1AA004A}"/>
              </a:ext>
            </a:extLst>
          </p:cNvPr>
          <p:cNvSpPr>
            <a:spLocks noGrp="1"/>
          </p:cNvSpPr>
          <p:nvPr>
            <p:ph idx="1"/>
          </p:nvPr>
        </p:nvSpPr>
        <p:spPr>
          <a:xfrm>
            <a:off x="10803276" y="2738438"/>
            <a:ext cx="7484724" cy="6527007"/>
          </a:xfrm>
        </p:spPr>
        <p:txBody>
          <a:bodyPr vert="horz" lIns="137160" tIns="68580" rIns="137160" bIns="68580" rtlCol="0" anchor="t">
            <a:normAutofit/>
          </a:bodyPr>
          <a:lstStyle/>
          <a:p>
            <a:r>
              <a:rPr lang="en-US" sz="3000" dirty="0">
                <a:solidFill>
                  <a:srgbClr val="6B6363"/>
                </a:solidFill>
              </a:rPr>
              <a:t>SOLANOVA was realized in</a:t>
            </a:r>
            <a:r>
              <a:rPr lang="en-US" sz="3000" b="1" dirty="0">
                <a:solidFill>
                  <a:srgbClr val="2ACD57"/>
                </a:solidFill>
              </a:rPr>
              <a:t> 2005 </a:t>
            </a:r>
            <a:r>
              <a:rPr lang="en-US" sz="3000" dirty="0">
                <a:solidFill>
                  <a:srgbClr val="6B6363"/>
                </a:solidFill>
              </a:rPr>
              <a:t>as the first "Eco-buildings" project of the European Commission in Eastern Europe dealing with a "major renovation" of a large existing building</a:t>
            </a:r>
          </a:p>
          <a:p>
            <a:r>
              <a:rPr lang="en-US" sz="3000" dirty="0">
                <a:solidFill>
                  <a:srgbClr val="6B6363"/>
                </a:solidFill>
              </a:rPr>
              <a:t>The building was transformed into Europe’s first 3-litre-panel-building by consequently applying the passive-house-philosophy</a:t>
            </a:r>
          </a:p>
          <a:p>
            <a:r>
              <a:rPr lang="en-US" sz="3000" dirty="0">
                <a:solidFill>
                  <a:srgbClr val="6B6363"/>
                </a:solidFill>
              </a:rPr>
              <a:t>Measured annual space heat consumption 2006/07: 20 kWh/m</a:t>
            </a:r>
            <a:r>
              <a:rPr lang="en-US" sz="3000" baseline="30000" dirty="0">
                <a:solidFill>
                  <a:srgbClr val="6B6363"/>
                </a:solidFill>
              </a:rPr>
              <a:t>2</a:t>
            </a:r>
            <a:r>
              <a:rPr lang="en-US" sz="3000" dirty="0">
                <a:solidFill>
                  <a:srgbClr val="6B6363"/>
                </a:solidFill>
              </a:rPr>
              <a:t> - a </a:t>
            </a:r>
            <a:r>
              <a:rPr lang="en-US" sz="3000" b="1" dirty="0">
                <a:solidFill>
                  <a:srgbClr val="2ACD57"/>
                </a:solidFill>
              </a:rPr>
              <a:t>decrease of more than 90%!</a:t>
            </a:r>
          </a:p>
          <a:p>
            <a:pPr marL="685800" indent="-685800">
              <a:buFont typeface="Symbol" panose="05050102010706020507" pitchFamily="18" charset="2"/>
              <a:buChar char="Þ"/>
            </a:pPr>
            <a:endParaRPr lang="nl-NL" sz="3000" dirty="0">
              <a:solidFill>
                <a:srgbClr val="6B6363"/>
              </a:solidFill>
            </a:endParaRPr>
          </a:p>
          <a:p>
            <a:endParaRPr lang="nl-NL" sz="3000" dirty="0"/>
          </a:p>
        </p:txBody>
      </p:sp>
      <p:sp>
        <p:nvSpPr>
          <p:cNvPr id="2" name="Content Placeholder 4">
            <a:extLst>
              <a:ext uri="{FF2B5EF4-FFF2-40B4-BE49-F238E27FC236}">
                <a16:creationId xmlns:a16="http://schemas.microsoft.com/office/drawing/2014/main" id="{348E2ED2-8C79-4CB3-07CF-F5B75E05166B}"/>
              </a:ext>
            </a:extLst>
          </p:cNvPr>
          <p:cNvSpPr txBox="1">
            <a:spLocks/>
          </p:cNvSpPr>
          <p:nvPr/>
        </p:nvSpPr>
        <p:spPr>
          <a:xfrm>
            <a:off x="1257300" y="2738438"/>
            <a:ext cx="7886700" cy="1299306"/>
          </a:xfrm>
          <a:prstGeom prst="rect">
            <a:avLst/>
          </a:prstGeom>
        </p:spPr>
        <p:txBody>
          <a:bodyPr vert="horz" lIns="137160" tIns="68580" rIns="137160" bIns="6858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2800" b="0" kern="1200" spc="45">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371600">
              <a:spcBef>
                <a:spcPts val="1500"/>
              </a:spcBef>
            </a:pPr>
            <a:r>
              <a:rPr lang="en-US" sz="3000" b="1" spc="68" dirty="0">
                <a:solidFill>
                  <a:srgbClr val="6B6363"/>
                </a:solidFill>
              </a:rPr>
              <a:t>7-storey panel building renovation</a:t>
            </a:r>
          </a:p>
          <a:p>
            <a:pPr defTabSz="1371600">
              <a:spcBef>
                <a:spcPts val="1500"/>
              </a:spcBef>
            </a:pPr>
            <a:r>
              <a:rPr lang="en-US" sz="3000" spc="68" dirty="0" err="1">
                <a:solidFill>
                  <a:srgbClr val="2ACD57"/>
                </a:solidFill>
              </a:rPr>
              <a:t>Dunaújváros</a:t>
            </a:r>
            <a:r>
              <a:rPr lang="en-US" sz="3000" spc="68" dirty="0">
                <a:solidFill>
                  <a:srgbClr val="2ACD57"/>
                </a:solidFill>
              </a:rPr>
              <a:t>, Hungary</a:t>
            </a:r>
          </a:p>
          <a:p>
            <a:pPr defTabSz="1371600">
              <a:spcBef>
                <a:spcPts val="1500"/>
              </a:spcBef>
            </a:pPr>
            <a:endParaRPr lang="en-US" sz="3000" spc="68" dirty="0">
              <a:solidFill>
                <a:prstClr val="black"/>
              </a:solidFill>
            </a:endParaRPr>
          </a:p>
        </p:txBody>
      </p:sp>
      <p:pic>
        <p:nvPicPr>
          <p:cNvPr id="6" name="Afbeelding 5" descr="Afbeelding met gebouw, buitenshuis, hemel, winter&#10;&#10;Automatisch gegenereerde beschrijving">
            <a:extLst>
              <a:ext uri="{FF2B5EF4-FFF2-40B4-BE49-F238E27FC236}">
                <a16:creationId xmlns:a16="http://schemas.microsoft.com/office/drawing/2014/main" id="{BCADC505-CCF3-56C5-CF0A-3770B531FC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250" y="4276940"/>
            <a:ext cx="5105400" cy="3829050"/>
          </a:xfrm>
          <a:prstGeom prst="rect">
            <a:avLst/>
          </a:prstGeom>
        </p:spPr>
      </p:pic>
      <p:pic>
        <p:nvPicPr>
          <p:cNvPr id="8" name="Afbeelding 7" descr="Afbeelding met gebouw, buitenshuis, hemel, raam&#10;&#10;Automatisch gegenereerde beschrijving">
            <a:extLst>
              <a:ext uri="{FF2B5EF4-FFF2-40B4-BE49-F238E27FC236}">
                <a16:creationId xmlns:a16="http://schemas.microsoft.com/office/drawing/2014/main" id="{D76B31B8-D56B-141F-F0DD-5DA39937FD4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00650" y="4276940"/>
            <a:ext cx="5105400" cy="3829050"/>
          </a:xfrm>
          <a:prstGeom prst="rect">
            <a:avLst/>
          </a:prstGeom>
        </p:spPr>
      </p:pic>
      <p:sp>
        <p:nvSpPr>
          <p:cNvPr id="9" name="Tekstvak 8">
            <a:extLst>
              <a:ext uri="{FF2B5EF4-FFF2-40B4-BE49-F238E27FC236}">
                <a16:creationId xmlns:a16="http://schemas.microsoft.com/office/drawing/2014/main" id="{ED8E0A30-64D4-0A3B-0524-BECAD52291B6}"/>
              </a:ext>
            </a:extLst>
          </p:cNvPr>
          <p:cNvSpPr txBox="1"/>
          <p:nvPr/>
        </p:nvSpPr>
        <p:spPr>
          <a:xfrm>
            <a:off x="2466998" y="7791188"/>
            <a:ext cx="6227667" cy="738664"/>
          </a:xfrm>
          <a:prstGeom prst="rect">
            <a:avLst/>
          </a:prstGeom>
          <a:solidFill>
            <a:schemeClr val="bg1"/>
          </a:solidFill>
        </p:spPr>
        <p:txBody>
          <a:bodyPr wrap="none" rtlCol="0">
            <a:spAutoFit/>
          </a:bodyPr>
          <a:lstStyle/>
          <a:p>
            <a:pPr defTabSz="1371600"/>
            <a:r>
              <a:rPr lang="en-GB" sz="2700" dirty="0">
                <a:solidFill>
                  <a:prstClr val="black"/>
                </a:solidFill>
                <a:latin typeface="Calibri" panose="020F0502020204030204"/>
              </a:rPr>
              <a:t>Before renovation  After renovation</a:t>
            </a:r>
          </a:p>
          <a:p>
            <a:pPr algn="ctr" defTabSz="1371600"/>
            <a:r>
              <a:rPr lang="en-GB" sz="1500" dirty="0">
                <a:solidFill>
                  <a:prstClr val="black"/>
                </a:solidFill>
                <a:latin typeface="Calibri" panose="020F0502020204030204"/>
              </a:rPr>
              <a:t>Pictures © Andreas </a:t>
            </a:r>
            <a:r>
              <a:rPr lang="en-GB" sz="1500" dirty="0" err="1">
                <a:solidFill>
                  <a:prstClr val="black"/>
                </a:solidFill>
                <a:latin typeface="Calibri" panose="020F0502020204030204"/>
              </a:rPr>
              <a:t>Hermelink</a:t>
            </a:r>
            <a:r>
              <a:rPr lang="en-GB" sz="1500" dirty="0">
                <a:solidFill>
                  <a:prstClr val="black"/>
                </a:solidFill>
                <a:latin typeface="Calibri" panose="020F0502020204030204"/>
              </a:rPr>
              <a:t>, University of Kassel</a:t>
            </a:r>
            <a:endParaRPr lang="nl-BE" sz="1500" dirty="0">
              <a:solidFill>
                <a:prstClr val="black"/>
              </a:solidFill>
              <a:latin typeface="Calibri" panose="020F0502020204030204"/>
            </a:endParaRPr>
          </a:p>
        </p:txBody>
      </p:sp>
    </p:spTree>
    <p:extLst>
      <p:ext uri="{BB962C8B-B14F-4D97-AF65-F5344CB8AC3E}">
        <p14:creationId xmlns:p14="http://schemas.microsoft.com/office/powerpoint/2010/main" val="15670196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5.0.6311"/>
  <p:tag name="SLIDO_PRESENTATION_ID" val="2bcf68c0-c94c-44ce-ab73-5bc185eb7457"/>
  <p:tag name="SLIDO_EVENT_UUID" val="0f099ecc-1fcb-40ab-b14c-2fe01fff1d90"/>
  <p:tag name="SLIDO_EVENT_SECTION_UUID" val="783b52d2-e20a-4c4e-8793-230efd7daa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1215</Words>
  <Application>Microsoft Office PowerPoint</Application>
  <PresentationFormat>Vlastní</PresentationFormat>
  <Paragraphs>186</Paragraphs>
  <Slides>20</Slides>
  <Notes>13</Notes>
  <HiddenSlides>1</HiddenSlides>
  <MMClips>0</MMClips>
  <ScaleCrop>false</ScaleCrop>
  <HeadingPairs>
    <vt:vector size="6" baseType="variant">
      <vt:variant>
        <vt:lpstr>Použitá písma</vt:lpstr>
      </vt:variant>
      <vt:variant>
        <vt:i4>15</vt:i4>
      </vt:variant>
      <vt:variant>
        <vt:lpstr>Motiv</vt:lpstr>
      </vt:variant>
      <vt:variant>
        <vt:i4>2</vt:i4>
      </vt:variant>
      <vt:variant>
        <vt:lpstr>Nadpisy snímků</vt:lpstr>
      </vt:variant>
      <vt:variant>
        <vt:i4>20</vt:i4>
      </vt:variant>
    </vt:vector>
  </HeadingPairs>
  <TitlesOfParts>
    <vt:vector size="37" baseType="lpstr">
      <vt:lpstr>Aptos</vt:lpstr>
      <vt:lpstr>Open Sans</vt:lpstr>
      <vt:lpstr>Avenir Next LT Pro</vt:lpstr>
      <vt:lpstr>Symbol</vt:lpstr>
      <vt:lpstr>Roboto Condensed Heavy</vt:lpstr>
      <vt:lpstr>Nunito</vt:lpstr>
      <vt:lpstr>Wingdings</vt:lpstr>
      <vt:lpstr>Roboto Condensed Bold</vt:lpstr>
      <vt:lpstr>Roboto Bold</vt:lpstr>
      <vt:lpstr>Arial</vt:lpstr>
      <vt:lpstr>Calibri</vt:lpstr>
      <vt:lpstr>Roboto Condensed Ultra-Bold</vt:lpstr>
      <vt:lpstr>Roboto</vt:lpstr>
      <vt:lpstr>Open Sans Bold</vt:lpstr>
      <vt:lpstr>Roboto Heavy</vt:lpstr>
      <vt:lpstr>Office Theme</vt:lpstr>
      <vt:lpstr>2_Office Theme</vt:lpstr>
      <vt:lpstr>Prezentace aplikace PowerPoint</vt:lpstr>
      <vt:lpstr>Prezentace aplikace PowerPoint</vt:lpstr>
      <vt:lpstr>Prezentace aplikace PowerPoint</vt:lpstr>
      <vt:lpstr>Renovating Condominiums Services and tools supporting homeowner associations</vt:lpstr>
      <vt:lpstr>CONTENT</vt:lpstr>
      <vt:lpstr>Energy-saving renovations</vt:lpstr>
      <vt:lpstr>Energy-saving renovations</vt:lpstr>
      <vt:lpstr>Energy saving renovations</vt:lpstr>
      <vt:lpstr>Best-practice examples</vt:lpstr>
      <vt:lpstr>Best-practice examples</vt:lpstr>
      <vt:lpstr>Renovation Services</vt:lpstr>
      <vt:lpstr>Renovation Services</vt:lpstr>
      <vt:lpstr>Renovation Services</vt:lpstr>
      <vt:lpstr>Tools</vt:lpstr>
      <vt:lpstr>Tools: research</vt:lpstr>
      <vt:lpstr>integrated home renovation service providers</vt:lpstr>
      <vt:lpstr>Tools: policy</vt:lpstr>
      <vt:lpstr>Tools: policy</vt:lpstr>
      <vt:lpstr>Conclusion</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Renotour Prague master PPT</dc:title>
  <dc:creator>matrika</dc:creator>
  <cp:lastModifiedBy>Eva Tlapáková</cp:lastModifiedBy>
  <cp:revision>20</cp:revision>
  <dcterms:created xsi:type="dcterms:W3CDTF">2006-08-16T00:00:00Z</dcterms:created>
  <dcterms:modified xsi:type="dcterms:W3CDTF">2025-03-27T20:02:17Z</dcterms:modified>
  <dc:identifier>DAGhU3Xx9KQ</dc:identifier>
</cp:coreProperties>
</file>