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9" r:id="rId2"/>
  </p:sldMasterIdLst>
  <p:notesMasterIdLst>
    <p:notesMasterId r:id="rId12"/>
  </p:notesMasterIdLst>
  <p:sldIdLst>
    <p:sldId id="256" r:id="rId3"/>
    <p:sldId id="267" r:id="rId4"/>
    <p:sldId id="268" r:id="rId5"/>
    <p:sldId id="9417" r:id="rId6"/>
    <p:sldId id="732" r:id="rId7"/>
    <p:sldId id="9418" r:id="rId8"/>
    <p:sldId id="450" r:id="rId9"/>
    <p:sldId id="9419" r:id="rId10"/>
    <p:sldId id="9420" r:id="rId11"/>
  </p:sldIdLst>
  <p:sldSz cx="18288000" cy="10287000"/>
  <p:notesSz cx="6858000" cy="9144000"/>
  <p:embeddedFontLst>
    <p:embeddedFont>
      <p:font typeface="Myriad Pro" panose="020B0503030403020204" charset="0"/>
      <p:regular r:id="rId13"/>
      <p:bold r:id="rId14"/>
      <p:boldItalic r:id="rId15"/>
    </p:embeddedFont>
    <p:embeddedFont>
      <p:font typeface="Poppins" panose="00000500000000000000" pitchFamily="2" charset="-18"/>
      <p:regular r:id="rId16"/>
      <p:bold r:id="rId17"/>
      <p:italic r:id="rId18"/>
      <p:boldItalic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  <p:embeddedFont>
      <p:font typeface="Roboto Bold" panose="020B0604020202020204" charset="0"/>
      <p:bold r:id="rId24"/>
    </p:embeddedFont>
    <p:embeddedFont>
      <p:font typeface="Roboto Condensed Bold" panose="020B0604020202020204" charset="0"/>
      <p:bold r:id="rId25"/>
    </p:embeddedFont>
    <p:embeddedFont>
      <p:font typeface="Roboto Condensed Heavy" panose="020B0604020202020204" charset="0"/>
      <p:regular r:id="rId26"/>
    </p:embeddedFont>
    <p:embeddedFont>
      <p:font typeface="Roboto Condensed Ultra-Bold" panose="020B0604020202020204" charset="0"/>
      <p:regular r:id="rId27"/>
    </p:embeddedFont>
    <p:embeddedFont>
      <p:font typeface="Roboto Heavy" panose="020B0604020202020204" charset="0"/>
      <p:regular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2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1" autoAdjust="0"/>
    <p:restoredTop sz="94622" autoAdjust="0"/>
  </p:normalViewPr>
  <p:slideViewPr>
    <p:cSldViewPr>
      <p:cViewPr varScale="1">
        <p:scale>
          <a:sx n="55" d="100"/>
          <a:sy n="55" d="100"/>
        </p:scale>
        <p:origin x="35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EEF0C-5FCA-480A-A2E2-9E18D0447471}" type="datetimeFigureOut">
              <a:rPr lang="en-BE" smtClean="0"/>
              <a:t>03/27/2025</a:t>
            </a:fld>
            <a:endParaRPr lang="en-B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B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7B299-7207-479D-8E3D-A5AEBF9940E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64813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ea typeface="Calibri"/>
                <a:cs typeface="Calibri"/>
              </a:rPr>
              <a:t>Welcome words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ea typeface="Calibri"/>
                <a:cs typeface="Calibri"/>
              </a:rPr>
              <a:t>Present my self and the team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800">
              <a:ea typeface="Calibri"/>
              <a:cs typeface="Calibri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ea typeface="Calibri"/>
                <a:cs typeface="Calibri"/>
              </a:rPr>
              <a:t>The overall aim of </a:t>
            </a:r>
            <a:r>
              <a:rPr lang="en-US" sz="1800" err="1">
                <a:ea typeface="Calibri"/>
                <a:cs typeface="Calibri"/>
              </a:rPr>
              <a:t>BuildUpSpeed</a:t>
            </a:r>
            <a:r>
              <a:rPr lang="en-US" sz="1800">
                <a:ea typeface="Calibri"/>
                <a:cs typeface="Calibri"/>
              </a:rPr>
              <a:t> is to accelerate the volume and depth of deep renovation of the EU building stock, supporting the EU renovation wave.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800">
              <a:ea typeface="Calibri"/>
              <a:cs typeface="Calibri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ea typeface="Calibri"/>
                <a:cs typeface="Calibri"/>
              </a:rPr>
              <a:t>This will be done by the introduction and implementation of a Market Activation Platform, an online open source, specifically for the promotion and implementation of industrialized renovation solutions. 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800">
              <a:ea typeface="Calibri"/>
              <a:cs typeface="Calibri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800">
              <a:ea typeface="Calibri"/>
              <a:cs typeface="Calibri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80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635A2-FBEA-4E6A-8772-9E020017F2F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115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/>
              <a:t>BuildUPspeed</a:t>
            </a:r>
            <a:r>
              <a:rPr lang="en-US" dirty="0"/>
              <a:t> represents a spin-off from these cluster activities:</a:t>
            </a:r>
            <a:endParaRPr lang="en-US" dirty="0">
              <a:ea typeface="Calibri"/>
              <a:cs typeface="Calibri"/>
            </a:endParaRPr>
          </a:p>
          <a:p>
            <a:pPr lvl="1">
              <a:lnSpc>
                <a:spcPct val="107000"/>
              </a:lnSpc>
            </a:pPr>
            <a:r>
              <a:rPr lang="en-US" dirty="0"/>
              <a:t>Strategic collaborative objective of capitalizing lessons learned and key exploitable results </a:t>
            </a:r>
          </a:p>
          <a:p>
            <a:pPr lvl="1">
              <a:lnSpc>
                <a:spcPct val="107000"/>
              </a:lnSpc>
              <a:spcBef>
                <a:spcPts val="600"/>
              </a:spcBef>
            </a:pPr>
            <a:r>
              <a:rPr lang="en-US" dirty="0"/>
              <a:t>To make the step from exploitation to a real market uptake of innovative renovation practices in Europe</a:t>
            </a:r>
          </a:p>
          <a:p>
            <a:pPr lvl="1">
              <a:lnSpc>
                <a:spcPct val="107000"/>
              </a:lnSpc>
              <a:spcBef>
                <a:spcPts val="600"/>
              </a:spcBef>
            </a:pPr>
            <a:r>
              <a:rPr lang="en-US" dirty="0"/>
              <a:t>Focusing on the market uptake of industrialized solutions, both on product and on process, including technical and economic performance in the life cycle, investment risks analysis, innovative crowd-based mechanisms, and the evaluation of the effect on the global environment.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dirty="0"/>
              <a:t>In </a:t>
            </a:r>
            <a:r>
              <a:rPr lang="en-GB" dirty="0" err="1"/>
              <a:t>BuildUPspeed</a:t>
            </a:r>
            <a:r>
              <a:rPr lang="en-GB" dirty="0"/>
              <a:t> we want to capitalize all the results and outcomes from relevant and related (H2020) projects on deep renovation, specifically projects and actions on </a:t>
            </a:r>
            <a:r>
              <a:rPr lang="en-GB" i="1" dirty="0"/>
              <a:t>prefabrication, modularity, circularity, BIM adaptation for renovation and industry 4.0</a:t>
            </a:r>
            <a:r>
              <a:rPr lang="en-GB" dirty="0"/>
              <a:t>. </a:t>
            </a:r>
            <a:endParaRPr lang="en-US" dirty="0"/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dirty="0" err="1"/>
              <a:t>BuildUPspeed</a:t>
            </a:r>
            <a:r>
              <a:rPr lang="en-GB" dirty="0"/>
              <a:t> will also use the approach and utilize networks of several chapters of the ‘</a:t>
            </a:r>
            <a:r>
              <a:rPr lang="en-GB" dirty="0" err="1"/>
              <a:t>Energiesprong</a:t>
            </a:r>
            <a:r>
              <a:rPr lang="en-GB" dirty="0"/>
              <a:t>’ and ‘</a:t>
            </a:r>
            <a:r>
              <a:rPr lang="en-GB" dirty="0" err="1"/>
              <a:t>Stroomversnelling</a:t>
            </a:r>
            <a:r>
              <a:rPr lang="en-GB" dirty="0"/>
              <a:t>’ </a:t>
            </a:r>
            <a:endParaRPr lang="nl-NL" dirty="0"/>
          </a:p>
          <a:p>
            <a:endParaRPr lang="en-GB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635A2-FBEA-4E6A-8772-9E020017F2F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462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7000"/>
              </a:lnSpc>
            </a:pPr>
            <a:r>
              <a:rPr lang="en-US" sz="1200" b="1"/>
              <a:t>Why:</a:t>
            </a:r>
            <a:r>
              <a:rPr lang="en-US" sz="1200"/>
              <a:t> </a:t>
            </a:r>
            <a:r>
              <a:rPr lang="en-US" sz="1200" err="1"/>
              <a:t>BuildUPspeed</a:t>
            </a:r>
            <a:r>
              <a:rPr lang="en-US" sz="1200"/>
              <a:t> aims to contribute to the decarbonization of the EU building stock and to accelerate deep renovation processes by fostering a market uptake of valuable key results</a:t>
            </a:r>
            <a:r>
              <a:rPr lang="en-US"/>
              <a:t> of EU projects and available technologies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/>
              <a:t>BuildUPspeed</a:t>
            </a:r>
            <a:r>
              <a:rPr lang="en-US" sz="1200"/>
              <a:t>  will develop and implement digital and physical Retrofitting Market Activation Platforms, and will validate them on a national MS level in five Pilot Markets and pop-up Factories, representative of singular social-geographical-economical-policy ecosystems in Europe with the objective for a further roll out in other MS’s and at the European level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635A2-FBEA-4E6A-8772-9E020017F2F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03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71550" lvl="1" indent="-514350">
              <a:lnSpc>
                <a:spcPct val="12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200"/>
              <a:t>Clustering of efforts and evidence capitalizing key outputs on modular and industrialized deep renovation solutions, BIM adaptation, successful networks, etc.</a:t>
            </a:r>
          </a:p>
          <a:p>
            <a:pPr marL="971550" lvl="1" indent="-514350">
              <a:lnSpc>
                <a:spcPct val="12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200"/>
              <a:t>Inventory of (end-user) needs, actors &amp; capacities, (material and energy) flows and buildings &amp; spaces within a local context (i.e., on </a:t>
            </a:r>
            <a:r>
              <a:rPr lang="en-US" sz="1200" err="1"/>
              <a:t>neighbourhood</a:t>
            </a:r>
            <a:r>
              <a:rPr lang="en-US" sz="1200"/>
              <a:t>/eco-system level). This is an important intermediate step before developing a market activation hub </a:t>
            </a:r>
          </a:p>
          <a:p>
            <a:pPr marL="971550" lvl="1" indent="-514350">
              <a:lnSpc>
                <a:spcPct val="12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200"/>
              <a:t>Digitalizing these key outputs to make them attractive to end-users and easily accessible in virtual Market Activation Hub, in an on-line open-source platform. The Hub brings together supply and demand and defines the market for modular deep-renovation products and concepts</a:t>
            </a:r>
          </a:p>
          <a:p>
            <a:pPr marL="971550" lvl="1" indent="-514350">
              <a:lnSpc>
                <a:spcPct val="12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200"/>
              <a:t>Introducing the concept of fully automated ‘Local’ or ‘Pop-up’ factories and implement this as pilots in a five locations in the countries, involved in </a:t>
            </a:r>
            <a:r>
              <a:rPr lang="en-US" sz="1200" err="1"/>
              <a:t>BuildUPspeed</a:t>
            </a:r>
            <a:r>
              <a:rPr lang="en-US" sz="1200"/>
              <a:t> and three additional locations.</a:t>
            </a:r>
          </a:p>
          <a:p>
            <a:pPr marL="971550" lvl="1" indent="-514350">
              <a:lnSpc>
                <a:spcPct val="12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200"/>
              <a:t>Offering attractive and understandable information on evidence-based performances of renovated buildings to user/owners in order to show the potential of industrialized solutions to reduce the performance gap (both on energy and IEQ).</a:t>
            </a:r>
          </a:p>
          <a:p>
            <a:endParaRPr lang="en-GB"/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European Bauhaus aims to be a creative and interdisciplinary movement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to develop a meeting space where sustainable practices are recovered, the most visionary current practices are valued and future ways of living are designed, at the crossroads of </a:t>
            </a:r>
            <a:r>
              <a:rPr lang="en-US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art, culture and science</a:t>
            </a:r>
            <a:endParaRPr lang="en-GB" b="1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635A2-FBEA-4E6A-8772-9E020017F2F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715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F27788-3E24-4A23-B324-BB8563A9B48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472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764FD-1CFE-A6BB-52D1-90C0D8729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026477-A046-2434-9BE8-2892E2F09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9D1BA6-C822-8807-EE85-81B9A3422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21FF5-E5EA-3822-DB56-0028FE9553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F27788-3E24-4A23-B324-BB8563A9B48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78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27/03/2025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3104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27/03/2025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0596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27/03/2025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4370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27/03/2025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3541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27/03/2025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8860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27/03/2025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0079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27/03/2025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7035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27/03/2025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166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27/03/2025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5896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27/03/2025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0057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27/03/2025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4413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pijl&#10;&#10;Automatisch gegenereerde beschrijving">
            <a:extLst>
              <a:ext uri="{FF2B5EF4-FFF2-40B4-BE49-F238E27FC236}">
                <a16:creationId xmlns:a16="http://schemas.microsoft.com/office/drawing/2014/main" id="{85C15E02-F1A1-4DE5-BBFD-4EEA4E7598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563" y="4034885"/>
            <a:ext cx="5529366" cy="8294051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E82D40D1-7E5E-4D81-ACDF-D8B9CAA6E04D}"/>
              </a:ext>
            </a:extLst>
          </p:cNvPr>
          <p:cNvSpPr/>
          <p:nvPr userDrawn="1"/>
        </p:nvSpPr>
        <p:spPr>
          <a:xfrm>
            <a:off x="5472546" y="753470"/>
            <a:ext cx="7287489" cy="5365260"/>
          </a:xfrm>
          <a:prstGeom prst="roundRect">
            <a:avLst>
              <a:gd name="adj" fmla="val 52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70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B6FDAE-1D2A-465F-899A-D23AB45827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46" y="753141"/>
            <a:ext cx="7315200" cy="536526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69DCCD4D-AC0F-49A0-9CAD-4B8EEF6B4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6359083"/>
            <a:ext cx="15773400" cy="1307306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nl-NL"/>
              <a:t>Title of presentation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8D679F4-BDFE-4D2F-85A8-D07BDC4ABB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7300" y="7666388"/>
            <a:ext cx="15773400" cy="1620972"/>
          </a:xfrm>
        </p:spPr>
        <p:txBody>
          <a:bodyPr>
            <a:normAutofit/>
          </a:bodyPr>
          <a:lstStyle>
            <a:lvl1pPr marL="0" indent="0" algn="ctr">
              <a:buNone/>
              <a:defRPr sz="5550" i="1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defRPr i="1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defRPr i="1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>
              <a:defRPr i="1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>
              <a:defRPr i="1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nl-NL"/>
              <a:t>Subtitle or author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C5036BB-D5B5-44D1-959D-6EA9ECFE4B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7300" y="9573584"/>
            <a:ext cx="556002" cy="417002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59C879B5-459C-4C5C-83F4-CCD87E25B7C3}"/>
              </a:ext>
            </a:extLst>
          </p:cNvPr>
          <p:cNvSpPr txBox="1"/>
          <p:nvPr userDrawn="1"/>
        </p:nvSpPr>
        <p:spPr>
          <a:xfrm>
            <a:off x="1813302" y="9574203"/>
            <a:ext cx="5323668" cy="416382"/>
          </a:xfrm>
          <a:prstGeom prst="rect">
            <a:avLst/>
          </a:prstGeom>
        </p:spPr>
        <p:txBody>
          <a:bodyPr vert="horz" wrap="square" lIns="137160" tIns="68580" rIns="137160" bIns="68580" rtlCol="0" anchor="ctr">
            <a:normAutofit fontScale="77500" lnSpcReduction="20000"/>
          </a:bodyPr>
          <a:lstStyle/>
          <a:p>
            <a:pPr algn="l"/>
            <a:r>
              <a:rPr lang="nl-NL" sz="1350" i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The BuildUPspeed project has received funding from the LIFE programme of the European Unition under Grant Agreement no. 101075843.</a:t>
            </a:r>
          </a:p>
        </p:txBody>
      </p:sp>
    </p:spTree>
    <p:extLst>
      <p:ext uri="{BB962C8B-B14F-4D97-AF65-F5344CB8AC3E}">
        <p14:creationId xmlns:p14="http://schemas.microsoft.com/office/powerpoint/2010/main" val="1886428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F9200-11BA-466D-95D0-B16AF15CAF19}" type="datetimeFigureOut">
              <a:rPr lang="nl-NL" smtClean="0"/>
              <a:t>27-3-2025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FE6C0-F021-4952-BEBE-655E6C224F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999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cid:ii_kx0ghhnh3" TargetMode="Externa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802" r="-17533" b="-23388"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3" name="Group 3"/>
          <p:cNvGrpSpPr/>
          <p:nvPr/>
        </p:nvGrpSpPr>
        <p:grpSpPr>
          <a:xfrm>
            <a:off x="-310686" y="5715961"/>
            <a:ext cx="18904809" cy="2067348"/>
            <a:chOff x="0" y="0"/>
            <a:chExt cx="5511587" cy="6027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11587" cy="602723"/>
            </a:xfrm>
            <a:custGeom>
              <a:avLst/>
              <a:gdLst/>
              <a:ahLst/>
              <a:cxnLst/>
              <a:rect l="l" t="t" r="r" b="b"/>
              <a:pathLst>
                <a:path w="5511587" h="602723">
                  <a:moveTo>
                    <a:pt x="0" y="0"/>
                  </a:moveTo>
                  <a:lnTo>
                    <a:pt x="5511587" y="0"/>
                  </a:lnTo>
                  <a:lnTo>
                    <a:pt x="5511587" y="602723"/>
                  </a:lnTo>
                  <a:lnTo>
                    <a:pt x="0" y="602723"/>
                  </a:lnTo>
                  <a:close/>
                </a:path>
              </a:pathLst>
            </a:custGeom>
            <a:solidFill>
              <a:srgbClr val="E66A18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511587" cy="6408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66531" y="7595724"/>
            <a:ext cx="18754531" cy="2952640"/>
            <a:chOff x="0" y="0"/>
            <a:chExt cx="2778449" cy="4374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78449" cy="437428"/>
            </a:xfrm>
            <a:custGeom>
              <a:avLst/>
              <a:gdLst/>
              <a:ahLst/>
              <a:cxnLst/>
              <a:rect l="l" t="t" r="r" b="b"/>
              <a:pathLst>
                <a:path w="2778449" h="437428">
                  <a:moveTo>
                    <a:pt x="0" y="0"/>
                  </a:moveTo>
                  <a:lnTo>
                    <a:pt x="2778449" y="0"/>
                  </a:lnTo>
                  <a:lnTo>
                    <a:pt x="2778449" y="437428"/>
                  </a:lnTo>
                  <a:lnTo>
                    <a:pt x="0" y="4374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78449" cy="47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326432" y="3712199"/>
            <a:ext cx="5413330" cy="3893051"/>
          </a:xfrm>
          <a:custGeom>
            <a:avLst/>
            <a:gdLst/>
            <a:ahLst/>
            <a:cxnLst/>
            <a:rect l="l" t="t" r="r" b="b"/>
            <a:pathLst>
              <a:path w="5413330" h="3893051">
                <a:moveTo>
                  <a:pt x="0" y="0"/>
                </a:moveTo>
                <a:lnTo>
                  <a:pt x="5413330" y="0"/>
                </a:lnTo>
                <a:lnTo>
                  <a:pt x="5413330" y="3893050"/>
                </a:lnTo>
                <a:lnTo>
                  <a:pt x="0" y="389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3" b="-183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0" name="Freeform 10"/>
          <p:cNvSpPr/>
          <p:nvPr/>
        </p:nvSpPr>
        <p:spPr>
          <a:xfrm>
            <a:off x="650448" y="8100657"/>
            <a:ext cx="2322942" cy="696883"/>
          </a:xfrm>
          <a:custGeom>
            <a:avLst/>
            <a:gdLst/>
            <a:ahLst/>
            <a:cxnLst/>
            <a:rect l="l" t="t" r="r" b="b"/>
            <a:pathLst>
              <a:path w="2322942" h="696883">
                <a:moveTo>
                  <a:pt x="0" y="0"/>
                </a:moveTo>
                <a:lnTo>
                  <a:pt x="2322943" y="0"/>
                </a:lnTo>
                <a:lnTo>
                  <a:pt x="2322943" y="696883"/>
                </a:lnTo>
                <a:lnTo>
                  <a:pt x="0" y="6968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1" name="Freeform 11"/>
          <p:cNvSpPr/>
          <p:nvPr/>
        </p:nvSpPr>
        <p:spPr>
          <a:xfrm>
            <a:off x="3738861" y="8022709"/>
            <a:ext cx="1511865" cy="774831"/>
          </a:xfrm>
          <a:custGeom>
            <a:avLst/>
            <a:gdLst/>
            <a:ahLst/>
            <a:cxnLst/>
            <a:rect l="l" t="t" r="r" b="b"/>
            <a:pathLst>
              <a:path w="1511865" h="774831">
                <a:moveTo>
                  <a:pt x="0" y="0"/>
                </a:moveTo>
                <a:lnTo>
                  <a:pt x="1511865" y="0"/>
                </a:lnTo>
                <a:lnTo>
                  <a:pt x="1511865" y="774831"/>
                </a:lnTo>
                <a:lnTo>
                  <a:pt x="0" y="7748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2" name="Freeform 12"/>
          <p:cNvSpPr/>
          <p:nvPr/>
        </p:nvSpPr>
        <p:spPr>
          <a:xfrm>
            <a:off x="8539835" y="8100657"/>
            <a:ext cx="2039334" cy="696883"/>
          </a:xfrm>
          <a:custGeom>
            <a:avLst/>
            <a:gdLst/>
            <a:ahLst/>
            <a:cxnLst/>
            <a:rect l="l" t="t" r="r" b="b"/>
            <a:pathLst>
              <a:path w="2039334" h="696883">
                <a:moveTo>
                  <a:pt x="0" y="0"/>
                </a:moveTo>
                <a:lnTo>
                  <a:pt x="2039334" y="0"/>
                </a:lnTo>
                <a:lnTo>
                  <a:pt x="2039334" y="696883"/>
                </a:lnTo>
                <a:lnTo>
                  <a:pt x="0" y="6968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22" r="-3885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3" name="Freeform 13"/>
          <p:cNvSpPr/>
          <p:nvPr/>
        </p:nvSpPr>
        <p:spPr>
          <a:xfrm>
            <a:off x="11344639" y="8013166"/>
            <a:ext cx="1149225" cy="774831"/>
          </a:xfrm>
          <a:custGeom>
            <a:avLst/>
            <a:gdLst/>
            <a:ahLst/>
            <a:cxnLst/>
            <a:rect l="l" t="t" r="r" b="b"/>
            <a:pathLst>
              <a:path w="1149225" h="774831">
                <a:moveTo>
                  <a:pt x="0" y="0"/>
                </a:moveTo>
                <a:lnTo>
                  <a:pt x="1149225" y="0"/>
                </a:lnTo>
                <a:lnTo>
                  <a:pt x="1149225" y="774831"/>
                </a:lnTo>
                <a:lnTo>
                  <a:pt x="0" y="7748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963" t="-10483" r="-5963" b="-11274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4" name="Freeform 14"/>
          <p:cNvSpPr/>
          <p:nvPr/>
        </p:nvSpPr>
        <p:spPr>
          <a:xfrm>
            <a:off x="6016196" y="8100657"/>
            <a:ext cx="1758170" cy="696883"/>
          </a:xfrm>
          <a:custGeom>
            <a:avLst/>
            <a:gdLst/>
            <a:ahLst/>
            <a:cxnLst/>
            <a:rect l="l" t="t" r="r" b="b"/>
            <a:pathLst>
              <a:path w="1758170" h="696883">
                <a:moveTo>
                  <a:pt x="0" y="0"/>
                </a:moveTo>
                <a:lnTo>
                  <a:pt x="1758170" y="0"/>
                </a:lnTo>
                <a:lnTo>
                  <a:pt x="1758170" y="696883"/>
                </a:lnTo>
                <a:lnTo>
                  <a:pt x="0" y="6968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5" name="AutoShape 15"/>
          <p:cNvSpPr/>
          <p:nvPr/>
        </p:nvSpPr>
        <p:spPr>
          <a:xfrm>
            <a:off x="13278384" y="8022709"/>
            <a:ext cx="0" cy="793918"/>
          </a:xfrm>
          <a:prstGeom prst="line">
            <a:avLst/>
          </a:prstGeom>
          <a:ln w="38100" cap="flat">
            <a:solidFill>
              <a:srgbClr val="E66A1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E"/>
          </a:p>
        </p:txBody>
      </p:sp>
      <p:sp>
        <p:nvSpPr>
          <p:cNvPr id="16" name="Freeform 16"/>
          <p:cNvSpPr/>
          <p:nvPr/>
        </p:nvSpPr>
        <p:spPr>
          <a:xfrm>
            <a:off x="14062903" y="8022709"/>
            <a:ext cx="3826213" cy="802009"/>
          </a:xfrm>
          <a:custGeom>
            <a:avLst/>
            <a:gdLst/>
            <a:ahLst/>
            <a:cxnLst/>
            <a:rect l="l" t="t" r="r" b="b"/>
            <a:pathLst>
              <a:path w="3826213" h="802009">
                <a:moveTo>
                  <a:pt x="0" y="0"/>
                </a:moveTo>
                <a:lnTo>
                  <a:pt x="3826213" y="0"/>
                </a:lnTo>
                <a:lnTo>
                  <a:pt x="3826213" y="802009"/>
                </a:lnTo>
                <a:lnTo>
                  <a:pt x="0" y="8020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948" b="-5948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7" name="TextBox 17"/>
          <p:cNvSpPr txBox="1"/>
          <p:nvPr/>
        </p:nvSpPr>
        <p:spPr>
          <a:xfrm>
            <a:off x="12336824" y="6096433"/>
            <a:ext cx="3818158" cy="1085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2"/>
              </a:lnSpc>
            </a:pPr>
            <a:r>
              <a:rPr lang="en-US" sz="3501" b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PRAHA</a:t>
            </a:r>
          </a:p>
          <a:p>
            <a:pPr marL="0" lvl="0" indent="0" algn="just">
              <a:lnSpc>
                <a:spcPts val="4202"/>
              </a:lnSpc>
            </a:pPr>
            <a:r>
              <a:rPr lang="en-US" sz="3501" b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20. BŘEZNA 2025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46061" y="5930970"/>
            <a:ext cx="13186681" cy="139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0800"/>
              </a:lnSpc>
            </a:pPr>
            <a:r>
              <a:rPr lang="en-US" sz="9000" b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UIPI RENOVATION TOUR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-521105" y="-17785003"/>
            <a:ext cx="19772062" cy="21026243"/>
            <a:chOff x="0" y="0"/>
            <a:chExt cx="26362750" cy="28034991"/>
          </a:xfrm>
        </p:grpSpPr>
        <p:sp>
          <p:nvSpPr>
            <p:cNvPr id="20" name="Freeform 20"/>
            <p:cNvSpPr/>
            <p:nvPr/>
          </p:nvSpPr>
          <p:spPr>
            <a:xfrm rot="5400000">
              <a:off x="0" y="1962721"/>
              <a:ext cx="26072269" cy="26072269"/>
            </a:xfrm>
            <a:custGeom>
              <a:avLst/>
              <a:gdLst/>
              <a:ahLst/>
              <a:cxnLst/>
              <a:rect l="l" t="t" r="r" b="b"/>
              <a:pathLst>
                <a:path w="26072269" h="26072269">
                  <a:moveTo>
                    <a:pt x="0" y="0"/>
                  </a:moveTo>
                  <a:lnTo>
                    <a:pt x="26072269" y="0"/>
                  </a:lnTo>
                  <a:lnTo>
                    <a:pt x="26072269" y="26072270"/>
                  </a:lnTo>
                  <a:lnTo>
                    <a:pt x="0" y="26072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21" name="Freeform 21"/>
            <p:cNvSpPr/>
            <p:nvPr/>
          </p:nvSpPr>
          <p:spPr>
            <a:xfrm rot="5400000">
              <a:off x="0" y="1594104"/>
              <a:ext cx="26072269" cy="26072269"/>
            </a:xfrm>
            <a:custGeom>
              <a:avLst/>
              <a:gdLst/>
              <a:ahLst/>
              <a:cxnLst/>
              <a:rect l="l" t="t" r="r" b="b"/>
              <a:pathLst>
                <a:path w="26072269" h="26072269">
                  <a:moveTo>
                    <a:pt x="0" y="0"/>
                  </a:moveTo>
                  <a:lnTo>
                    <a:pt x="26072269" y="0"/>
                  </a:lnTo>
                  <a:lnTo>
                    <a:pt x="26072269" y="26072269"/>
                  </a:lnTo>
                  <a:lnTo>
                    <a:pt x="0" y="26072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22" name="Freeform 22"/>
            <p:cNvSpPr/>
            <p:nvPr/>
          </p:nvSpPr>
          <p:spPr>
            <a:xfrm rot="5400000">
              <a:off x="280559" y="820468"/>
              <a:ext cx="26072269" cy="26072269"/>
            </a:xfrm>
            <a:custGeom>
              <a:avLst/>
              <a:gdLst/>
              <a:ahLst/>
              <a:cxnLst/>
              <a:rect l="l" t="t" r="r" b="b"/>
              <a:pathLst>
                <a:path w="26072269" h="26072269">
                  <a:moveTo>
                    <a:pt x="0" y="0"/>
                  </a:moveTo>
                  <a:lnTo>
                    <a:pt x="26072270" y="0"/>
                  </a:lnTo>
                  <a:lnTo>
                    <a:pt x="26072270" y="26072270"/>
                  </a:lnTo>
                  <a:lnTo>
                    <a:pt x="0" y="26072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23" name="Freeform 23"/>
            <p:cNvSpPr/>
            <p:nvPr/>
          </p:nvSpPr>
          <p:spPr>
            <a:xfrm rot="5400000">
              <a:off x="290480" y="0"/>
              <a:ext cx="26072269" cy="26072269"/>
            </a:xfrm>
            <a:custGeom>
              <a:avLst/>
              <a:gdLst/>
              <a:ahLst/>
              <a:cxnLst/>
              <a:rect l="l" t="t" r="r" b="b"/>
              <a:pathLst>
                <a:path w="26072269" h="26072269">
                  <a:moveTo>
                    <a:pt x="0" y="0"/>
                  </a:moveTo>
                  <a:lnTo>
                    <a:pt x="26072270" y="0"/>
                  </a:lnTo>
                  <a:lnTo>
                    <a:pt x="26072270" y="26072269"/>
                  </a:lnTo>
                  <a:lnTo>
                    <a:pt x="0" y="26072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50448" y="490537"/>
            <a:ext cx="16912032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9000"/>
              </a:lnSpc>
            </a:pPr>
            <a:r>
              <a:rPr lang="en-US" sz="7500" b="1">
                <a:solidFill>
                  <a:srgbClr val="E66A18"/>
                </a:solidFill>
                <a:latin typeface="Roboto Condensed Ultra-Bold"/>
                <a:ea typeface="Roboto Condensed Ultra-Bold"/>
                <a:cs typeface="Roboto Condensed Ultra-Bold"/>
                <a:sym typeface="Roboto Condensed Ultra-Bold"/>
              </a:rPr>
              <a:t>CZECH</a:t>
            </a:r>
            <a:r>
              <a:rPr lang="en-US" sz="7500" b="1">
                <a:solidFill>
                  <a:srgbClr val="000000"/>
                </a:solidFill>
                <a:latin typeface="Roboto Condensed Ultra-Bold"/>
                <a:ea typeface="Roboto Condensed Ultra-Bold"/>
                <a:cs typeface="Roboto Condensed Ultra-Bold"/>
                <a:sym typeface="Roboto Condensed Ultra-Bold"/>
              </a:rPr>
              <a:t> PROPERTY OWNERS </a:t>
            </a:r>
            <a:r>
              <a:rPr lang="en-US" sz="7500" b="1">
                <a:solidFill>
                  <a:srgbClr val="E66A18"/>
                </a:solidFill>
                <a:latin typeface="Roboto Condensed Ultra-Bold"/>
                <a:ea typeface="Roboto Condensed Ultra-Bold"/>
                <a:cs typeface="Roboto Condensed Ultra-Bold"/>
                <a:sym typeface="Roboto Condensed Ultra-Bold"/>
              </a:rPr>
              <a:t>ON BOARD!</a:t>
            </a:r>
          </a:p>
        </p:txBody>
      </p:sp>
      <p:sp>
        <p:nvSpPr>
          <p:cNvPr id="25" name="Freeform 25"/>
          <p:cNvSpPr/>
          <p:nvPr/>
        </p:nvSpPr>
        <p:spPr>
          <a:xfrm>
            <a:off x="-3437228" y="-142752"/>
            <a:ext cx="5413330" cy="3893051"/>
          </a:xfrm>
          <a:custGeom>
            <a:avLst/>
            <a:gdLst/>
            <a:ahLst/>
            <a:cxnLst/>
            <a:rect l="l" t="t" r="r" b="b"/>
            <a:pathLst>
              <a:path w="5413330" h="3893051">
                <a:moveTo>
                  <a:pt x="0" y="0"/>
                </a:moveTo>
                <a:lnTo>
                  <a:pt x="5413330" y="0"/>
                </a:lnTo>
                <a:lnTo>
                  <a:pt x="5413330" y="3893051"/>
                </a:lnTo>
                <a:lnTo>
                  <a:pt x="0" y="38930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3" b="-183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6" name="TextBox 26"/>
          <p:cNvSpPr txBox="1"/>
          <p:nvPr/>
        </p:nvSpPr>
        <p:spPr>
          <a:xfrm>
            <a:off x="650448" y="9091418"/>
            <a:ext cx="17536840" cy="63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Spolufinancováno Evropskou unií. Názory a stanoviska uvedená v tomto dokumentu jsou výhradně názory autora(ů) a nemusí nutně odrážet názory Evropské unie nebo Evropské výkonné agentury pro klima, infrastrukturu a životní prostředí (CINEA). Evropská unie ani poskytovatel grantu za ně nenesou odpovědnost.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802" r="-17533" b="-23388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4E474A3-9A2C-D176-30B1-5CC401392D1C}"/>
              </a:ext>
            </a:extLst>
          </p:cNvPr>
          <p:cNvSpPr/>
          <p:nvPr/>
        </p:nvSpPr>
        <p:spPr>
          <a:xfrm>
            <a:off x="1295399" y="1883146"/>
            <a:ext cx="15840584" cy="1126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2B37697-DDDA-F488-4348-963A3A647ED9}"/>
              </a:ext>
            </a:extLst>
          </p:cNvPr>
          <p:cNvSpPr/>
          <p:nvPr/>
        </p:nvSpPr>
        <p:spPr>
          <a:xfrm>
            <a:off x="1295400" y="926777"/>
            <a:ext cx="7391399" cy="1028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3" name="Group 3"/>
          <p:cNvGrpSpPr/>
          <p:nvPr/>
        </p:nvGrpSpPr>
        <p:grpSpPr>
          <a:xfrm>
            <a:off x="1028700" y="3517722"/>
            <a:ext cx="16230600" cy="5740578"/>
            <a:chOff x="0" y="0"/>
            <a:chExt cx="4274726" cy="15119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1511922"/>
            </a:xfrm>
            <a:custGeom>
              <a:avLst/>
              <a:gdLst/>
              <a:ahLst/>
              <a:cxnLst/>
              <a:rect l="l" t="t" r="r" b="b"/>
              <a:pathLst>
                <a:path w="4274726" h="1511922">
                  <a:moveTo>
                    <a:pt x="0" y="0"/>
                  </a:moveTo>
                  <a:lnTo>
                    <a:pt x="4274726" y="0"/>
                  </a:lnTo>
                  <a:lnTo>
                    <a:pt x="4274726" y="1511922"/>
                  </a:lnTo>
                  <a:lnTo>
                    <a:pt x="0" y="1511922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E66A18"/>
              </a:solidFill>
              <a:prstDash val="solid"/>
              <a:miter/>
            </a:ln>
          </p:spPr>
          <p:txBody>
            <a:bodyPr/>
            <a:lstStyle/>
            <a:p>
              <a:endParaRPr lang="en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1521447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ctr">
                <a:lnSpc>
                  <a:spcPts val="9600"/>
                </a:lnSpc>
              </a:pPr>
              <a:r>
                <a:rPr lang="en-US" sz="8000" b="1" dirty="0">
                  <a:solidFill>
                    <a:srgbClr val="E66A18"/>
                  </a:solidFill>
                  <a:latin typeface="Roboto Heavy"/>
                  <a:ea typeface="Roboto Heavy"/>
                  <a:cs typeface="Roboto Heavy"/>
                  <a:sym typeface="Roboto Heavy"/>
                </a:rPr>
                <a:t>WORKSHOP 2: </a:t>
              </a:r>
              <a:r>
                <a:rPr lang="en-US" sz="8000" b="1" dirty="0">
                  <a:solidFill>
                    <a:srgbClr val="0152A1"/>
                  </a:solidFill>
                  <a:latin typeface="Roboto Heavy"/>
                  <a:ea typeface="Roboto Heavy"/>
                  <a:cs typeface="Roboto Heavy"/>
                  <a:sym typeface="Roboto Heavy"/>
                </a:rPr>
                <a:t>EFEKTIVNÍ A CENOVĚ DOSTUPNÁ OBNOVA BUDOV Z 50. A 60. LET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40605" y="1883147"/>
            <a:ext cx="15695378" cy="1121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70"/>
              </a:lnSpc>
            </a:pPr>
            <a:r>
              <a:rPr lang="en-US" sz="7475" b="1">
                <a:solidFill>
                  <a:srgbClr val="E66A18"/>
                </a:solidFill>
                <a:latin typeface="Roboto Condensed Heavy"/>
                <a:ea typeface="Roboto Condensed Heavy"/>
                <a:cs typeface="Roboto Condensed Heavy"/>
                <a:sym typeface="Roboto Condensed Heavy"/>
              </a:rPr>
              <a:t>CZECH </a:t>
            </a:r>
            <a:r>
              <a:rPr lang="en-US" sz="7475" b="1">
                <a:solidFill>
                  <a:srgbClr val="000000"/>
                </a:solidFill>
                <a:latin typeface="Roboto Condensed Heavy"/>
                <a:ea typeface="Roboto Condensed Heavy"/>
                <a:cs typeface="Roboto Condensed Heavy"/>
                <a:sym typeface="Roboto Condensed Heavy"/>
              </a:rPr>
              <a:t>PROPERTY OWNERS</a:t>
            </a:r>
            <a:r>
              <a:rPr lang="en-US" sz="7475" b="1">
                <a:solidFill>
                  <a:srgbClr val="FFFFFF"/>
                </a:solidFill>
                <a:latin typeface="Roboto Condensed Heavy"/>
                <a:ea typeface="Roboto Condensed Heavy"/>
                <a:cs typeface="Roboto Condensed Heavy"/>
                <a:sym typeface="Roboto Condensed Heavy"/>
              </a:rPr>
              <a:t> </a:t>
            </a:r>
            <a:r>
              <a:rPr lang="en-US" sz="7475" b="1">
                <a:solidFill>
                  <a:srgbClr val="E66A18"/>
                </a:solidFill>
                <a:latin typeface="Roboto Condensed Heavy"/>
                <a:ea typeface="Roboto Condensed Heavy"/>
                <a:cs typeface="Roboto Condensed Heavy"/>
                <a:sym typeface="Roboto Condensed Heavy"/>
              </a:rPr>
              <a:t>ON BOARD!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40605" y="1019175"/>
            <a:ext cx="14450269" cy="864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727"/>
              </a:lnSpc>
            </a:pPr>
            <a:r>
              <a:rPr lang="en-US" sz="5606" b="1">
                <a:solidFill>
                  <a:srgbClr val="00000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UIPI RENOVATION TOUR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802" r="-17533" b="-23388"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E66A18"/>
              </a:solidFill>
              <a:prstDash val="solid"/>
              <a:miter/>
            </a:ln>
          </p:spPr>
          <p:txBody>
            <a:bodyPr/>
            <a:lstStyle/>
            <a:p>
              <a:endParaRPr lang="en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274726" cy="2186517"/>
            </a:xfrm>
            <a:prstGeom prst="rect">
              <a:avLst/>
            </a:prstGeom>
          </p:spPr>
          <p:txBody>
            <a:bodyPr lIns="190500" tIns="190500" rIns="190500" bIns="190500" rtlCol="0" anchor="t"/>
            <a:lstStyle/>
            <a:p>
              <a:pPr algn="ctr">
                <a:lnSpc>
                  <a:spcPts val="7200"/>
                </a:lnSpc>
              </a:pPr>
              <a:r>
                <a:rPr lang="en-US" sz="6000" b="1">
                  <a:solidFill>
                    <a:srgbClr val="E66A18"/>
                  </a:solidFill>
                  <a:latin typeface="Roboto Heavy"/>
                  <a:ea typeface="Roboto Heavy"/>
                  <a:cs typeface="Roboto Heavy"/>
                  <a:sym typeface="Roboto Heavy"/>
                </a:rPr>
                <a:t>WORKSHOP 2: </a:t>
              </a:r>
              <a:r>
                <a:rPr lang="en-US" sz="6000" b="1">
                  <a:solidFill>
                    <a:srgbClr val="0152A1"/>
                  </a:solidFill>
                  <a:latin typeface="Roboto Heavy"/>
                  <a:ea typeface="Roboto Heavy"/>
                  <a:cs typeface="Roboto Heavy"/>
                  <a:sym typeface="Roboto Heavy"/>
                </a:rPr>
                <a:t>EFEKTIVNÍ A CENOVĚ DOSTUPNÁ OBNOVA BUDOV Z 50. A 60. LET</a:t>
              </a:r>
            </a:p>
            <a:p>
              <a:pPr algn="ctr">
                <a:lnSpc>
                  <a:spcPts val="7200"/>
                </a:lnSpc>
              </a:pPr>
              <a:endParaRPr lang="en-US" sz="6000" b="1">
                <a:solidFill>
                  <a:srgbClr val="0152A1"/>
                </a:solidFill>
                <a:latin typeface="Roboto Heavy"/>
                <a:ea typeface="Roboto Heavy"/>
                <a:cs typeface="Roboto Heavy"/>
                <a:sym typeface="Roboto Heavy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18762" y="4074030"/>
            <a:ext cx="14328736" cy="4274559"/>
            <a:chOff x="0" y="0"/>
            <a:chExt cx="19104982" cy="569941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5699413" cy="569941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15992" t="-2028" r="-811" b="-21901"/>
                </a:stretch>
              </a:blipFill>
            </p:spPr>
            <p:txBody>
              <a:bodyPr/>
              <a:lstStyle/>
              <a:p>
                <a:endParaRPr lang="en-BE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6452134" y="2019227"/>
              <a:ext cx="12652847" cy="3676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04"/>
                </a:lnSpc>
              </a:pPr>
              <a:endParaRPr/>
            </a:p>
            <a:p>
              <a:pPr algn="l">
                <a:lnSpc>
                  <a:spcPts val="5404"/>
                </a:lnSpc>
                <a:spcBef>
                  <a:spcPct val="0"/>
                </a:spcBef>
              </a:pPr>
              <a:r>
                <a:rPr lang="en-US" sz="4504" b="1" spc="-45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Ana Verónica Martínez</a:t>
              </a:r>
              <a:r>
                <a:rPr lang="en-US" sz="4504" spc="-45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, MSc., technický a projektový referent, UIPI, představí projekt BuildUpSpeed 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3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0.jpeg">
            <a:extLst>
              <a:ext uri="{FF2B5EF4-FFF2-40B4-BE49-F238E27FC236}">
                <a16:creationId xmlns:a16="http://schemas.microsoft.com/office/drawing/2014/main" id="{18038627-8024-833A-CC19-E73C31C76B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10746" y="194778"/>
            <a:ext cx="2227898" cy="160972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B032FBB-6A6C-C2A1-8446-C29D0BA51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424" y="7022158"/>
            <a:ext cx="18394847" cy="1491965"/>
          </a:xfrm>
        </p:spPr>
        <p:txBody>
          <a:bodyPr>
            <a:normAutofit/>
          </a:bodyPr>
          <a:lstStyle/>
          <a:p>
            <a:r>
              <a:rPr lang="nl-NL" sz="4950" dirty="0" err="1">
                <a:latin typeface="Myriad Pro"/>
                <a:ea typeface="Calibri"/>
                <a:cs typeface="Calibri"/>
              </a:rPr>
              <a:t>Bridging</a:t>
            </a:r>
            <a:r>
              <a:rPr lang="nl-NL" sz="4950" dirty="0">
                <a:latin typeface="Myriad Pro"/>
                <a:ea typeface="Calibri"/>
                <a:cs typeface="Calibri"/>
              </a:rPr>
              <a:t> </a:t>
            </a:r>
            <a:r>
              <a:rPr lang="nl-NL" sz="4950" dirty="0" err="1">
                <a:latin typeface="Myriad Pro"/>
                <a:ea typeface="Calibri"/>
                <a:cs typeface="Calibri"/>
              </a:rPr>
              <a:t>the</a:t>
            </a:r>
            <a:r>
              <a:rPr lang="nl-NL" sz="4950" dirty="0">
                <a:latin typeface="Myriad Pro"/>
                <a:ea typeface="Calibri"/>
                <a:cs typeface="Calibri"/>
              </a:rPr>
              <a:t> Gap: </a:t>
            </a:r>
            <a:r>
              <a:rPr lang="nl-NL" sz="4950" dirty="0" err="1">
                <a:latin typeface="Myriad Pro"/>
                <a:ea typeface="Calibri"/>
                <a:cs typeface="Calibri"/>
              </a:rPr>
              <a:t>Connecting</a:t>
            </a:r>
            <a:r>
              <a:rPr lang="nl-NL" sz="4950" dirty="0">
                <a:latin typeface="Myriad Pro"/>
                <a:ea typeface="Calibri"/>
                <a:cs typeface="Calibri"/>
              </a:rPr>
              <a:t> </a:t>
            </a:r>
            <a:r>
              <a:rPr lang="nl-NL" sz="4950" dirty="0" err="1">
                <a:latin typeface="Myriad Pro"/>
                <a:ea typeface="Calibri"/>
                <a:cs typeface="Calibri"/>
              </a:rPr>
              <a:t>the</a:t>
            </a:r>
            <a:r>
              <a:rPr lang="nl-NL" sz="4950" dirty="0">
                <a:latin typeface="Myriad Pro"/>
                <a:ea typeface="Calibri"/>
                <a:cs typeface="Calibri"/>
              </a:rPr>
              <a:t> Market, </a:t>
            </a:r>
            <a:r>
              <a:rPr lang="nl-NL" sz="4950" dirty="0" err="1">
                <a:latin typeface="Myriad Pro"/>
                <a:ea typeface="Calibri"/>
                <a:cs typeface="Calibri"/>
              </a:rPr>
              <a:t>Innovative</a:t>
            </a:r>
            <a:r>
              <a:rPr lang="nl-NL" sz="4950" dirty="0">
                <a:latin typeface="Myriad Pro"/>
                <a:ea typeface="Calibri"/>
                <a:cs typeface="Calibri"/>
              </a:rPr>
              <a:t> Solutions, </a:t>
            </a:r>
            <a:r>
              <a:rPr lang="nl-NL" sz="4950" dirty="0" err="1">
                <a:latin typeface="Myriad Pro"/>
                <a:ea typeface="Calibri"/>
                <a:cs typeface="Calibri"/>
              </a:rPr>
              <a:t>and</a:t>
            </a:r>
            <a:r>
              <a:rPr lang="nl-NL" sz="4950" dirty="0">
                <a:latin typeface="Myriad Pro"/>
                <a:ea typeface="Calibri"/>
                <a:cs typeface="Calibri"/>
              </a:rPr>
              <a:t> Professionals 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4E7D52-E711-CE4F-A62C-B855BD5A2280}"/>
              </a:ext>
            </a:extLst>
          </p:cNvPr>
          <p:cNvSpPr txBox="1"/>
          <p:nvPr/>
        </p:nvSpPr>
        <p:spPr>
          <a:xfrm>
            <a:off x="5290103" y="8832063"/>
            <a:ext cx="7707795" cy="685800"/>
          </a:xfrm>
          <a:prstGeom prst="rect">
            <a:avLst/>
          </a:prstGeom>
        </p:spPr>
        <p:txBody>
          <a:bodyPr vert="horz" wrap="square" lIns="137160" tIns="68580" rIns="137160" bIns="68580" rtlCol="0" anchor="ctr">
            <a:normAutofit fontScale="77500" lnSpcReduction="20000"/>
          </a:bodyPr>
          <a:lstStyle/>
          <a:p>
            <a:pPr algn="ctr" defTabSz="1371600">
              <a:defRPr/>
            </a:pPr>
            <a:r>
              <a:rPr lang="nl-NL" sz="5550" i="1" dirty="0">
                <a:solidFill>
                  <a:prstClr val="white"/>
                </a:solidFill>
                <a:latin typeface="Myriad Pro"/>
              </a:rPr>
              <a:t>Ana Veronica Martinez - UIPI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DC288-EF9A-4ECF-9859-5406C0A446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49" y="345504"/>
            <a:ext cx="1678647" cy="167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34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D8FDCAD-B929-7D62-CD6A-6AE85A6FEF09}"/>
              </a:ext>
            </a:extLst>
          </p:cNvPr>
          <p:cNvGrpSpPr/>
          <p:nvPr/>
        </p:nvGrpSpPr>
        <p:grpSpPr>
          <a:xfrm>
            <a:off x="374069" y="547688"/>
            <a:ext cx="17421104" cy="9191625"/>
            <a:chOff x="249379" y="365125"/>
            <a:chExt cx="11614069" cy="6127750"/>
          </a:xfrm>
        </p:grpSpPr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7532E670-418C-FD05-506C-41FF852DB14A}"/>
                </a:ext>
              </a:extLst>
            </p:cNvPr>
            <p:cNvSpPr/>
            <p:nvPr/>
          </p:nvSpPr>
          <p:spPr>
            <a:xfrm>
              <a:off x="249381" y="365125"/>
              <a:ext cx="11614067" cy="1325563"/>
            </a:xfrm>
            <a:prstGeom prst="round2SameRect">
              <a:avLst/>
            </a:prstGeom>
            <a:solidFill>
              <a:srgbClr val="25146E"/>
            </a:solidFill>
            <a:ln>
              <a:solidFill>
                <a:srgbClr val="2514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BE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51041903-5E13-C3B5-C2EE-C06606669B40}"/>
                </a:ext>
              </a:extLst>
            </p:cNvPr>
            <p:cNvSpPr/>
            <p:nvPr/>
          </p:nvSpPr>
          <p:spPr>
            <a:xfrm flipV="1">
              <a:off x="249379" y="5167312"/>
              <a:ext cx="11614067" cy="1325563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BE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4D12C9-1A18-31BB-3601-6AD4215C743E}"/>
                </a:ext>
              </a:extLst>
            </p:cNvPr>
            <p:cNvSpPr/>
            <p:nvPr/>
          </p:nvSpPr>
          <p:spPr>
            <a:xfrm>
              <a:off x="249380" y="1690688"/>
              <a:ext cx="11614067" cy="3476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BE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1" name="Content Placeholder 1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09A10B2-097E-6D41-D1FF-115B71839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053" y="779730"/>
            <a:ext cx="2078237" cy="1524261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2DE2F31-E85C-40AF-2132-59881FC71D59}"/>
              </a:ext>
            </a:extLst>
          </p:cNvPr>
          <p:cNvSpPr txBox="1">
            <a:spLocks/>
          </p:cNvSpPr>
          <p:nvPr/>
        </p:nvSpPr>
        <p:spPr>
          <a:xfrm>
            <a:off x="1257301" y="750374"/>
            <a:ext cx="1389176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nl-NL" sz="6600" err="1">
                <a:solidFill>
                  <a:prstClr val="white"/>
                </a:solidFill>
              </a:rPr>
              <a:t>Why</a:t>
            </a:r>
            <a:r>
              <a:rPr lang="nl-NL" sz="6600">
                <a:solidFill>
                  <a:prstClr val="white"/>
                </a:solidFill>
              </a:rPr>
              <a:t> BuildUPspeed?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A45A7-0850-7D8F-91EE-A9FF4D53D26B}"/>
              </a:ext>
            </a:extLst>
          </p:cNvPr>
          <p:cNvSpPr txBox="1"/>
          <p:nvPr/>
        </p:nvSpPr>
        <p:spPr>
          <a:xfrm>
            <a:off x="1069609" y="4157662"/>
            <a:ext cx="9989378" cy="3797618"/>
          </a:xfrm>
          <a:prstGeom prst="rect">
            <a:avLst/>
          </a:prstGeom>
        </p:spPr>
        <p:txBody>
          <a:bodyPr vert="horz" wrap="square" lIns="137160" tIns="68580" rIns="137160" bIns="68580" rtlCol="0" anchor="ctr">
            <a:noAutofit/>
          </a:bodyPr>
          <a:lstStyle/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endParaRPr lang="en-GB" sz="270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n-GB" sz="2550">
                <a:solidFill>
                  <a:prstClr val="black"/>
                </a:solidFill>
                <a:latin typeface="Myriad Pro"/>
              </a:rPr>
              <a:t>Need to </a:t>
            </a:r>
            <a:r>
              <a:rPr lang="en-GB" sz="2550" b="1">
                <a:solidFill>
                  <a:prstClr val="black"/>
                </a:solidFill>
                <a:latin typeface="Myriad Pro"/>
              </a:rPr>
              <a:t>SPEED UP AND MASSIFY the renovation </a:t>
            </a:r>
            <a:r>
              <a:rPr lang="en-GB" sz="2550">
                <a:solidFill>
                  <a:prstClr val="black"/>
                </a:solidFill>
                <a:latin typeface="Myriad Pro"/>
              </a:rPr>
              <a:t>of our building stock!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endParaRPr lang="en-GB" sz="255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n-GB" sz="2550">
                <a:solidFill>
                  <a:prstClr val="black"/>
                </a:solidFill>
                <a:latin typeface="Myriad Pro" panose="020B0503030403020204" pitchFamily="34" charset="0"/>
              </a:rPr>
              <a:t>We need to find a </a:t>
            </a:r>
            <a:r>
              <a:rPr lang="en-GB" sz="2550" b="1">
                <a:solidFill>
                  <a:prstClr val="black"/>
                </a:solidFill>
                <a:latin typeface="Myriad Pro" panose="020B0503030403020204" pitchFamily="34" charset="0"/>
              </a:rPr>
              <a:t>SUSTAINABLE AND SCALABLE WAY to accelerate this process: INDUSTRILISE?</a:t>
            </a:r>
            <a:endParaRPr lang="en-GB" sz="255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endParaRPr lang="en-GB" sz="255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n-US" sz="2550" b="1">
                <a:solidFill>
                  <a:prstClr val="black"/>
                </a:solidFill>
                <a:latin typeface="Myriad Pro"/>
              </a:rPr>
              <a:t>Knowledge and solutions already exists on </a:t>
            </a:r>
            <a:r>
              <a:rPr lang="en-US" sz="2550" b="1" err="1">
                <a:solidFill>
                  <a:prstClr val="black"/>
                </a:solidFill>
                <a:latin typeface="Myriad Pro"/>
              </a:rPr>
              <a:t>industrialised</a:t>
            </a:r>
            <a:r>
              <a:rPr lang="en-US" sz="2550" b="1">
                <a:solidFill>
                  <a:prstClr val="black"/>
                </a:solidFill>
                <a:latin typeface="Myriad Pro"/>
              </a:rPr>
              <a:t>, plug and play </a:t>
            </a:r>
            <a:r>
              <a:rPr lang="en-US" sz="2550">
                <a:solidFill>
                  <a:prstClr val="black"/>
                </a:solidFill>
                <a:latin typeface="Myriad Pro"/>
              </a:rPr>
              <a:t>solutions (notably from research from EU projects) </a:t>
            </a:r>
          </a:p>
          <a:p>
            <a:pPr defTabSz="1371600">
              <a:defRPr/>
            </a:pPr>
            <a:endParaRPr lang="en-US" sz="2550" b="1">
              <a:solidFill>
                <a:prstClr val="black"/>
              </a:solidFill>
              <a:latin typeface="Myriad Pro"/>
            </a:endParaRP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n-US" sz="2550">
                <a:solidFill>
                  <a:prstClr val="black"/>
                </a:solidFill>
                <a:latin typeface="Myriad Pro"/>
              </a:rPr>
              <a:t>But </a:t>
            </a:r>
            <a:r>
              <a:rPr lang="en-US" sz="2550" b="1">
                <a:solidFill>
                  <a:prstClr val="black"/>
                </a:solidFill>
                <a:latin typeface="Myriad Pro"/>
              </a:rPr>
              <a:t>construction professionals, potential investors, project managers and market actors </a:t>
            </a:r>
            <a:r>
              <a:rPr lang="en-US" sz="2550">
                <a:solidFill>
                  <a:prstClr val="black"/>
                </a:solidFill>
                <a:latin typeface="Myriad Pro"/>
              </a:rPr>
              <a:t>are not aware of them </a:t>
            </a:r>
          </a:p>
          <a:p>
            <a:pPr defTabSz="1371600">
              <a:defRPr/>
            </a:pPr>
            <a:endParaRPr lang="en-US" sz="255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n-US" sz="2550">
                <a:solidFill>
                  <a:prstClr val="black"/>
                </a:solidFill>
                <a:latin typeface="Myriad Pro" panose="020B0503030403020204" pitchFamily="34" charset="0"/>
              </a:rPr>
              <a:t>We need to </a:t>
            </a:r>
            <a:r>
              <a:rPr lang="en-US" sz="2550" b="1">
                <a:solidFill>
                  <a:prstClr val="black"/>
                </a:solidFill>
                <a:latin typeface="Myriad Pro" panose="020B0503030403020204" pitchFamily="34" charset="0"/>
              </a:rPr>
              <a:t>make sure that we CENTRALISE this information, solutions and accompany the uptake: PLATFORM </a:t>
            </a:r>
            <a:r>
              <a:rPr lang="en-US" sz="2550">
                <a:solidFill>
                  <a:prstClr val="black"/>
                </a:solidFill>
                <a:latin typeface="Myriad Pro" panose="020B0503030403020204" pitchFamily="34" charset="0"/>
              </a:rPr>
              <a:t>where various actors can go and pick and choose</a:t>
            </a:r>
            <a:endParaRPr lang="en-GB" sz="2550">
              <a:solidFill>
                <a:prstClr val="black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B7E73-4691-A474-DC74-582B4A4473BD}"/>
              </a:ext>
            </a:extLst>
          </p:cNvPr>
          <p:cNvSpPr txBox="1"/>
          <p:nvPr/>
        </p:nvSpPr>
        <p:spPr>
          <a:xfrm>
            <a:off x="10883778" y="8505599"/>
            <a:ext cx="4000500" cy="163617"/>
          </a:xfrm>
          <a:prstGeom prst="rect">
            <a:avLst/>
          </a:prstGeom>
        </p:spPr>
        <p:txBody>
          <a:bodyPr vert="horz" wrap="square" lIns="137160" tIns="68580" rIns="137160" bIns="68580" rtlCol="0" anchor="ctr">
            <a:normAutofit fontScale="25000" lnSpcReduction="20000"/>
          </a:bodyPr>
          <a:lstStyle/>
          <a:p>
            <a:pPr algn="ctr" defTabSz="1371600">
              <a:defRPr/>
            </a:pPr>
            <a:r>
              <a:rPr lang="nl-NL" sz="5550" i="1">
                <a:solidFill>
                  <a:prstClr val="black">
                    <a:lumMod val="75000"/>
                    <a:lumOff val="25000"/>
                  </a:prstClr>
                </a:solidFill>
                <a:latin typeface="Myriad Pro" panose="020B0503030403020204" pitchFamily="34" charset="0"/>
              </a:rPr>
              <a:t>EU project More Connect project demo</a:t>
            </a:r>
          </a:p>
        </p:txBody>
      </p:sp>
      <p:pic>
        <p:nvPicPr>
          <p:cNvPr id="3" name="Afbeelding 9">
            <a:extLst>
              <a:ext uri="{FF2B5EF4-FFF2-40B4-BE49-F238E27FC236}">
                <a16:creationId xmlns:a16="http://schemas.microsoft.com/office/drawing/2014/main" id="{B05219C7-02A8-99FD-59C9-70B21653A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6" t="28345" r="27951"/>
          <a:stretch>
            <a:fillRect/>
          </a:stretch>
        </p:blipFill>
        <p:spPr bwMode="auto">
          <a:xfrm>
            <a:off x="11415987" y="3733560"/>
            <a:ext cx="6022182" cy="464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09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426702E-2EB3-220A-89D4-CB7F4A0E6E74}"/>
              </a:ext>
            </a:extLst>
          </p:cNvPr>
          <p:cNvGrpSpPr/>
          <p:nvPr/>
        </p:nvGrpSpPr>
        <p:grpSpPr>
          <a:xfrm>
            <a:off x="374069" y="547688"/>
            <a:ext cx="17421104" cy="9191625"/>
            <a:chOff x="249379" y="365125"/>
            <a:chExt cx="11614069" cy="6127750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2CDF39B5-6E01-125F-8EC4-7071FF396CD4}"/>
                </a:ext>
              </a:extLst>
            </p:cNvPr>
            <p:cNvSpPr/>
            <p:nvPr/>
          </p:nvSpPr>
          <p:spPr>
            <a:xfrm>
              <a:off x="249381" y="365125"/>
              <a:ext cx="11614067" cy="1325563"/>
            </a:xfrm>
            <a:prstGeom prst="round2SameRect">
              <a:avLst/>
            </a:prstGeom>
            <a:solidFill>
              <a:srgbClr val="25146E"/>
            </a:solidFill>
            <a:ln>
              <a:solidFill>
                <a:srgbClr val="2514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BE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7526B9DE-B680-7B1E-0B94-5FF8C907993E}"/>
                </a:ext>
              </a:extLst>
            </p:cNvPr>
            <p:cNvSpPr/>
            <p:nvPr/>
          </p:nvSpPr>
          <p:spPr>
            <a:xfrm flipV="1">
              <a:off x="249379" y="5167312"/>
              <a:ext cx="11614067" cy="1325563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BE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E9F785-A8EB-B8AC-5B89-53E3546218FA}"/>
                </a:ext>
              </a:extLst>
            </p:cNvPr>
            <p:cNvSpPr/>
            <p:nvPr/>
          </p:nvSpPr>
          <p:spPr>
            <a:xfrm>
              <a:off x="249380" y="1690688"/>
              <a:ext cx="11614067" cy="3476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BE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9" name="Content Placeholder 1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8FD2A47-1370-F797-20B1-11D760ACD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053" y="779730"/>
            <a:ext cx="2078237" cy="1524261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95741B3-DB16-084C-5ECC-5B224844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4192040" cy="1988345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  <a:latin typeface="Myriad Pro" panose="020B0503030403020204"/>
                <a:cs typeface="Miriam" panose="020F0502020204030204" pitchFamily="34" charset="-79"/>
              </a:rPr>
              <a:t>The BuildUPspeed Objectives</a:t>
            </a:r>
            <a:endParaRPr lang="nl-NL" b="1">
              <a:solidFill>
                <a:schemeClr val="bg1"/>
              </a:solidFill>
              <a:latin typeface="Myriad Pro" panose="020B0503030403020204"/>
              <a:cs typeface="Miriam" panose="020F0502020204030204" pitchFamily="34" charset="-79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F9D74C-F4C1-83EE-0F27-38DA7D5F29AD}"/>
              </a:ext>
            </a:extLst>
          </p:cNvPr>
          <p:cNvGrpSpPr/>
          <p:nvPr/>
        </p:nvGrpSpPr>
        <p:grpSpPr>
          <a:xfrm>
            <a:off x="2105657" y="2536032"/>
            <a:ext cx="14076687" cy="6958483"/>
            <a:chOff x="1403770" y="1047271"/>
            <a:chExt cx="10666032" cy="5272506"/>
          </a:xfrm>
        </p:grpSpPr>
        <p:pic>
          <p:nvPicPr>
            <p:cNvPr id="4" name="Picture 3" descr="Road closed. Vector cartoon illustration. Choose your road, short way or  long complicated dangerous way. Concept of strategy decision, future  planning Stock Vector Image &amp; Art - Alamy">
              <a:extLst>
                <a:ext uri="{FF2B5EF4-FFF2-40B4-BE49-F238E27FC236}">
                  <a16:creationId xmlns:a16="http://schemas.microsoft.com/office/drawing/2014/main" id="{5336ABCF-1ACF-2B7B-8306-11AA6EA555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0"/>
            <a:stretch/>
          </p:blipFill>
          <p:spPr bwMode="auto">
            <a:xfrm>
              <a:off x="1403771" y="1047271"/>
              <a:ext cx="8388412" cy="5272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3806BE37-8185-E4B9-5362-A96EADA59F7E}"/>
                </a:ext>
              </a:extLst>
            </p:cNvPr>
            <p:cNvSpPr txBox="1"/>
            <p:nvPr/>
          </p:nvSpPr>
          <p:spPr>
            <a:xfrm>
              <a:off x="1403770" y="5127585"/>
              <a:ext cx="1811869" cy="629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160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 panose="020F0502020204030204"/>
                </a:rPr>
                <a:t>Supply </a:t>
              </a:r>
              <a:endParaRPr lang="en-NL" sz="4800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F9D0A6D3-E199-8465-B945-5157117C743A}"/>
                </a:ext>
              </a:extLst>
            </p:cNvPr>
            <p:cNvSpPr txBox="1"/>
            <p:nvPr/>
          </p:nvSpPr>
          <p:spPr>
            <a:xfrm>
              <a:off x="9792182" y="1795004"/>
              <a:ext cx="2277620" cy="629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160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 panose="020F0502020204030204"/>
                </a:rPr>
                <a:t>Demand</a:t>
              </a:r>
              <a:endParaRPr lang="en-NL" sz="4800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685C4434-CF69-0D1D-2470-E7824CF59B71}"/>
              </a:ext>
            </a:extLst>
          </p:cNvPr>
          <p:cNvSpPr txBox="1"/>
          <p:nvPr/>
        </p:nvSpPr>
        <p:spPr>
          <a:xfrm>
            <a:off x="7186613" y="8677484"/>
            <a:ext cx="108605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r>
              <a:rPr lang="en-US" sz="3000">
                <a:solidFill>
                  <a:prstClr val="black"/>
                </a:solidFill>
                <a:latin typeface="Calibri" panose="020F0502020204030204"/>
              </a:rPr>
              <a:t>Bring the </a:t>
            </a:r>
            <a:r>
              <a:rPr lang="en-US" sz="3000" b="1">
                <a:solidFill>
                  <a:srgbClr val="FF0000"/>
                </a:solidFill>
                <a:latin typeface="Calibri" panose="020F0502020204030204"/>
              </a:rPr>
              <a:t>demand side and supply side </a:t>
            </a:r>
            <a:r>
              <a:rPr lang="en-US" sz="3000">
                <a:solidFill>
                  <a:prstClr val="black"/>
                </a:solidFill>
                <a:latin typeface="Calibri" panose="020F0502020204030204"/>
              </a:rPr>
              <a:t>in the retrofitting market together by scaling up Renovation</a:t>
            </a:r>
            <a:endParaRPr lang="en-NL" sz="30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04177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0BC4F8D-5B3C-40AA-0B82-D546E48A0C32}"/>
              </a:ext>
            </a:extLst>
          </p:cNvPr>
          <p:cNvGrpSpPr/>
          <p:nvPr/>
        </p:nvGrpSpPr>
        <p:grpSpPr>
          <a:xfrm>
            <a:off x="374069" y="547688"/>
            <a:ext cx="17421104" cy="9191625"/>
            <a:chOff x="249379" y="365125"/>
            <a:chExt cx="11614069" cy="6127750"/>
          </a:xfrm>
        </p:grpSpPr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id="{527C7D57-148B-9209-354C-52ECE578E1AD}"/>
                </a:ext>
              </a:extLst>
            </p:cNvPr>
            <p:cNvSpPr/>
            <p:nvPr/>
          </p:nvSpPr>
          <p:spPr>
            <a:xfrm>
              <a:off x="249381" y="365125"/>
              <a:ext cx="11614067" cy="1325563"/>
            </a:xfrm>
            <a:prstGeom prst="round2SameRect">
              <a:avLst/>
            </a:prstGeom>
            <a:solidFill>
              <a:srgbClr val="25146E"/>
            </a:solidFill>
            <a:ln>
              <a:solidFill>
                <a:srgbClr val="2514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BE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: Top Corners Rounded 45">
              <a:extLst>
                <a:ext uri="{FF2B5EF4-FFF2-40B4-BE49-F238E27FC236}">
                  <a16:creationId xmlns:a16="http://schemas.microsoft.com/office/drawing/2014/main" id="{2AD04088-F3EB-09CE-9A6F-DF377C2BDC3D}"/>
                </a:ext>
              </a:extLst>
            </p:cNvPr>
            <p:cNvSpPr/>
            <p:nvPr/>
          </p:nvSpPr>
          <p:spPr>
            <a:xfrm flipV="1">
              <a:off x="249379" y="5167312"/>
              <a:ext cx="11614067" cy="1325563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BE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CC55AC8-6683-155A-F189-E0CE2FAF99F3}"/>
                </a:ext>
              </a:extLst>
            </p:cNvPr>
            <p:cNvSpPr/>
            <p:nvPr/>
          </p:nvSpPr>
          <p:spPr>
            <a:xfrm>
              <a:off x="249380" y="1690688"/>
              <a:ext cx="11614067" cy="3476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BE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48" name="Content Placeholder 1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A535368-79B1-92D0-4370-AF6AB9893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053" y="779730"/>
            <a:ext cx="2078237" cy="1524261"/>
          </a:xfr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3299814-5E18-83AC-9B8F-B3EE8D638D06}"/>
              </a:ext>
            </a:extLst>
          </p:cNvPr>
          <p:cNvSpPr/>
          <p:nvPr/>
        </p:nvSpPr>
        <p:spPr>
          <a:xfrm>
            <a:off x="815009" y="3270650"/>
            <a:ext cx="3453251" cy="17837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BE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F72CCC-F325-DFC6-B65F-612AC1D69987}"/>
              </a:ext>
            </a:extLst>
          </p:cNvPr>
          <p:cNvSpPr/>
          <p:nvPr/>
        </p:nvSpPr>
        <p:spPr>
          <a:xfrm>
            <a:off x="687985" y="7541028"/>
            <a:ext cx="3453251" cy="17837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BE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D229B38-205F-AF0D-6B76-C257FDC1309F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32" y="2536034"/>
            <a:ext cx="7466261" cy="68091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95741B3-DB16-084C-5ECC-5B224844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4192040" cy="1988345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  <a:latin typeface="Myriad Pro" panose="020B0503030403020204"/>
              </a:rPr>
              <a:t>The </a:t>
            </a:r>
            <a:r>
              <a:rPr lang="en-US" b="1" err="1">
                <a:solidFill>
                  <a:schemeClr val="bg1"/>
                </a:solidFill>
                <a:latin typeface="Myriad Pro" panose="020B0503030403020204"/>
              </a:rPr>
              <a:t>BuildUPspeed</a:t>
            </a:r>
            <a:r>
              <a:rPr lang="en-US" b="1">
                <a:solidFill>
                  <a:schemeClr val="bg1"/>
                </a:solidFill>
                <a:latin typeface="Myriad Pro" panose="020B0503030403020204"/>
              </a:rPr>
              <a:t> key pillars:</a:t>
            </a:r>
            <a:endParaRPr lang="nl-NL" b="1">
              <a:solidFill>
                <a:schemeClr val="bg1"/>
              </a:solidFill>
              <a:latin typeface="Myriad Pro" panose="020B050303040302020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0E2711F-F966-3F60-81B2-7AE283002E9A}"/>
              </a:ext>
            </a:extLst>
          </p:cNvPr>
          <p:cNvSpPr/>
          <p:nvPr/>
        </p:nvSpPr>
        <p:spPr>
          <a:xfrm>
            <a:off x="7585788" y="4926563"/>
            <a:ext cx="1091682" cy="85375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55D296-A5B8-E620-59FF-89A78B6FB0B9}"/>
              </a:ext>
            </a:extLst>
          </p:cNvPr>
          <p:cNvSpPr/>
          <p:nvPr/>
        </p:nvSpPr>
        <p:spPr>
          <a:xfrm>
            <a:off x="8598159" y="2877548"/>
            <a:ext cx="1091682" cy="853751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7DC142D-B230-5136-4E50-305E08D52F87}"/>
              </a:ext>
            </a:extLst>
          </p:cNvPr>
          <p:cNvSpPr/>
          <p:nvPr/>
        </p:nvSpPr>
        <p:spPr>
          <a:xfrm>
            <a:off x="10634745" y="4716625"/>
            <a:ext cx="1091682" cy="85375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86CE41-F5E2-30C7-856C-974F3EC0CC88}"/>
              </a:ext>
            </a:extLst>
          </p:cNvPr>
          <p:cNvSpPr/>
          <p:nvPr/>
        </p:nvSpPr>
        <p:spPr>
          <a:xfrm>
            <a:off x="9246635" y="7626829"/>
            <a:ext cx="1236308" cy="853751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437ADB-F88C-598F-0C76-24E71C5B1C86}"/>
              </a:ext>
            </a:extLst>
          </p:cNvPr>
          <p:cNvSpPr/>
          <p:nvPr/>
        </p:nvSpPr>
        <p:spPr>
          <a:xfrm>
            <a:off x="5037271" y="7029670"/>
            <a:ext cx="1236308" cy="853751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75CB6-44A6-FD5F-82C7-AA012AD9885B}"/>
              </a:ext>
            </a:extLst>
          </p:cNvPr>
          <p:cNvSpPr txBox="1"/>
          <p:nvPr/>
        </p:nvSpPr>
        <p:spPr>
          <a:xfrm>
            <a:off x="891741" y="7875210"/>
            <a:ext cx="2877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2400">
                <a:solidFill>
                  <a:prstClr val="black"/>
                </a:solidFill>
                <a:latin typeface="Calibri" panose="020F0502020204030204"/>
              </a:rPr>
              <a:t>BIM modelling, industrialised solutions, networks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385782-6BA7-74D0-CEA1-D81755DF6DA5}"/>
              </a:ext>
            </a:extLst>
          </p:cNvPr>
          <p:cNvSpPr txBox="1"/>
          <p:nvPr/>
        </p:nvSpPr>
        <p:spPr>
          <a:xfrm>
            <a:off x="849024" y="3561603"/>
            <a:ext cx="3453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2400" b="1">
                <a:solidFill>
                  <a:prstClr val="black"/>
                </a:solidFill>
                <a:latin typeface="Calibri" panose="020F0502020204030204"/>
              </a:rPr>
              <a:t>Market Activation Platform: </a:t>
            </a:r>
            <a:r>
              <a:rPr lang="en-GB" sz="2400">
                <a:solidFill>
                  <a:prstClr val="black"/>
                </a:solidFill>
                <a:latin typeface="Calibri" panose="020F0502020204030204"/>
              </a:rPr>
              <a:t>an online open-source platform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5F70C6-0C9B-39C1-6FE4-17F2AE161020}"/>
              </a:ext>
            </a:extLst>
          </p:cNvPr>
          <p:cNvCxnSpPr>
            <a:cxnSpLocks/>
          </p:cNvCxnSpPr>
          <p:nvPr/>
        </p:nvCxnSpPr>
        <p:spPr>
          <a:xfrm>
            <a:off x="4485941" y="4333634"/>
            <a:ext cx="2901996" cy="592929"/>
          </a:xfrm>
          <a:prstGeom prst="line">
            <a:avLst/>
          </a:prstGeom>
          <a:ln w="38100">
            <a:solidFill>
              <a:srgbClr val="DE3E25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D69E6A-3D05-2C44-360A-B88AAEA9D00B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4184517" y="7758390"/>
            <a:ext cx="1033806" cy="692172"/>
          </a:xfrm>
          <a:prstGeom prst="line">
            <a:avLst/>
          </a:prstGeom>
          <a:ln w="38100">
            <a:solidFill>
              <a:srgbClr val="DE3E25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85AA9D-820B-C939-EA63-D9CA70F30B40}"/>
              </a:ext>
            </a:extLst>
          </p:cNvPr>
          <p:cNvCxnSpPr>
            <a:cxnSpLocks/>
          </p:cNvCxnSpPr>
          <p:nvPr/>
        </p:nvCxnSpPr>
        <p:spPr>
          <a:xfrm>
            <a:off x="10482942" y="8218098"/>
            <a:ext cx="3268227" cy="82869"/>
          </a:xfrm>
          <a:prstGeom prst="line">
            <a:avLst/>
          </a:prstGeom>
          <a:ln w="38100">
            <a:solidFill>
              <a:srgbClr val="DE3E25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EFBC0E5-1F3A-5E8B-CE88-EF10BEED6457}"/>
              </a:ext>
            </a:extLst>
          </p:cNvPr>
          <p:cNvCxnSpPr>
            <a:cxnSpLocks/>
          </p:cNvCxnSpPr>
          <p:nvPr/>
        </p:nvCxnSpPr>
        <p:spPr>
          <a:xfrm>
            <a:off x="11769558" y="5290247"/>
            <a:ext cx="2044992" cy="0"/>
          </a:xfrm>
          <a:prstGeom prst="line">
            <a:avLst/>
          </a:prstGeom>
          <a:ln w="38100">
            <a:solidFill>
              <a:srgbClr val="DE3E25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84EFED3-B9E2-5E99-22F3-7F115907747E}"/>
              </a:ext>
            </a:extLst>
          </p:cNvPr>
          <p:cNvCxnSpPr>
            <a:cxnSpLocks/>
          </p:cNvCxnSpPr>
          <p:nvPr/>
        </p:nvCxnSpPr>
        <p:spPr>
          <a:xfrm>
            <a:off x="9686663" y="3145329"/>
            <a:ext cx="1706750" cy="112002"/>
          </a:xfrm>
          <a:prstGeom prst="line">
            <a:avLst/>
          </a:prstGeom>
          <a:ln w="38100">
            <a:solidFill>
              <a:srgbClr val="DE3E25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02F8534-34FA-DD2F-3395-91689CB18C6C}"/>
              </a:ext>
            </a:extLst>
          </p:cNvPr>
          <p:cNvSpPr txBox="1"/>
          <p:nvPr/>
        </p:nvSpPr>
        <p:spPr>
          <a:xfrm>
            <a:off x="761962" y="7544369"/>
            <a:ext cx="574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2400" b="1">
                <a:solidFill>
                  <a:prstClr val="black"/>
                </a:solidFill>
                <a:latin typeface="Calibri" panose="020F0502020204030204"/>
              </a:rPr>
              <a:t>1.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FFD67D-E67F-102B-13DC-2B0DAE240BBD}"/>
              </a:ext>
            </a:extLst>
          </p:cNvPr>
          <p:cNvSpPr txBox="1"/>
          <p:nvPr/>
        </p:nvSpPr>
        <p:spPr>
          <a:xfrm>
            <a:off x="892307" y="3290152"/>
            <a:ext cx="574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2400" b="1">
                <a:solidFill>
                  <a:prstClr val="black"/>
                </a:solidFill>
                <a:latin typeface="Calibri" panose="020F0502020204030204"/>
              </a:rPr>
              <a:t>3.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966D89E-6237-925F-DB59-3CA87977F986}"/>
              </a:ext>
            </a:extLst>
          </p:cNvPr>
          <p:cNvSpPr/>
          <p:nvPr/>
        </p:nvSpPr>
        <p:spPr>
          <a:xfrm>
            <a:off x="13962254" y="4693164"/>
            <a:ext cx="3453251" cy="17837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BE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6A12AD-A3F0-F122-3BC1-035568DC12E8}"/>
              </a:ext>
            </a:extLst>
          </p:cNvPr>
          <p:cNvSpPr txBox="1"/>
          <p:nvPr/>
        </p:nvSpPr>
        <p:spPr>
          <a:xfrm>
            <a:off x="14013146" y="5090405"/>
            <a:ext cx="3453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2400">
                <a:solidFill>
                  <a:prstClr val="black"/>
                </a:solidFill>
                <a:latin typeface="Calibri" panose="020F0502020204030204"/>
              </a:rPr>
              <a:t>“Local” or “Pop-up” factory concept introduction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FB1290-D832-C971-C037-0B73F4A55B09}"/>
              </a:ext>
            </a:extLst>
          </p:cNvPr>
          <p:cNvSpPr txBox="1"/>
          <p:nvPr/>
        </p:nvSpPr>
        <p:spPr>
          <a:xfrm>
            <a:off x="14039552" y="4712666"/>
            <a:ext cx="574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2400" b="1">
                <a:solidFill>
                  <a:prstClr val="black"/>
                </a:solidFill>
                <a:latin typeface="Calibri" panose="020F0502020204030204"/>
              </a:rPr>
              <a:t>4.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72F8148-8999-6383-135B-328CD598010B}"/>
              </a:ext>
            </a:extLst>
          </p:cNvPr>
          <p:cNvSpPr/>
          <p:nvPr/>
        </p:nvSpPr>
        <p:spPr>
          <a:xfrm>
            <a:off x="13814551" y="7590371"/>
            <a:ext cx="3453251" cy="17837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BE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B558167-EF41-6EF6-F4AC-FE658196E395}"/>
              </a:ext>
            </a:extLst>
          </p:cNvPr>
          <p:cNvSpPr txBox="1"/>
          <p:nvPr/>
        </p:nvSpPr>
        <p:spPr>
          <a:xfrm>
            <a:off x="13848566" y="7881325"/>
            <a:ext cx="3453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2400">
                <a:solidFill>
                  <a:prstClr val="black"/>
                </a:solidFill>
                <a:latin typeface="Calibri" panose="020F0502020204030204"/>
              </a:rPr>
              <a:t>Guaranteed performance products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85B352-882C-5719-C604-309721FE2395}"/>
              </a:ext>
            </a:extLst>
          </p:cNvPr>
          <p:cNvSpPr txBox="1"/>
          <p:nvPr/>
        </p:nvSpPr>
        <p:spPr>
          <a:xfrm>
            <a:off x="13891849" y="7609873"/>
            <a:ext cx="574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2400" b="1">
                <a:solidFill>
                  <a:prstClr val="black"/>
                </a:solidFill>
                <a:latin typeface="Calibri" panose="020F0502020204030204"/>
              </a:rPr>
              <a:t>5.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E7DD50-9E17-E4C4-0A12-AF93A2B16061}"/>
              </a:ext>
            </a:extLst>
          </p:cNvPr>
          <p:cNvSpPr/>
          <p:nvPr/>
        </p:nvSpPr>
        <p:spPr>
          <a:xfrm>
            <a:off x="11393414" y="2722179"/>
            <a:ext cx="3453251" cy="17837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BE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4B65DD-F363-27F6-333B-69ECBEF8EA20}"/>
              </a:ext>
            </a:extLst>
          </p:cNvPr>
          <p:cNvSpPr txBox="1"/>
          <p:nvPr/>
        </p:nvSpPr>
        <p:spPr>
          <a:xfrm>
            <a:off x="11273234" y="2840075"/>
            <a:ext cx="3453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2400">
                <a:solidFill>
                  <a:prstClr val="black"/>
                </a:solidFill>
                <a:latin typeface="Calibri" panose="020F0502020204030204"/>
              </a:rPr>
              <a:t>Inventory of needs, actors and capacities, flows within local context.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A5A382-BCE8-28DA-A96D-16AD29DECE35}"/>
              </a:ext>
            </a:extLst>
          </p:cNvPr>
          <p:cNvSpPr txBox="1"/>
          <p:nvPr/>
        </p:nvSpPr>
        <p:spPr>
          <a:xfrm>
            <a:off x="11334916" y="2734220"/>
            <a:ext cx="574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2400" b="1">
                <a:solidFill>
                  <a:prstClr val="black"/>
                </a:solidFill>
                <a:latin typeface="Calibri" panose="020F0502020204030204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2621643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>
            <a:extLst>
              <a:ext uri="{FF2B5EF4-FFF2-40B4-BE49-F238E27FC236}">
                <a16:creationId xmlns:a16="http://schemas.microsoft.com/office/drawing/2014/main" id="{6124106F-0664-BC4C-AEE4-19B37584B16A}"/>
              </a:ext>
            </a:extLst>
          </p:cNvPr>
          <p:cNvGrpSpPr/>
          <p:nvPr/>
        </p:nvGrpSpPr>
        <p:grpSpPr>
          <a:xfrm>
            <a:off x="374069" y="547688"/>
            <a:ext cx="17421104" cy="9191625"/>
            <a:chOff x="249379" y="365125"/>
            <a:chExt cx="11614069" cy="6127750"/>
          </a:xfrm>
        </p:grpSpPr>
        <p:sp>
          <p:nvSpPr>
            <p:cNvPr id="150" name="Rectangle: Top Corners Rounded 149">
              <a:extLst>
                <a:ext uri="{FF2B5EF4-FFF2-40B4-BE49-F238E27FC236}">
                  <a16:creationId xmlns:a16="http://schemas.microsoft.com/office/drawing/2014/main" id="{F72013AE-91C7-4E7F-A039-9C1A5E6D0BC4}"/>
                </a:ext>
              </a:extLst>
            </p:cNvPr>
            <p:cNvSpPr/>
            <p:nvPr/>
          </p:nvSpPr>
          <p:spPr>
            <a:xfrm>
              <a:off x="249381" y="365125"/>
              <a:ext cx="11614067" cy="1325563"/>
            </a:xfrm>
            <a:prstGeom prst="round2SameRect">
              <a:avLst/>
            </a:prstGeom>
            <a:solidFill>
              <a:srgbClr val="25146E"/>
            </a:solidFill>
            <a:ln>
              <a:solidFill>
                <a:srgbClr val="2514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BE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1" name="Rectangle: Top Corners Rounded 150">
              <a:extLst>
                <a:ext uri="{FF2B5EF4-FFF2-40B4-BE49-F238E27FC236}">
                  <a16:creationId xmlns:a16="http://schemas.microsoft.com/office/drawing/2014/main" id="{2A06E6D7-A251-80E7-A313-F98AD056D79F}"/>
                </a:ext>
              </a:extLst>
            </p:cNvPr>
            <p:cNvSpPr/>
            <p:nvPr/>
          </p:nvSpPr>
          <p:spPr>
            <a:xfrm flipV="1">
              <a:off x="249379" y="5167312"/>
              <a:ext cx="11614067" cy="1325563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BE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64E4730-A3BF-F377-7E79-12D22F737F14}"/>
                </a:ext>
              </a:extLst>
            </p:cNvPr>
            <p:cNvSpPr/>
            <p:nvPr/>
          </p:nvSpPr>
          <p:spPr>
            <a:xfrm>
              <a:off x="249380" y="1690688"/>
              <a:ext cx="11614067" cy="3476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BE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54" name="Rectangle: Top Corners Rounded 153">
            <a:extLst>
              <a:ext uri="{FF2B5EF4-FFF2-40B4-BE49-F238E27FC236}">
                <a16:creationId xmlns:a16="http://schemas.microsoft.com/office/drawing/2014/main" id="{976B04D5-F870-11BE-CA02-706EE791414E}"/>
              </a:ext>
            </a:extLst>
          </p:cNvPr>
          <p:cNvSpPr/>
          <p:nvPr/>
        </p:nvSpPr>
        <p:spPr>
          <a:xfrm flipV="1">
            <a:off x="374069" y="5347430"/>
            <a:ext cx="17421101" cy="4445504"/>
          </a:xfrm>
          <a:prstGeom prst="round2SameRect">
            <a:avLst/>
          </a:prstGeom>
          <a:solidFill>
            <a:srgbClr val="DB3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BE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3" name="Content Placeholder 1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75E3D9D-B799-6F77-79BD-2489BFF56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053" y="779730"/>
            <a:ext cx="2078237" cy="15242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C55D33-7F86-83B0-1C38-11294761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95" y="553719"/>
            <a:ext cx="12015581" cy="1982313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chemeClr val="bg1"/>
                </a:solidFill>
                <a:latin typeface="Myriad Pro" panose="020B0503030403020204"/>
              </a:rPr>
              <a:t>Market Activation Platform</a:t>
            </a:r>
            <a:endParaRPr lang="en-BE" b="1">
              <a:solidFill>
                <a:schemeClr val="bg1"/>
              </a:solidFill>
              <a:latin typeface="Myriad Pro" panose="020B0503030403020204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24560714-7F4A-AC37-717A-C6E5C36FCB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464" r="14120"/>
          <a:stretch/>
        </p:blipFill>
        <p:spPr>
          <a:xfrm>
            <a:off x="840410" y="6265664"/>
            <a:ext cx="5040584" cy="297061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1" name="Imagen 3">
            <a:extLst>
              <a:ext uri="{FF2B5EF4-FFF2-40B4-BE49-F238E27FC236}">
                <a16:creationId xmlns:a16="http://schemas.microsoft.com/office/drawing/2014/main" id="{F17DBAC6-C507-B1F7-8B3D-0DD88927C1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55"/>
          <a:stretch/>
        </p:blipFill>
        <p:spPr>
          <a:xfrm>
            <a:off x="6631428" y="6315539"/>
            <a:ext cx="6432723" cy="297100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FA90AF-9C31-FC38-6DF1-794E2724AD6B}"/>
              </a:ext>
            </a:extLst>
          </p:cNvPr>
          <p:cNvSpPr txBox="1"/>
          <p:nvPr/>
        </p:nvSpPr>
        <p:spPr>
          <a:xfrm>
            <a:off x="742217" y="5331042"/>
            <a:ext cx="57084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GB" sz="2700">
                <a:solidFill>
                  <a:prstClr val="white"/>
                </a:solidFill>
                <a:latin typeface="Calibri" panose="020F0502020204030204"/>
              </a:rPr>
              <a:t>A </a:t>
            </a:r>
            <a:r>
              <a:rPr lang="en-GB" sz="2700" b="1">
                <a:solidFill>
                  <a:prstClr val="white"/>
                </a:solidFill>
                <a:latin typeface="Calibri" panose="020F0502020204030204"/>
              </a:rPr>
              <a:t>landing page </a:t>
            </a:r>
            <a:r>
              <a:rPr lang="en-GB" sz="2700">
                <a:solidFill>
                  <a:prstClr val="white"/>
                </a:solidFill>
                <a:latin typeface="Calibri" panose="020F0502020204030204"/>
              </a:rPr>
              <a:t>drives the user to different options</a:t>
            </a:r>
            <a:endParaRPr lang="en-BE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B5044E-9EAE-614E-ED0D-DA9A4E6BD67E}"/>
              </a:ext>
            </a:extLst>
          </p:cNvPr>
          <p:cNvSpPr txBox="1"/>
          <p:nvPr/>
        </p:nvSpPr>
        <p:spPr>
          <a:xfrm>
            <a:off x="6581867" y="5346737"/>
            <a:ext cx="65318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GB" sz="2700">
                <a:solidFill>
                  <a:prstClr val="white"/>
                </a:solidFill>
                <a:latin typeface="Calibri" panose="020F0502020204030204"/>
              </a:rPr>
              <a:t>The </a:t>
            </a:r>
            <a:r>
              <a:rPr lang="en-GB" sz="2700" b="1">
                <a:solidFill>
                  <a:prstClr val="white"/>
                </a:solidFill>
                <a:latin typeface="Calibri" panose="020F0502020204030204"/>
              </a:rPr>
              <a:t>CATALOGUE screens </a:t>
            </a:r>
            <a:r>
              <a:rPr lang="en-GB" sz="2700">
                <a:solidFill>
                  <a:prstClr val="white"/>
                </a:solidFill>
                <a:latin typeface="Calibri" panose="020F0502020204030204"/>
              </a:rPr>
              <a:t>have a map and a panel</a:t>
            </a:r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DEE93A49-D8B6-944B-8B9F-B529EE6EB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63552" y="6215397"/>
            <a:ext cx="2585141" cy="3186201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5444A33F-DDEF-5E14-1F77-C60F5A2FA772}"/>
              </a:ext>
            </a:extLst>
          </p:cNvPr>
          <p:cNvSpPr txBox="1"/>
          <p:nvPr/>
        </p:nvSpPr>
        <p:spPr>
          <a:xfrm>
            <a:off x="616829" y="3016931"/>
            <a:ext cx="5083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3000" b="1">
                <a:solidFill>
                  <a:prstClr val="black"/>
                </a:solidFill>
                <a:latin typeface="Calibri" panose="020F0502020204030204"/>
              </a:rPr>
              <a:t>1. Exploration: </a:t>
            </a:r>
          </a:p>
          <a:p>
            <a:pPr algn="ctr" defTabSz="1371600">
              <a:defRPr/>
            </a:pPr>
            <a:r>
              <a:rPr lang="en-GB" sz="3000" u="sng">
                <a:solidFill>
                  <a:prstClr val="black"/>
                </a:solidFill>
                <a:latin typeface="Calibri" panose="020F0502020204030204"/>
              </a:rPr>
              <a:t>What is available for me?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430E33A-D005-2564-9801-F9A8ED6236C1}"/>
              </a:ext>
            </a:extLst>
          </p:cNvPr>
          <p:cNvSpPr txBox="1"/>
          <p:nvPr/>
        </p:nvSpPr>
        <p:spPr>
          <a:xfrm>
            <a:off x="9084618" y="3016931"/>
            <a:ext cx="4615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3000" b="1">
                <a:solidFill>
                  <a:prstClr val="black"/>
                </a:solidFill>
                <a:latin typeface="Calibri" panose="020F0502020204030204"/>
              </a:rPr>
              <a:t>3. Realization: </a:t>
            </a:r>
          </a:p>
          <a:p>
            <a:pPr algn="ctr" defTabSz="1371600">
              <a:defRPr/>
            </a:pPr>
            <a:r>
              <a:rPr lang="en-GB" sz="3000">
                <a:solidFill>
                  <a:prstClr val="black"/>
                </a:solidFill>
                <a:latin typeface="Calibri" panose="020F0502020204030204"/>
              </a:rPr>
              <a:t>from IT to real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360CBF70-8619-54B3-7B38-2B199689BCD1}"/>
              </a:ext>
            </a:extLst>
          </p:cNvPr>
          <p:cNvSpPr txBox="1"/>
          <p:nvPr/>
        </p:nvSpPr>
        <p:spPr>
          <a:xfrm>
            <a:off x="13398201" y="5296665"/>
            <a:ext cx="33237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GB" sz="2700">
                <a:solidFill>
                  <a:prstClr val="white"/>
                </a:solidFill>
                <a:latin typeface="Calibri" panose="020F0502020204030204"/>
              </a:rPr>
              <a:t>Click on</a:t>
            </a:r>
            <a:r>
              <a:rPr lang="en-GB" sz="2700" b="1">
                <a:solidFill>
                  <a:prstClr val="white"/>
                </a:solidFill>
                <a:latin typeface="Calibri" panose="020F0502020204030204"/>
              </a:rPr>
              <a:t> CARDS </a:t>
            </a:r>
            <a:r>
              <a:rPr lang="en-GB" sz="2700">
                <a:solidFill>
                  <a:prstClr val="white"/>
                </a:solidFill>
                <a:latin typeface="Calibri" panose="020F0502020204030204"/>
              </a:rPr>
              <a:t>give more information</a:t>
            </a:r>
          </a:p>
        </p:txBody>
      </p:sp>
      <p:sp>
        <p:nvSpPr>
          <p:cNvPr id="145" name="Title 1">
            <a:extLst>
              <a:ext uri="{FF2B5EF4-FFF2-40B4-BE49-F238E27FC236}">
                <a16:creationId xmlns:a16="http://schemas.microsoft.com/office/drawing/2014/main" id="{534BAD3D-7C95-E618-69F3-E0A004303D29}"/>
              </a:ext>
            </a:extLst>
          </p:cNvPr>
          <p:cNvSpPr txBox="1">
            <a:spLocks/>
          </p:cNvSpPr>
          <p:nvPr/>
        </p:nvSpPr>
        <p:spPr>
          <a:xfrm>
            <a:off x="6185228" y="97361"/>
            <a:ext cx="5469081" cy="24468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endParaRPr lang="en-BE" sz="660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7D6A1A1-D0AE-3B36-FA87-563BD5C4C03E}"/>
              </a:ext>
            </a:extLst>
          </p:cNvPr>
          <p:cNvSpPr txBox="1"/>
          <p:nvPr/>
        </p:nvSpPr>
        <p:spPr>
          <a:xfrm>
            <a:off x="7465438" y="2542121"/>
            <a:ext cx="65972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3000" b="1">
                <a:solidFill>
                  <a:srgbClr val="DB3B1B"/>
                </a:solidFill>
                <a:latin typeface="Calibri" panose="020F0502020204030204"/>
              </a:rPr>
              <a:t>FUNCTIONALITIES</a:t>
            </a:r>
            <a:endParaRPr lang="en-GB" sz="3000" u="sng">
              <a:solidFill>
                <a:srgbClr val="DB3B1B"/>
              </a:solidFill>
              <a:latin typeface="Calibri" panose="020F0502020204030204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A19DFF2-232D-C09D-A83B-5B23BDBE1E83}"/>
              </a:ext>
            </a:extLst>
          </p:cNvPr>
          <p:cNvSpPr txBox="1"/>
          <p:nvPr/>
        </p:nvSpPr>
        <p:spPr>
          <a:xfrm>
            <a:off x="4866937" y="4067595"/>
            <a:ext cx="5927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3000" b="1">
                <a:solidFill>
                  <a:prstClr val="black"/>
                </a:solidFill>
                <a:latin typeface="Calibri" panose="020F0502020204030204"/>
              </a:rPr>
              <a:t>2. Calculation</a:t>
            </a:r>
            <a:r>
              <a:rPr lang="en-GB" sz="3000">
                <a:solidFill>
                  <a:prstClr val="black"/>
                </a:solidFill>
                <a:latin typeface="Calibri" panose="020F0502020204030204"/>
              </a:rPr>
              <a:t>: </a:t>
            </a:r>
          </a:p>
          <a:p>
            <a:pPr algn="ctr" defTabSz="1371600">
              <a:defRPr/>
            </a:pPr>
            <a:r>
              <a:rPr lang="en-GB" sz="3000" u="sng">
                <a:solidFill>
                  <a:prstClr val="black"/>
                </a:solidFill>
                <a:latin typeface="Calibri" panose="020F0502020204030204"/>
              </a:rPr>
              <a:t>How it fits in my building/plans?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B5604107-C017-142F-3997-2442CB4632EF}"/>
              </a:ext>
            </a:extLst>
          </p:cNvPr>
          <p:cNvSpPr txBox="1"/>
          <p:nvPr/>
        </p:nvSpPr>
        <p:spPr>
          <a:xfrm>
            <a:off x="12636657" y="4159397"/>
            <a:ext cx="48467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3000" b="1">
                <a:solidFill>
                  <a:prstClr val="black"/>
                </a:solidFill>
                <a:latin typeface="Calibri" panose="020F0502020204030204"/>
              </a:rPr>
              <a:t>4. Exhibition: </a:t>
            </a:r>
          </a:p>
          <a:p>
            <a:pPr algn="ctr" defTabSz="1371600">
              <a:defRPr/>
            </a:pPr>
            <a:r>
              <a:rPr lang="en-GB" sz="3000">
                <a:solidFill>
                  <a:prstClr val="black"/>
                </a:solidFill>
                <a:latin typeface="Calibri" panose="020F0502020204030204"/>
              </a:rPr>
              <a:t>examples of successful cases.</a:t>
            </a:r>
          </a:p>
        </p:txBody>
      </p:sp>
    </p:spTree>
    <p:extLst>
      <p:ext uri="{BB962C8B-B14F-4D97-AF65-F5344CB8AC3E}">
        <p14:creationId xmlns:p14="http://schemas.microsoft.com/office/powerpoint/2010/main" val="3002041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A6AAE-0E77-81EF-8DAB-2B2432211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>
            <a:extLst>
              <a:ext uri="{FF2B5EF4-FFF2-40B4-BE49-F238E27FC236}">
                <a16:creationId xmlns:a16="http://schemas.microsoft.com/office/drawing/2014/main" id="{8B5C95B8-087D-C2CB-1711-106B7C29F42A}"/>
              </a:ext>
            </a:extLst>
          </p:cNvPr>
          <p:cNvGrpSpPr/>
          <p:nvPr/>
        </p:nvGrpSpPr>
        <p:grpSpPr>
          <a:xfrm>
            <a:off x="374069" y="547688"/>
            <a:ext cx="17421104" cy="9191625"/>
            <a:chOff x="249379" y="365125"/>
            <a:chExt cx="11614069" cy="6127750"/>
          </a:xfrm>
        </p:grpSpPr>
        <p:sp>
          <p:nvSpPr>
            <p:cNvPr id="150" name="Rectangle: Top Corners Rounded 149">
              <a:extLst>
                <a:ext uri="{FF2B5EF4-FFF2-40B4-BE49-F238E27FC236}">
                  <a16:creationId xmlns:a16="http://schemas.microsoft.com/office/drawing/2014/main" id="{A644DC68-3460-D588-A528-A48956F9FBC3}"/>
                </a:ext>
              </a:extLst>
            </p:cNvPr>
            <p:cNvSpPr/>
            <p:nvPr/>
          </p:nvSpPr>
          <p:spPr>
            <a:xfrm>
              <a:off x="249381" y="365125"/>
              <a:ext cx="11614067" cy="1325563"/>
            </a:xfrm>
            <a:prstGeom prst="round2SameRect">
              <a:avLst/>
            </a:prstGeom>
            <a:solidFill>
              <a:srgbClr val="25146E"/>
            </a:solidFill>
            <a:ln>
              <a:solidFill>
                <a:srgbClr val="2514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BE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1" name="Rectangle: Top Corners Rounded 150">
              <a:extLst>
                <a:ext uri="{FF2B5EF4-FFF2-40B4-BE49-F238E27FC236}">
                  <a16:creationId xmlns:a16="http://schemas.microsoft.com/office/drawing/2014/main" id="{3A552F16-7E2F-E151-315C-4FDE3862022C}"/>
                </a:ext>
              </a:extLst>
            </p:cNvPr>
            <p:cNvSpPr/>
            <p:nvPr/>
          </p:nvSpPr>
          <p:spPr>
            <a:xfrm flipV="1">
              <a:off x="249379" y="5167312"/>
              <a:ext cx="11614067" cy="1325563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BE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B989F8C0-E142-0389-8D1E-29D01E88BA2B}"/>
                </a:ext>
              </a:extLst>
            </p:cNvPr>
            <p:cNvSpPr/>
            <p:nvPr/>
          </p:nvSpPr>
          <p:spPr>
            <a:xfrm>
              <a:off x="249380" y="1690688"/>
              <a:ext cx="11614067" cy="3476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BE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54" name="Rectangle: Top Corners Rounded 153">
            <a:extLst>
              <a:ext uri="{FF2B5EF4-FFF2-40B4-BE49-F238E27FC236}">
                <a16:creationId xmlns:a16="http://schemas.microsoft.com/office/drawing/2014/main" id="{9E77DC99-2702-4EA6-624E-B43FA92AD7AF}"/>
              </a:ext>
            </a:extLst>
          </p:cNvPr>
          <p:cNvSpPr/>
          <p:nvPr/>
        </p:nvSpPr>
        <p:spPr>
          <a:xfrm flipV="1">
            <a:off x="374069" y="5347430"/>
            <a:ext cx="17421101" cy="4445504"/>
          </a:xfrm>
          <a:prstGeom prst="round2SameRect">
            <a:avLst/>
          </a:prstGeom>
          <a:solidFill>
            <a:srgbClr val="DB3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BE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3" name="Content Placeholder 1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4F79C26-E611-3546-841A-B5B9511C1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053" y="779730"/>
            <a:ext cx="2078237" cy="15242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0F3BCB-CECC-57A5-4979-6D022265F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95" y="553719"/>
            <a:ext cx="12015581" cy="1982313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chemeClr val="bg1"/>
                </a:solidFill>
                <a:latin typeface="Myriad Pro" panose="020B0503030403020204"/>
              </a:rPr>
              <a:t>Energiesprong</a:t>
            </a:r>
            <a:endParaRPr lang="en-BE" b="1" dirty="0">
              <a:solidFill>
                <a:schemeClr val="bg1"/>
              </a:solidFill>
              <a:latin typeface="Myriad Pro" panose="020B0503030403020204"/>
            </a:endParaRPr>
          </a:p>
        </p:txBody>
      </p:sp>
      <p:sp>
        <p:nvSpPr>
          <p:cNvPr id="145" name="Title 1">
            <a:extLst>
              <a:ext uri="{FF2B5EF4-FFF2-40B4-BE49-F238E27FC236}">
                <a16:creationId xmlns:a16="http://schemas.microsoft.com/office/drawing/2014/main" id="{F9BA34B8-A758-892C-3C47-AE72B71405A0}"/>
              </a:ext>
            </a:extLst>
          </p:cNvPr>
          <p:cNvSpPr txBox="1">
            <a:spLocks/>
          </p:cNvSpPr>
          <p:nvPr/>
        </p:nvSpPr>
        <p:spPr>
          <a:xfrm>
            <a:off x="6185228" y="97361"/>
            <a:ext cx="5469081" cy="24468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endParaRPr lang="en-BE" sz="660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69772C0-88E3-58C3-8CC9-1DDA002CBED1}"/>
              </a:ext>
            </a:extLst>
          </p:cNvPr>
          <p:cNvSpPr txBox="1">
            <a:spLocks/>
          </p:cNvSpPr>
          <p:nvPr/>
        </p:nvSpPr>
        <p:spPr>
          <a:xfrm>
            <a:off x="574327" y="5928963"/>
            <a:ext cx="9802127" cy="310977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txBody>
          <a:bodyPr spcFirstLastPara="1" wrap="square" lIns="137138" tIns="68550" rIns="137138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rgbClr val="007137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7137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646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205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984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984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0" defTabSz="1371600">
              <a:lnSpc>
                <a:spcPct val="100000"/>
              </a:lnSpc>
              <a:spcBef>
                <a:spcPts val="0"/>
              </a:spcBef>
            </a:pPr>
            <a:r>
              <a:rPr lang="en-GB" sz="1950" b="0" dirty="0">
                <a:solidFill>
                  <a:srgbClr val="DB3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</a:t>
            </a:r>
            <a:r>
              <a:rPr lang="en-GB" sz="1950" b="0" dirty="0">
                <a:solidFill>
                  <a:srgbClr val="DB3B1B"/>
                </a:solidFill>
              </a:rPr>
              <a:t> renovation works:</a:t>
            </a:r>
          </a:p>
          <a:p>
            <a:pPr marL="342900" indent="0" defTabSz="1371600">
              <a:lnSpc>
                <a:spcPct val="100000"/>
              </a:lnSpc>
              <a:spcBef>
                <a:spcPts val="0"/>
              </a:spcBef>
            </a:pPr>
            <a:r>
              <a:rPr lang="en-GB" sz="1950" b="0" dirty="0">
                <a:solidFill>
                  <a:srgbClr val="DB3B1B"/>
                </a:solidFill>
              </a:rPr>
              <a:t>- DPE: F</a:t>
            </a:r>
          </a:p>
          <a:p>
            <a:pPr marL="342900" indent="0" defTabSz="1371600">
              <a:lnSpc>
                <a:spcPct val="100000"/>
              </a:lnSpc>
              <a:spcBef>
                <a:spcPts val="0"/>
              </a:spcBef>
            </a:pPr>
            <a:r>
              <a:rPr lang="en-GB" sz="1950" b="0" dirty="0">
                <a:solidFill>
                  <a:srgbClr val="DB3B1B"/>
                </a:solidFill>
              </a:rPr>
              <a:t>- Energy consumption: 19.6 MWh </a:t>
            </a:r>
            <a:r>
              <a:rPr lang="en-GB" sz="1950" b="0" dirty="0" err="1">
                <a:solidFill>
                  <a:srgbClr val="DB3B1B"/>
                </a:solidFill>
              </a:rPr>
              <a:t>ef</a:t>
            </a:r>
            <a:r>
              <a:rPr lang="en-GB" sz="1950" b="0" dirty="0">
                <a:solidFill>
                  <a:srgbClr val="DB3B1B"/>
                </a:solidFill>
              </a:rPr>
              <a:t>/log</a:t>
            </a:r>
          </a:p>
          <a:p>
            <a:pPr marL="342900" indent="0" defTabSz="1371600">
              <a:lnSpc>
                <a:spcPct val="100000"/>
              </a:lnSpc>
              <a:spcBef>
                <a:spcPts val="0"/>
              </a:spcBef>
            </a:pPr>
            <a:r>
              <a:rPr lang="en-GB" sz="1950" b="0" dirty="0">
                <a:solidFill>
                  <a:srgbClr val="DB3B1B"/>
                </a:solidFill>
              </a:rPr>
              <a:t>- Heating and DHW by gas boiler, single flow CMV and low insulation</a:t>
            </a:r>
            <a:endParaRPr lang="en-GB" sz="1950" dirty="0">
              <a:solidFill>
                <a:srgbClr val="DB3B1B"/>
              </a:solidFill>
            </a:endParaRPr>
          </a:p>
          <a:p>
            <a:pPr marL="342900" indent="0" defTabSz="1371600">
              <a:lnSpc>
                <a:spcPct val="100000"/>
              </a:lnSpc>
              <a:spcBef>
                <a:spcPts val="0"/>
              </a:spcBef>
            </a:pPr>
            <a:r>
              <a:rPr lang="en-GB" sz="1950" dirty="0">
                <a:solidFill>
                  <a:srgbClr val="DB3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</a:t>
            </a:r>
            <a:r>
              <a:rPr lang="en-GB" sz="1950" dirty="0">
                <a:solidFill>
                  <a:srgbClr val="DB3B1B"/>
                </a:solidFill>
              </a:rPr>
              <a:t> renovation works:</a:t>
            </a:r>
          </a:p>
          <a:p>
            <a:pPr marL="342900" indent="0" defTabSz="1371600">
              <a:lnSpc>
                <a:spcPct val="100000"/>
              </a:lnSpc>
              <a:spcBef>
                <a:spcPts val="0"/>
              </a:spcBef>
            </a:pPr>
            <a:r>
              <a:rPr lang="en-GB" sz="1950" dirty="0">
                <a:solidFill>
                  <a:srgbClr val="DB3B1B"/>
                </a:solidFill>
              </a:rPr>
              <a:t>-DPE: A -62 </a:t>
            </a:r>
            <a:r>
              <a:rPr lang="en-GB" sz="1950" dirty="0" err="1">
                <a:solidFill>
                  <a:srgbClr val="DB3B1B"/>
                </a:solidFill>
              </a:rPr>
              <a:t>kWhep</a:t>
            </a:r>
            <a:r>
              <a:rPr lang="en-GB" sz="1950" dirty="0">
                <a:solidFill>
                  <a:srgbClr val="DB3B1B"/>
                </a:solidFill>
              </a:rPr>
              <a:t>/m².year</a:t>
            </a:r>
          </a:p>
          <a:p>
            <a:pPr marL="342900" indent="0" defTabSz="1371600">
              <a:lnSpc>
                <a:spcPct val="100000"/>
              </a:lnSpc>
              <a:spcBef>
                <a:spcPts val="0"/>
              </a:spcBef>
            </a:pPr>
            <a:r>
              <a:rPr lang="en-GB" sz="1950" dirty="0">
                <a:solidFill>
                  <a:srgbClr val="DB3B1B"/>
                </a:solidFill>
              </a:rPr>
              <a:t>- Energy consumption: 4.9 MWh </a:t>
            </a:r>
            <a:r>
              <a:rPr lang="en-GB" sz="1950" dirty="0" err="1">
                <a:solidFill>
                  <a:srgbClr val="DB3B1B"/>
                </a:solidFill>
              </a:rPr>
              <a:t>ef</a:t>
            </a:r>
            <a:r>
              <a:rPr lang="en-GB" sz="1950" dirty="0">
                <a:solidFill>
                  <a:srgbClr val="DB3B1B"/>
                </a:solidFill>
              </a:rPr>
              <a:t>/log</a:t>
            </a:r>
          </a:p>
          <a:p>
            <a:pPr marL="342900" indent="0" defTabSz="1371600">
              <a:lnSpc>
                <a:spcPct val="100000"/>
              </a:lnSpc>
              <a:spcBef>
                <a:spcPts val="0"/>
              </a:spcBef>
            </a:pPr>
            <a:r>
              <a:rPr lang="en-GB" sz="1950" dirty="0">
                <a:solidFill>
                  <a:srgbClr val="DB3B1B"/>
                </a:solidFill>
              </a:rPr>
              <a:t>- Heating and DHW by heat pump boiler, double flow CMV and high-performance insulation</a:t>
            </a:r>
            <a:endParaRPr lang="en-BE" sz="1950" dirty="0">
              <a:solidFill>
                <a:srgbClr val="DB3B1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60C947-DB75-4292-E65F-1B8525ECE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6962" y="575206"/>
            <a:ext cx="7723454" cy="4344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D7F8BE-8438-7FAE-D77D-35964179A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6962" y="5208223"/>
            <a:ext cx="7723452" cy="4344443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891BF3D-F848-BBFB-FD40-FE5D540AF16B}"/>
              </a:ext>
            </a:extLst>
          </p:cNvPr>
          <p:cNvSpPr txBox="1">
            <a:spLocks/>
          </p:cNvSpPr>
          <p:nvPr/>
        </p:nvSpPr>
        <p:spPr>
          <a:xfrm>
            <a:off x="574327" y="2513843"/>
            <a:ext cx="9342341" cy="2566469"/>
          </a:xfrm>
          <a:prstGeom prst="rect">
            <a:avLst/>
          </a:prstGeom>
          <a:noFill/>
          <a:ln w="57150"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rgbClr val="007137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7137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646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205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984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984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0" defTabSz="1371600">
              <a:spcBef>
                <a:spcPts val="1653"/>
              </a:spcBef>
            </a:pPr>
            <a:r>
              <a:rPr lang="en-GB" sz="2400" b="0" dirty="0">
                <a:solidFill>
                  <a:srgbClr val="DB3B1B"/>
                </a:solidFill>
              </a:rPr>
              <a:t>- Pre-fabricated components</a:t>
            </a:r>
          </a:p>
          <a:p>
            <a:pPr marL="342900" indent="0" defTabSz="1371600">
              <a:spcBef>
                <a:spcPts val="1653"/>
              </a:spcBef>
            </a:pPr>
            <a:r>
              <a:rPr lang="en-GB" sz="2400" b="0" dirty="0">
                <a:solidFill>
                  <a:srgbClr val="DB3B1B"/>
                </a:solidFill>
              </a:rPr>
              <a:t>- Sustainable energy systems installation</a:t>
            </a:r>
          </a:p>
          <a:p>
            <a:pPr marL="342900" indent="0" defTabSz="1371600">
              <a:spcBef>
                <a:spcPts val="1653"/>
              </a:spcBef>
            </a:pPr>
            <a:r>
              <a:rPr lang="en-GB" sz="2400" b="0" dirty="0">
                <a:solidFill>
                  <a:srgbClr val="DB3B1B"/>
                </a:solidFill>
              </a:rPr>
              <a:t>- No disturbance, rapid implementation</a:t>
            </a:r>
          </a:p>
          <a:p>
            <a:pPr marL="342900" indent="0" defTabSz="1371600">
              <a:spcBef>
                <a:spcPts val="1653"/>
              </a:spcBef>
            </a:pPr>
            <a:r>
              <a:rPr lang="en-GB" sz="2400" b="0" dirty="0">
                <a:solidFill>
                  <a:srgbClr val="DB3B1B"/>
                </a:solidFill>
              </a:rPr>
              <a:t>- Cost reduction and comfort increased</a:t>
            </a:r>
          </a:p>
          <a:p>
            <a:pPr marL="342900" indent="0" defTabSz="1371600">
              <a:spcBef>
                <a:spcPts val="1653"/>
              </a:spcBef>
            </a:pPr>
            <a:r>
              <a:rPr lang="en-GB" sz="2400" b="0" dirty="0">
                <a:solidFill>
                  <a:srgbClr val="DB3B1B"/>
                </a:solidFill>
              </a:rPr>
              <a:t>- Easy for replicability</a:t>
            </a:r>
          </a:p>
          <a:p>
            <a:pPr marL="857250" indent="-514350" defTabSz="1371600">
              <a:spcBef>
                <a:spcPts val="1653"/>
              </a:spcBef>
              <a:buFont typeface="Arial" panose="020B0604020202020204" pitchFamily="34" charset="0"/>
              <a:buChar char="•"/>
            </a:pPr>
            <a:endParaRPr lang="en-B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128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5.0.6311"/>
  <p:tag name="SLIDO_PRESENTATION_ID" val="2bcf68c0-c94c-44ce-ab73-5bc185eb7457"/>
  <p:tag name="SLIDO_EVENT_UUID" val="0f099ecc-1fcb-40ab-b14c-2fe01fff1d90"/>
  <p:tag name="SLIDO_EVENT_SECTION_UUID" val="783b52d2-e20a-4c4e-8793-230efd7daa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2013 - 2022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1016</Words>
  <Application>Microsoft Office PowerPoint</Application>
  <PresentationFormat>Vlastní</PresentationFormat>
  <Paragraphs>98</Paragraphs>
  <Slides>9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9</vt:i4>
      </vt:variant>
    </vt:vector>
  </HeadingPairs>
  <TitlesOfParts>
    <vt:vector size="23" baseType="lpstr">
      <vt:lpstr>Aptos</vt:lpstr>
      <vt:lpstr>Roboto Condensed Heavy</vt:lpstr>
      <vt:lpstr>Poppins</vt:lpstr>
      <vt:lpstr>Myriad Pro</vt:lpstr>
      <vt:lpstr>Roboto Condensed Bold</vt:lpstr>
      <vt:lpstr>Arial</vt:lpstr>
      <vt:lpstr>Roboto Bold</vt:lpstr>
      <vt:lpstr>Calibri Light</vt:lpstr>
      <vt:lpstr>Calibri</vt:lpstr>
      <vt:lpstr>Roboto Condensed Ultra-Bold</vt:lpstr>
      <vt:lpstr>Roboto</vt:lpstr>
      <vt:lpstr>Roboto Heavy</vt:lpstr>
      <vt:lpstr>Office Theme</vt:lpstr>
      <vt:lpstr>Office 2013 - 2022 Theme</vt:lpstr>
      <vt:lpstr>Prezentace aplikace PowerPoint</vt:lpstr>
      <vt:lpstr>Prezentace aplikace PowerPoint</vt:lpstr>
      <vt:lpstr>Prezentace aplikace PowerPoint</vt:lpstr>
      <vt:lpstr>Bridging the Gap: Connecting the Market, Innovative Solutions, and Professionals </vt:lpstr>
      <vt:lpstr>Prezentace aplikace PowerPoint</vt:lpstr>
      <vt:lpstr>The BuildUPspeed Objectives</vt:lpstr>
      <vt:lpstr>The BuildUPspeed key pillars:</vt:lpstr>
      <vt:lpstr>Market Activation Platform</vt:lpstr>
      <vt:lpstr>Energiesprong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Renotour Prague master PPT</dc:title>
  <dc:creator>matrika</dc:creator>
  <cp:lastModifiedBy>Eva Tlapáková</cp:lastModifiedBy>
  <cp:revision>21</cp:revision>
  <dcterms:created xsi:type="dcterms:W3CDTF">2006-08-16T00:00:00Z</dcterms:created>
  <dcterms:modified xsi:type="dcterms:W3CDTF">2025-03-27T20:11:45Z</dcterms:modified>
  <dc:identifier>DAGhU3Xx9KQ</dc:identifier>
</cp:coreProperties>
</file>