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8" r:id="rId2"/>
  </p:sldMasterIdLst>
  <p:notesMasterIdLst>
    <p:notesMasterId r:id="rId28"/>
  </p:notesMasterIdLst>
  <p:sldIdLst>
    <p:sldId id="263" r:id="rId3"/>
    <p:sldId id="264" r:id="rId4"/>
    <p:sldId id="3525" r:id="rId5"/>
    <p:sldId id="3526" r:id="rId6"/>
    <p:sldId id="3527" r:id="rId7"/>
    <p:sldId id="3528" r:id="rId8"/>
    <p:sldId id="3529" r:id="rId9"/>
    <p:sldId id="3530" r:id="rId10"/>
    <p:sldId id="3531" r:id="rId11"/>
    <p:sldId id="3532" r:id="rId12"/>
    <p:sldId id="3533" r:id="rId13"/>
    <p:sldId id="3534" r:id="rId14"/>
    <p:sldId id="3535" r:id="rId15"/>
    <p:sldId id="3536" r:id="rId16"/>
    <p:sldId id="3537" r:id="rId17"/>
    <p:sldId id="3538" r:id="rId18"/>
    <p:sldId id="3539" r:id="rId19"/>
    <p:sldId id="3540" r:id="rId20"/>
    <p:sldId id="3541" r:id="rId21"/>
    <p:sldId id="3542" r:id="rId22"/>
    <p:sldId id="3543" r:id="rId23"/>
    <p:sldId id="3544" r:id="rId24"/>
    <p:sldId id="3545" r:id="rId25"/>
    <p:sldId id="3546" r:id="rId26"/>
    <p:sldId id="3547" r:id="rId27"/>
  </p:sldIdLst>
  <p:sldSz cx="18288000" cy="10287000"/>
  <p:notesSz cx="6858000" cy="9144000"/>
  <p:embeddedFontLst>
    <p:embeddedFont>
      <p:font typeface="Arial MT" charset="0"/>
      <p:bold r:id="rId29"/>
      <p:italic r:id="rId30"/>
      <p:boldItalic r:id="rId31"/>
    </p:embeddedFont>
    <p:embeddedFont>
      <p:font typeface="Ink Free" panose="03080402000500000000" pitchFamily="66" charset="0"/>
      <p:regular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Roboto Condensed Bold" panose="020B0604020202020204" charset="0"/>
      <p:bold r:id="rId37"/>
    </p:embeddedFont>
    <p:embeddedFont>
      <p:font typeface="Roboto Condensed Heavy" panose="020B0604020202020204" charset="0"/>
      <p:regular r:id="rId38"/>
    </p:embeddedFont>
    <p:embeddedFont>
      <p:font typeface="Roboto Heavy" panose="020B0604020202020204" charset="0"/>
      <p:regular r:id="rId39"/>
    </p:embeddedFont>
    <p:embeddedFont>
      <p:font typeface="Tahoma" panose="020B0604030504040204" pitchFamily="34" charset="0"/>
      <p:regular r:id="rId40"/>
      <p:bold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2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1" autoAdjust="0"/>
    <p:restoredTop sz="94622" autoAdjust="0"/>
  </p:normalViewPr>
  <p:slideViewPr>
    <p:cSldViewPr>
      <p:cViewPr varScale="1">
        <p:scale>
          <a:sx n="55" d="100"/>
          <a:sy n="55" d="100"/>
        </p:scale>
        <p:origin x="35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EEF0C-5FCA-480A-A2E2-9E18D0447471}" type="datetimeFigureOut">
              <a:rPr lang="en-BE" smtClean="0"/>
              <a:t>03/27/2025</a:t>
            </a:fld>
            <a:endParaRPr lang="en-B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B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7B299-7207-479D-8E3D-A5AEBF9940E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64813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5282926" y="377952"/>
            <a:ext cx="2540" cy="890268"/>
          </a:xfrm>
          <a:custGeom>
            <a:avLst/>
            <a:gdLst/>
            <a:ahLst/>
            <a:cxnLst/>
            <a:rect l="l" t="t" r="r" b="b"/>
            <a:pathLst>
              <a:path w="1270" h="445134">
                <a:moveTo>
                  <a:pt x="1015" y="0"/>
                </a:moveTo>
                <a:lnTo>
                  <a:pt x="0" y="444626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54859" y="461492"/>
            <a:ext cx="1728294" cy="67733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43264" y="1820725"/>
            <a:ext cx="8681028" cy="77366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371835" y="474370"/>
            <a:ext cx="440563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1"/>
            <a:ext cx="128016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31140">
              <a:spcBef>
                <a:spcPts val="30"/>
              </a:spcBef>
            </a:pPr>
            <a:fld id="{81D60167-4931-47E6-BA6A-407CBD079E47}" type="slidenum">
              <a:rPr lang="cs-CZ" spc="-100" smtClean="0"/>
              <a:pPr marL="231140">
                <a:spcBef>
                  <a:spcPts val="30"/>
                </a:spcBef>
              </a:pPr>
              <a:t>‹#›</a:t>
            </a:fld>
            <a:endParaRPr lang="cs-CZ" spc="-100" dirty="0"/>
          </a:p>
        </p:txBody>
      </p:sp>
    </p:spTree>
    <p:extLst>
      <p:ext uri="{BB962C8B-B14F-4D97-AF65-F5344CB8AC3E}">
        <p14:creationId xmlns:p14="http://schemas.microsoft.com/office/powerpoint/2010/main" val="4277345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04845" y="474370"/>
            <a:ext cx="11161266" cy="615553"/>
          </a:xfrm>
        </p:spPr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81863" y="3244246"/>
            <a:ext cx="16324274" cy="615553"/>
          </a:xfrm>
        </p:spPr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31140">
              <a:spcBef>
                <a:spcPts val="30"/>
              </a:spcBef>
            </a:pPr>
            <a:fld id="{81D60167-4931-47E6-BA6A-407CBD079E47}" type="slidenum">
              <a:rPr lang="cs-CZ" spc="-100" smtClean="0"/>
              <a:pPr marL="231140">
                <a:spcBef>
                  <a:spcPts val="30"/>
                </a:spcBef>
              </a:pPr>
              <a:t>‹#›</a:t>
            </a:fld>
            <a:endParaRPr lang="cs-CZ" spc="-100" dirty="0"/>
          </a:p>
        </p:txBody>
      </p:sp>
    </p:spTree>
    <p:extLst>
      <p:ext uri="{BB962C8B-B14F-4D97-AF65-F5344CB8AC3E}">
        <p14:creationId xmlns:p14="http://schemas.microsoft.com/office/powerpoint/2010/main" val="3330469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04845" y="474370"/>
            <a:ext cx="11161266" cy="615553"/>
          </a:xfrm>
        </p:spPr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31140">
              <a:spcBef>
                <a:spcPts val="30"/>
              </a:spcBef>
            </a:pPr>
            <a:fld id="{81D60167-4931-47E6-BA6A-407CBD079E47}" type="slidenum">
              <a:rPr lang="cs-CZ" spc="-100" smtClean="0"/>
              <a:pPr marL="231140">
                <a:spcBef>
                  <a:spcPts val="30"/>
                </a:spcBef>
              </a:pPr>
              <a:t>‹#›</a:t>
            </a:fld>
            <a:endParaRPr lang="cs-CZ" spc="-100" dirty="0"/>
          </a:p>
        </p:txBody>
      </p:sp>
    </p:spTree>
    <p:extLst>
      <p:ext uri="{BB962C8B-B14F-4D97-AF65-F5344CB8AC3E}">
        <p14:creationId xmlns:p14="http://schemas.microsoft.com/office/powerpoint/2010/main" val="2431043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04845" y="474370"/>
            <a:ext cx="11161266" cy="615553"/>
          </a:xfrm>
        </p:spPr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31140">
              <a:spcBef>
                <a:spcPts val="30"/>
              </a:spcBef>
            </a:pPr>
            <a:fld id="{81D60167-4931-47E6-BA6A-407CBD079E47}" type="slidenum">
              <a:rPr lang="cs-CZ" spc="-100" smtClean="0"/>
              <a:pPr marL="231140">
                <a:spcBef>
                  <a:spcPts val="30"/>
                </a:spcBef>
              </a:pPr>
              <a:t>‹#›</a:t>
            </a:fld>
            <a:endParaRPr lang="cs-CZ" spc="-100" dirty="0"/>
          </a:p>
        </p:txBody>
      </p:sp>
    </p:spTree>
    <p:extLst>
      <p:ext uri="{BB962C8B-B14F-4D97-AF65-F5344CB8AC3E}">
        <p14:creationId xmlns:p14="http://schemas.microsoft.com/office/powerpoint/2010/main" val="459244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31140">
              <a:spcBef>
                <a:spcPts val="30"/>
              </a:spcBef>
            </a:pPr>
            <a:fld id="{81D60167-4931-47E6-BA6A-407CBD079E47}" type="slidenum">
              <a:rPr lang="cs-CZ" spc="-100" smtClean="0"/>
              <a:pPr marL="231140">
                <a:spcBef>
                  <a:spcPts val="30"/>
                </a:spcBef>
              </a:pPr>
              <a:t>‹#›</a:t>
            </a:fld>
            <a:endParaRPr lang="cs-CZ" spc="-100" dirty="0"/>
          </a:p>
        </p:txBody>
      </p:sp>
    </p:spTree>
    <p:extLst>
      <p:ext uri="{BB962C8B-B14F-4D97-AF65-F5344CB8AC3E}">
        <p14:creationId xmlns:p14="http://schemas.microsoft.com/office/powerpoint/2010/main" val="1914897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5282926" y="377952"/>
            <a:ext cx="2540" cy="890268"/>
          </a:xfrm>
          <a:custGeom>
            <a:avLst/>
            <a:gdLst/>
            <a:ahLst/>
            <a:cxnLst/>
            <a:rect l="l" t="t" r="r" b="b"/>
            <a:pathLst>
              <a:path w="1270" h="445134">
                <a:moveTo>
                  <a:pt x="1015" y="0"/>
                </a:moveTo>
                <a:lnTo>
                  <a:pt x="0" y="444626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754859" y="461492"/>
            <a:ext cx="1728294" cy="67733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04845" y="474370"/>
            <a:ext cx="1116126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81863" y="3244246"/>
            <a:ext cx="1632427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1"/>
            <a:ext cx="5852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1"/>
            <a:ext cx="42062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562830" y="9669386"/>
            <a:ext cx="46202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31140">
              <a:spcBef>
                <a:spcPts val="30"/>
              </a:spcBef>
            </a:pPr>
            <a:fld id="{81D60167-4931-47E6-BA6A-407CBD079E47}" type="slidenum">
              <a:rPr lang="cs-CZ" spc="-100" smtClean="0"/>
              <a:pPr marL="231140">
                <a:spcBef>
                  <a:spcPts val="30"/>
                </a:spcBef>
              </a:pPr>
              <a:t>‹#›</a:t>
            </a:fld>
            <a:endParaRPr lang="cs-CZ" spc="-100" dirty="0"/>
          </a:p>
        </p:txBody>
      </p:sp>
    </p:spTree>
    <p:extLst>
      <p:ext uri="{BB962C8B-B14F-4D97-AF65-F5344CB8AC3E}">
        <p14:creationId xmlns:p14="http://schemas.microsoft.com/office/powerpoint/2010/main" val="345480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14400">
        <a:defRPr>
          <a:latin typeface="+mn-lt"/>
          <a:ea typeface="+mn-ea"/>
          <a:cs typeface="+mn-cs"/>
        </a:defRPr>
      </a:lvl2pPr>
      <a:lvl3pPr marL="1828800">
        <a:defRPr>
          <a:latin typeface="+mn-lt"/>
          <a:ea typeface="+mn-ea"/>
          <a:cs typeface="+mn-cs"/>
        </a:defRPr>
      </a:lvl3pPr>
      <a:lvl4pPr marL="2743200">
        <a:defRPr>
          <a:latin typeface="+mn-lt"/>
          <a:ea typeface="+mn-ea"/>
          <a:cs typeface="+mn-cs"/>
        </a:defRPr>
      </a:lvl4pPr>
      <a:lvl5pPr marL="3657600">
        <a:defRPr>
          <a:latin typeface="+mn-lt"/>
          <a:ea typeface="+mn-ea"/>
          <a:cs typeface="+mn-cs"/>
        </a:defRPr>
      </a:lvl5pPr>
      <a:lvl6pPr marL="4572000">
        <a:defRPr>
          <a:latin typeface="+mn-lt"/>
          <a:ea typeface="+mn-ea"/>
          <a:cs typeface="+mn-cs"/>
        </a:defRPr>
      </a:lvl6pPr>
      <a:lvl7pPr marL="5486400">
        <a:defRPr>
          <a:latin typeface="+mn-lt"/>
          <a:ea typeface="+mn-ea"/>
          <a:cs typeface="+mn-cs"/>
        </a:defRPr>
      </a:lvl7pPr>
      <a:lvl8pPr marL="6400800">
        <a:defRPr>
          <a:latin typeface="+mn-lt"/>
          <a:ea typeface="+mn-ea"/>
          <a:cs typeface="+mn-cs"/>
        </a:defRPr>
      </a:lvl8pPr>
      <a:lvl9pPr marL="7315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14400">
        <a:defRPr>
          <a:latin typeface="+mn-lt"/>
          <a:ea typeface="+mn-ea"/>
          <a:cs typeface="+mn-cs"/>
        </a:defRPr>
      </a:lvl2pPr>
      <a:lvl3pPr marL="1828800">
        <a:defRPr>
          <a:latin typeface="+mn-lt"/>
          <a:ea typeface="+mn-ea"/>
          <a:cs typeface="+mn-cs"/>
        </a:defRPr>
      </a:lvl3pPr>
      <a:lvl4pPr marL="2743200">
        <a:defRPr>
          <a:latin typeface="+mn-lt"/>
          <a:ea typeface="+mn-ea"/>
          <a:cs typeface="+mn-cs"/>
        </a:defRPr>
      </a:lvl4pPr>
      <a:lvl5pPr marL="3657600">
        <a:defRPr>
          <a:latin typeface="+mn-lt"/>
          <a:ea typeface="+mn-ea"/>
          <a:cs typeface="+mn-cs"/>
        </a:defRPr>
      </a:lvl5pPr>
      <a:lvl6pPr marL="4572000">
        <a:defRPr>
          <a:latin typeface="+mn-lt"/>
          <a:ea typeface="+mn-ea"/>
          <a:cs typeface="+mn-cs"/>
        </a:defRPr>
      </a:lvl6pPr>
      <a:lvl7pPr marL="5486400">
        <a:defRPr>
          <a:latin typeface="+mn-lt"/>
          <a:ea typeface="+mn-ea"/>
          <a:cs typeface="+mn-cs"/>
        </a:defRPr>
      </a:lvl7pPr>
      <a:lvl8pPr marL="6400800">
        <a:defRPr>
          <a:latin typeface="+mn-lt"/>
          <a:ea typeface="+mn-ea"/>
          <a:cs typeface="+mn-cs"/>
        </a:defRPr>
      </a:lvl8pPr>
      <a:lvl9pPr marL="7315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pasivnidomy.cz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sivnidomy.cz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sivnidomy.cz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pasivnidomy.cz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pasivnidomy.cz/" TargetMode="External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sivnidomy.cz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projekty-sladkova.cz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Vitezslav.maly@pasivnidomy.cz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Vitezslav.maly@pasivnidomy.cz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hyperlink" Target="http://www.pasivnidomy.cz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hyperlink" Target="http://www.pasivnidomy.cz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802" r="-17533" b="-23388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BB18457-7993-999E-4EB2-E85238F0FCAC}"/>
              </a:ext>
            </a:extLst>
          </p:cNvPr>
          <p:cNvSpPr/>
          <p:nvPr/>
        </p:nvSpPr>
        <p:spPr>
          <a:xfrm>
            <a:off x="1295399" y="1883146"/>
            <a:ext cx="15840584" cy="1126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27F995A-9545-E7DF-AC43-608D3BF46F67}"/>
              </a:ext>
            </a:extLst>
          </p:cNvPr>
          <p:cNvSpPr/>
          <p:nvPr/>
        </p:nvSpPr>
        <p:spPr>
          <a:xfrm>
            <a:off x="1295400" y="926777"/>
            <a:ext cx="7391399" cy="1028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3" name="Group 3"/>
          <p:cNvGrpSpPr/>
          <p:nvPr/>
        </p:nvGrpSpPr>
        <p:grpSpPr>
          <a:xfrm>
            <a:off x="1028700" y="3517722"/>
            <a:ext cx="16230600" cy="5740578"/>
            <a:chOff x="0" y="0"/>
            <a:chExt cx="4274726" cy="15119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1511922"/>
            </a:xfrm>
            <a:custGeom>
              <a:avLst/>
              <a:gdLst/>
              <a:ahLst/>
              <a:cxnLst/>
              <a:rect l="l" t="t" r="r" b="b"/>
              <a:pathLst>
                <a:path w="4274726" h="1511922">
                  <a:moveTo>
                    <a:pt x="0" y="0"/>
                  </a:moveTo>
                  <a:lnTo>
                    <a:pt x="4274726" y="0"/>
                  </a:lnTo>
                  <a:lnTo>
                    <a:pt x="4274726" y="1511922"/>
                  </a:lnTo>
                  <a:lnTo>
                    <a:pt x="0" y="1511922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E66A18"/>
              </a:solidFill>
              <a:prstDash val="solid"/>
              <a:miter/>
            </a:ln>
          </p:spPr>
          <p:txBody>
            <a:bodyPr/>
            <a:lstStyle/>
            <a:p>
              <a:endParaRPr lang="en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1521447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ctr">
                <a:lnSpc>
                  <a:spcPts val="9600"/>
                </a:lnSpc>
              </a:pPr>
              <a:r>
                <a:rPr lang="en-US" sz="8000" b="1">
                  <a:solidFill>
                    <a:srgbClr val="E66A18"/>
                  </a:solidFill>
                  <a:latin typeface="Roboto Heavy"/>
                  <a:ea typeface="Roboto Heavy"/>
                  <a:cs typeface="Roboto Heavy"/>
                  <a:sym typeface="Roboto Heavy"/>
                </a:rPr>
                <a:t>WORKSHOP 1:</a:t>
              </a:r>
            </a:p>
            <a:p>
              <a:pPr algn="ctr">
                <a:lnSpc>
                  <a:spcPts val="9600"/>
                </a:lnSpc>
              </a:pPr>
              <a:r>
                <a:rPr lang="en-US" sz="8000" b="1">
                  <a:solidFill>
                    <a:srgbClr val="0152A1"/>
                  </a:solidFill>
                  <a:latin typeface="Roboto Heavy"/>
                  <a:ea typeface="Roboto Heavy"/>
                  <a:cs typeface="Roboto Heavy"/>
                  <a:sym typeface="Roboto Heavy"/>
                </a:rPr>
                <a:t>NÁSTROJE NA PODPORU MAJITELŮ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40605" y="1883147"/>
            <a:ext cx="15695378" cy="1121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70"/>
              </a:lnSpc>
            </a:pPr>
            <a:r>
              <a:rPr lang="en-US" sz="7475" b="1">
                <a:solidFill>
                  <a:srgbClr val="E66A18"/>
                </a:solidFill>
                <a:latin typeface="Roboto Condensed Heavy"/>
                <a:ea typeface="Roboto Condensed Heavy"/>
                <a:cs typeface="Roboto Condensed Heavy"/>
                <a:sym typeface="Roboto Condensed Heavy"/>
              </a:rPr>
              <a:t>CZECH </a:t>
            </a:r>
            <a:r>
              <a:rPr lang="en-US" sz="7475" b="1">
                <a:solidFill>
                  <a:srgbClr val="000000"/>
                </a:solidFill>
                <a:latin typeface="Roboto Condensed Heavy"/>
                <a:ea typeface="Roboto Condensed Heavy"/>
                <a:cs typeface="Roboto Condensed Heavy"/>
                <a:sym typeface="Roboto Condensed Heavy"/>
              </a:rPr>
              <a:t>PROPERTY OWNERS</a:t>
            </a:r>
            <a:r>
              <a:rPr lang="en-US" sz="7475" b="1">
                <a:solidFill>
                  <a:srgbClr val="FFFFFF"/>
                </a:solidFill>
                <a:latin typeface="Roboto Condensed Heavy"/>
                <a:ea typeface="Roboto Condensed Heavy"/>
                <a:cs typeface="Roboto Condensed Heavy"/>
                <a:sym typeface="Roboto Condensed Heavy"/>
              </a:rPr>
              <a:t> </a:t>
            </a:r>
            <a:r>
              <a:rPr lang="en-US" sz="7475" b="1">
                <a:solidFill>
                  <a:srgbClr val="E66A18"/>
                </a:solidFill>
                <a:latin typeface="Roboto Condensed Heavy"/>
                <a:ea typeface="Roboto Condensed Heavy"/>
                <a:cs typeface="Roboto Condensed Heavy"/>
                <a:sym typeface="Roboto Condensed Heavy"/>
              </a:rPr>
              <a:t>ON BOARD!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40605" y="1019175"/>
            <a:ext cx="14450269" cy="864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727"/>
              </a:lnSpc>
            </a:pPr>
            <a:r>
              <a:rPr lang="en-US" sz="5606" b="1">
                <a:solidFill>
                  <a:srgbClr val="00000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UIPI RENOVATION TOUR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6197" y="1841190"/>
            <a:ext cx="5694922" cy="788251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74329" y="1798441"/>
            <a:ext cx="5725378" cy="79037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24983" y="2003354"/>
            <a:ext cx="5353338" cy="531120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57600" y="419100"/>
            <a:ext cx="22322532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5400">
              <a:spcBef>
                <a:spcPts val="210"/>
              </a:spcBef>
            </a:pPr>
            <a:r>
              <a:rPr spc="-20" dirty="0"/>
              <a:t>Renovační</a:t>
            </a:r>
            <a:r>
              <a:rPr spc="-140" dirty="0"/>
              <a:t> </a:t>
            </a:r>
            <a:r>
              <a:rPr dirty="0"/>
              <a:t>pas</a:t>
            </a:r>
            <a:r>
              <a:rPr spc="-130" dirty="0"/>
              <a:t> </a:t>
            </a:r>
            <a:r>
              <a:rPr spc="-210" dirty="0"/>
              <a:t>/</a:t>
            </a:r>
            <a:r>
              <a:rPr spc="-120" dirty="0"/>
              <a:t> návrh</a:t>
            </a:r>
            <a:r>
              <a:rPr spc="-140" dirty="0"/>
              <a:t> </a:t>
            </a:r>
            <a:r>
              <a:rPr spc="-50" dirty="0"/>
              <a:t>energetických</a:t>
            </a:r>
            <a:r>
              <a:rPr spc="-170" dirty="0"/>
              <a:t> </a:t>
            </a:r>
            <a:r>
              <a:rPr dirty="0"/>
              <a:t>úspor</a:t>
            </a:r>
            <a:r>
              <a:rPr spc="-110" dirty="0"/>
              <a:t> </a:t>
            </a:r>
            <a:r>
              <a:rPr spc="-190" dirty="0"/>
              <a:t>–</a:t>
            </a:r>
            <a:r>
              <a:rPr spc="-120" dirty="0"/>
              <a:t> </a:t>
            </a:r>
            <a:r>
              <a:rPr spc="60" dirty="0"/>
              <a:t>NEO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7600" y="495300"/>
            <a:ext cx="11277600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7456170">
              <a:spcBef>
                <a:spcPts val="210"/>
              </a:spcBef>
            </a:pPr>
            <a:r>
              <a:rPr spc="-40" dirty="0"/>
              <a:t>Chytrá</a:t>
            </a:r>
            <a:r>
              <a:rPr spc="-200" dirty="0"/>
              <a:t> </a:t>
            </a:r>
            <a:r>
              <a:rPr spc="-20" dirty="0"/>
              <a:t>renovace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35125660" y="19338772"/>
            <a:ext cx="924048" cy="280846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231140" defTabSz="1828800">
              <a:spcBef>
                <a:spcPts val="30"/>
              </a:spcBef>
            </a:pPr>
            <a:fld id="{81D60167-4931-47E6-BA6A-407CBD079E47}" type="slidenum">
              <a:rPr kern="0" spc="-100" dirty="0"/>
              <a:pPr marL="231140" defTabSz="1828800">
                <a:spcBef>
                  <a:spcPts val="30"/>
                </a:spcBef>
              </a:pPr>
              <a:t>11</a:t>
            </a:fld>
            <a:endParaRPr kern="0" spc="-100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228600" y="3117945"/>
            <a:ext cx="17830800" cy="4051109"/>
          </a:xfrm>
          <a:prstGeom prst="rect">
            <a:avLst/>
          </a:prstGeom>
        </p:spPr>
        <p:txBody>
          <a:bodyPr vert="horz" wrap="square" lIns="0" tIns="328930" rIns="0" bIns="0" rtlCol="0">
            <a:spAutoFit/>
          </a:bodyPr>
          <a:lstStyle/>
          <a:p>
            <a:pPr marL="1270" algn="ctr">
              <a:spcBef>
                <a:spcPts val="2590"/>
              </a:spcBef>
            </a:pPr>
            <a:r>
              <a:rPr dirty="0"/>
              <a:t>Podstata</a:t>
            </a:r>
            <a:r>
              <a:rPr spc="-160" dirty="0"/>
              <a:t> </a:t>
            </a:r>
            <a:r>
              <a:rPr spc="-50" dirty="0"/>
              <a:t>realizace</a:t>
            </a:r>
            <a:r>
              <a:rPr spc="-190" dirty="0"/>
              <a:t> </a:t>
            </a:r>
            <a:r>
              <a:rPr spc="-70" dirty="0"/>
              <a:t>chytré</a:t>
            </a:r>
            <a:r>
              <a:rPr spc="-180" dirty="0"/>
              <a:t> </a:t>
            </a:r>
            <a:r>
              <a:rPr spc="-40" dirty="0"/>
              <a:t>renovace</a:t>
            </a:r>
            <a:r>
              <a:rPr spc="-190" dirty="0"/>
              <a:t> </a:t>
            </a:r>
            <a:r>
              <a:rPr dirty="0"/>
              <a:t>nespočívá</a:t>
            </a:r>
            <a:r>
              <a:rPr spc="-170" dirty="0"/>
              <a:t> </a:t>
            </a:r>
            <a:r>
              <a:rPr spc="-160" dirty="0"/>
              <a:t>v</a:t>
            </a:r>
            <a:r>
              <a:rPr spc="-150" dirty="0"/>
              <a:t> </a:t>
            </a:r>
            <a:r>
              <a:rPr spc="-40" dirty="0"/>
              <a:t>kompilaci</a:t>
            </a:r>
            <a:r>
              <a:rPr spc="-170" dirty="0"/>
              <a:t> </a:t>
            </a:r>
            <a:r>
              <a:rPr spc="-20" dirty="0"/>
              <a:t>nejmodernějších</a:t>
            </a:r>
          </a:p>
          <a:p>
            <a:pPr marL="1270" algn="ctr">
              <a:spcBef>
                <a:spcPts val="2400"/>
              </a:spcBef>
            </a:pPr>
            <a:r>
              <a:rPr spc="-70" dirty="0"/>
              <a:t>technologií</a:t>
            </a:r>
            <a:r>
              <a:rPr spc="-190" dirty="0"/>
              <a:t> </a:t>
            </a:r>
            <a:r>
              <a:rPr spc="620" dirty="0"/>
              <a:t>…</a:t>
            </a:r>
          </a:p>
          <a:p>
            <a:pPr marL="1270">
              <a:spcBef>
                <a:spcPts val="160"/>
              </a:spcBef>
            </a:pPr>
            <a:endParaRPr spc="620" dirty="0"/>
          </a:p>
          <a:p>
            <a:pPr marL="8890" algn="ctr">
              <a:spcBef>
                <a:spcPts val="10"/>
              </a:spcBef>
            </a:pPr>
            <a:r>
              <a:rPr spc="140" dirty="0"/>
              <a:t>Je</a:t>
            </a:r>
            <a:r>
              <a:rPr spc="-130" dirty="0"/>
              <a:t> </a:t>
            </a:r>
            <a:r>
              <a:rPr spc="-210" dirty="0"/>
              <a:t>jím</a:t>
            </a:r>
            <a:r>
              <a:rPr spc="-130" dirty="0"/>
              <a:t> </a:t>
            </a:r>
            <a:r>
              <a:rPr b="1" spc="-130" dirty="0">
                <a:solidFill>
                  <a:srgbClr val="C00000"/>
                </a:solidFill>
              </a:rPr>
              <a:t>CHYTRÝ</a:t>
            </a:r>
            <a:r>
              <a:rPr b="1" spc="-140" dirty="0">
                <a:solidFill>
                  <a:srgbClr val="C00000"/>
                </a:solidFill>
              </a:rPr>
              <a:t> </a:t>
            </a:r>
            <a:r>
              <a:rPr b="1" spc="-228" dirty="0">
                <a:solidFill>
                  <a:srgbClr val="C00000"/>
                </a:solidFill>
              </a:rPr>
              <a:t>PŘÍSTUP</a:t>
            </a:r>
            <a:r>
              <a:rPr b="1" spc="-170" dirty="0">
                <a:solidFill>
                  <a:srgbClr val="C00000"/>
                </a:solidFill>
              </a:rPr>
              <a:t> </a:t>
            </a:r>
            <a:r>
              <a:rPr spc="-60" dirty="0"/>
              <a:t>stavebníka</a:t>
            </a:r>
            <a:r>
              <a:rPr spc="-190" dirty="0"/>
              <a:t> </a:t>
            </a:r>
            <a:r>
              <a:rPr dirty="0"/>
              <a:t>a</a:t>
            </a:r>
            <a:r>
              <a:rPr spc="-100" dirty="0"/>
              <a:t> </a:t>
            </a:r>
            <a:r>
              <a:rPr spc="-50" dirty="0"/>
              <a:t>správné</a:t>
            </a:r>
            <a:r>
              <a:rPr spc="-160" dirty="0"/>
              <a:t> </a:t>
            </a:r>
            <a:r>
              <a:rPr b="1" spc="-270" dirty="0">
                <a:solidFill>
                  <a:srgbClr val="C00000"/>
                </a:solidFill>
              </a:rPr>
              <a:t>NASTAVENÍ</a:t>
            </a:r>
            <a:r>
              <a:rPr b="1" spc="-110" dirty="0">
                <a:solidFill>
                  <a:srgbClr val="C00000"/>
                </a:solidFill>
              </a:rPr>
              <a:t> </a:t>
            </a:r>
            <a:r>
              <a:rPr b="1" spc="-20" dirty="0">
                <a:solidFill>
                  <a:srgbClr val="C00000"/>
                </a:solidFill>
              </a:rPr>
              <a:t>PROCESŮ</a:t>
            </a:r>
          </a:p>
          <a:p>
            <a:pPr marL="1270" algn="ctr">
              <a:spcBef>
                <a:spcPts val="2400"/>
              </a:spcBef>
            </a:pPr>
            <a:r>
              <a:rPr spc="-90" dirty="0"/>
              <a:t>kontroly</a:t>
            </a:r>
            <a:r>
              <a:rPr spc="-200" dirty="0"/>
              <a:t> </a:t>
            </a:r>
            <a:r>
              <a:rPr spc="-130" dirty="0"/>
              <a:t>kvality</a:t>
            </a:r>
            <a:r>
              <a:rPr spc="-180" dirty="0"/>
              <a:t> </a:t>
            </a:r>
            <a:r>
              <a:rPr spc="-160" dirty="0"/>
              <a:t>v</a:t>
            </a:r>
            <a:r>
              <a:rPr spc="-150" dirty="0"/>
              <a:t> </a:t>
            </a:r>
            <a:r>
              <a:rPr spc="-50" dirty="0"/>
              <a:t>průběhu</a:t>
            </a:r>
            <a:r>
              <a:rPr spc="-190" dirty="0"/>
              <a:t> </a:t>
            </a:r>
            <a:r>
              <a:rPr spc="-120" dirty="0"/>
              <a:t>návrhu,</a:t>
            </a:r>
            <a:r>
              <a:rPr spc="-220" dirty="0"/>
              <a:t> </a:t>
            </a:r>
            <a:r>
              <a:rPr spc="-80" dirty="0"/>
              <a:t>výstavby</a:t>
            </a:r>
            <a:r>
              <a:rPr spc="-180" dirty="0"/>
              <a:t> </a:t>
            </a:r>
            <a:r>
              <a:rPr dirty="0"/>
              <a:t>a</a:t>
            </a:r>
            <a:r>
              <a:rPr spc="-150" dirty="0"/>
              <a:t> </a:t>
            </a:r>
            <a:r>
              <a:rPr spc="-20" dirty="0"/>
              <a:t>provozu</a:t>
            </a:r>
            <a:r>
              <a:rPr spc="-190" dirty="0"/>
              <a:t> </a:t>
            </a:r>
            <a:r>
              <a:rPr spc="-20" dirty="0"/>
              <a:t>budovy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25858" y="474371"/>
            <a:ext cx="3453128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5400">
              <a:spcBef>
                <a:spcPts val="210"/>
              </a:spcBef>
            </a:pPr>
            <a:r>
              <a:rPr spc="-20" dirty="0"/>
              <a:t>Potenciál</a:t>
            </a:r>
            <a:r>
              <a:rPr spc="-150" dirty="0"/>
              <a:t> </a:t>
            </a:r>
            <a:r>
              <a:rPr spc="-20" dirty="0"/>
              <a:t>úspor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796666" y="0"/>
            <a:ext cx="14494510" cy="7933690"/>
            <a:chOff x="920619" y="0"/>
            <a:chExt cx="7247255" cy="39668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0619" y="1156053"/>
              <a:ext cx="7246702" cy="281051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1280" y="0"/>
              <a:ext cx="3276600" cy="180136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753865" y="1047495"/>
            <a:ext cx="2452370" cy="1502976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 defTabSz="1828800">
              <a:spcBef>
                <a:spcPts val="200"/>
              </a:spcBef>
            </a:pPr>
            <a:r>
              <a:rPr lang="cs-CZ" sz="2400" dirty="0">
                <a:solidFill>
                  <a:schemeClr val="bg1"/>
                </a:solidFill>
              </a:rPr>
              <a:t>DOBRÝ KONCEPT základ kvalitních výsledků a nízkých nákladů</a:t>
            </a:r>
            <a:endParaRPr sz="2400" kern="0" dirty="0">
              <a:solidFill>
                <a:schemeClr val="bg1"/>
              </a:solidFill>
              <a:latin typeface="Ink Free"/>
              <a:cs typeface="Ink Fre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9750" y="9729463"/>
            <a:ext cx="2136140" cy="29623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25400" defTabSz="1828800">
              <a:spcBef>
                <a:spcPts val="150"/>
              </a:spcBef>
            </a:pPr>
            <a:r>
              <a:rPr kern="0" spc="-20" dirty="0">
                <a:solidFill>
                  <a:srgbClr val="A6A6A6"/>
                </a:solidFill>
                <a:latin typeface="Tahoma"/>
                <a:cs typeface="Tahoma"/>
                <a:hlinkClick r:id="rId4"/>
              </a:rPr>
              <a:t>www.pasivnidomy.cz</a:t>
            </a:r>
            <a:endParaRPr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35125660" y="19338772"/>
            <a:ext cx="924048" cy="327013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5400" defTabSz="1828800">
              <a:spcBef>
                <a:spcPts val="390"/>
              </a:spcBef>
            </a:pPr>
            <a:fld id="{81D60167-4931-47E6-BA6A-407CBD079E47}" type="slidenum">
              <a:rPr kern="0" spc="-50" dirty="0"/>
              <a:pPr marL="25400" defTabSz="1828800">
                <a:spcBef>
                  <a:spcPts val="390"/>
                </a:spcBef>
              </a:pPr>
              <a:t>12</a:t>
            </a:fld>
            <a:endParaRPr kern="0" spc="-50" dirty="0"/>
          </a:p>
        </p:txBody>
      </p:sp>
      <p:sp>
        <p:nvSpPr>
          <p:cNvPr id="7" name="object 7"/>
          <p:cNvSpPr txBox="1"/>
          <p:nvPr/>
        </p:nvSpPr>
        <p:spPr>
          <a:xfrm>
            <a:off x="1396299" y="3108310"/>
            <a:ext cx="421269" cy="360273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5400" defTabSz="1828800">
              <a:lnSpc>
                <a:spcPts val="3110"/>
              </a:lnSpc>
            </a:pPr>
            <a:r>
              <a:rPr lang="cs-CZ" sz="3200" dirty="0">
                <a:solidFill>
                  <a:schemeClr val="accent3">
                    <a:lumMod val="50000"/>
                  </a:schemeClr>
                </a:solidFill>
              </a:rPr>
              <a:t>možnost ovlivnit</a:t>
            </a:r>
            <a:endParaRPr sz="3000" kern="0" dirty="0">
              <a:solidFill>
                <a:schemeClr val="accent3">
                  <a:lumMod val="50000"/>
                </a:schemeClr>
              </a:solidFill>
              <a:latin typeface="Ink Free"/>
              <a:cs typeface="Ink Fre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291176" y="3602734"/>
            <a:ext cx="399725" cy="219926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5400" defTabSz="1828800">
              <a:lnSpc>
                <a:spcPts val="3110"/>
              </a:lnSpc>
            </a:pPr>
            <a:r>
              <a:rPr sz="3000" kern="0" spc="-20" dirty="0">
                <a:solidFill>
                  <a:srgbClr val="7E7E7E"/>
                </a:solidFill>
                <a:latin typeface="+mj-lt"/>
                <a:cs typeface="Ink Free"/>
              </a:rPr>
              <a:t>náblady</a:t>
            </a:r>
            <a:endParaRPr sz="3000" kern="0">
              <a:solidFill>
                <a:sysClr val="windowText" lastClr="000000"/>
              </a:solidFill>
              <a:latin typeface="+mj-lt"/>
              <a:cs typeface="Ink Fre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22676" y="8006689"/>
            <a:ext cx="1094740" cy="48731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3000" kern="0" cap="small" spc="-20" dirty="0">
                <a:solidFill>
                  <a:sysClr val="windowText" lastClr="000000"/>
                </a:solidFill>
                <a:latin typeface="+mj-lt"/>
                <a:cs typeface="Ink Free"/>
              </a:rPr>
              <a:t>s</a:t>
            </a:r>
            <a:r>
              <a:rPr sz="3000" kern="0" spc="-20" dirty="0">
                <a:solidFill>
                  <a:sysClr val="windowText" lastClr="000000"/>
                </a:solidFill>
                <a:latin typeface="+mj-lt"/>
                <a:cs typeface="Ink Free"/>
              </a:rPr>
              <a:t>adání</a:t>
            </a:r>
            <a:endParaRPr sz="3000" kern="0">
              <a:solidFill>
                <a:sysClr val="windowText" lastClr="000000"/>
              </a:solidFill>
              <a:latin typeface="+mj-lt"/>
              <a:cs typeface="Ink Fre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44666" y="8024369"/>
            <a:ext cx="1038860" cy="48731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3000" kern="0" spc="-20" dirty="0">
                <a:solidFill>
                  <a:sysClr val="windowText" lastClr="000000"/>
                </a:solidFill>
                <a:latin typeface="+mj-lt"/>
                <a:cs typeface="Ink Free"/>
              </a:rPr>
              <a:t>studie</a:t>
            </a:r>
            <a:endParaRPr sz="3000" kern="0">
              <a:solidFill>
                <a:sysClr val="windowText" lastClr="000000"/>
              </a:solidFill>
              <a:latin typeface="+mj-lt"/>
              <a:cs typeface="Ink Fre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84365" y="7987183"/>
            <a:ext cx="1207770" cy="48731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3000" kern="0" spc="-20" dirty="0">
                <a:solidFill>
                  <a:sysClr val="windowText" lastClr="000000"/>
                </a:solidFill>
                <a:latin typeface="+mj-lt"/>
                <a:cs typeface="Ink Free"/>
              </a:rPr>
              <a:t>projekt</a:t>
            </a:r>
            <a:endParaRPr sz="3000" kern="0" dirty="0">
              <a:solidFill>
                <a:sysClr val="windowText" lastClr="000000"/>
              </a:solidFill>
              <a:latin typeface="+mj-lt"/>
              <a:cs typeface="Ink Fre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80419" y="7986573"/>
            <a:ext cx="1466850" cy="48731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3000" kern="0" spc="-20" dirty="0">
                <a:solidFill>
                  <a:sysClr val="windowText" lastClr="000000"/>
                </a:solidFill>
                <a:latin typeface="+mj-lt"/>
                <a:cs typeface="Ink Free"/>
              </a:rPr>
              <a:t>realizace</a:t>
            </a:r>
            <a:endParaRPr sz="3000" kern="0">
              <a:solidFill>
                <a:sysClr val="windowText" lastClr="000000"/>
              </a:solidFill>
              <a:latin typeface="+mj-lt"/>
              <a:cs typeface="Ink Fre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7600" y="495300"/>
            <a:ext cx="11582988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6630670">
              <a:spcBef>
                <a:spcPts val="210"/>
              </a:spcBef>
            </a:pPr>
            <a:r>
              <a:rPr spc="-40" dirty="0"/>
              <a:t>Význam</a:t>
            </a:r>
            <a:r>
              <a:rPr spc="-228" dirty="0"/>
              <a:t> </a:t>
            </a:r>
            <a:r>
              <a:rPr spc="-80" dirty="0"/>
              <a:t>architektury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50610" y="2159775"/>
            <a:ext cx="11582988" cy="717215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39750" y="9729463"/>
            <a:ext cx="2136140" cy="29623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25400" defTabSz="1828800">
              <a:spcBef>
                <a:spcPts val="150"/>
              </a:spcBef>
            </a:pPr>
            <a:r>
              <a:rPr kern="0" spc="-20" dirty="0">
                <a:solidFill>
                  <a:srgbClr val="A6A6A6"/>
                </a:solidFill>
                <a:latin typeface="Tahoma"/>
                <a:cs typeface="Tahoma"/>
                <a:hlinkClick r:id="rId3"/>
              </a:rPr>
              <a:t>www.pasivnidomy.cz</a:t>
            </a:r>
            <a:endParaRPr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35125660" y="19338772"/>
            <a:ext cx="924048" cy="327013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5400" defTabSz="1828800">
              <a:spcBef>
                <a:spcPts val="390"/>
              </a:spcBef>
            </a:pPr>
            <a:fld id="{81D60167-4931-47E6-BA6A-407CBD079E47}" type="slidenum">
              <a:rPr kern="0" spc="-50" dirty="0"/>
              <a:pPr marL="25400" defTabSz="1828800">
                <a:spcBef>
                  <a:spcPts val="390"/>
                </a:spcBef>
              </a:pPr>
              <a:t>13</a:t>
            </a:fld>
            <a:endParaRPr kern="0" spc="-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5791200" y="495300"/>
            <a:ext cx="8811260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5400" algn="r">
              <a:spcBef>
                <a:spcPts val="210"/>
              </a:spcBef>
            </a:pPr>
            <a:r>
              <a:rPr spc="-20" dirty="0"/>
              <a:t>Renovační</a:t>
            </a:r>
            <a:r>
              <a:rPr spc="-180" dirty="0"/>
              <a:t> </a:t>
            </a:r>
            <a:r>
              <a:rPr spc="-20" dirty="0"/>
              <a:t>desatero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6251" y="3089508"/>
            <a:ext cx="1402314" cy="13577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72514" y="2605530"/>
            <a:ext cx="2402840" cy="39498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2400" kern="0" spc="-20" dirty="0">
                <a:solidFill>
                  <a:srgbClr val="0C8341"/>
                </a:solidFill>
                <a:latin typeface="Ink Free"/>
                <a:cs typeface="Ink Free"/>
              </a:rPr>
              <a:t>OPTIMALIZACE</a:t>
            </a:r>
            <a:endParaRPr sz="2400" kern="0">
              <a:solidFill>
                <a:sysClr val="windowText" lastClr="000000"/>
              </a:solidFill>
              <a:latin typeface="Ink Free"/>
              <a:cs typeface="Ink Fre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9750" y="9729463"/>
            <a:ext cx="2136140" cy="29623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25400" defTabSz="1828800">
              <a:spcBef>
                <a:spcPts val="150"/>
              </a:spcBef>
            </a:pPr>
            <a:r>
              <a:rPr kern="0" spc="-20" dirty="0">
                <a:solidFill>
                  <a:srgbClr val="A6A6A6"/>
                </a:solidFill>
                <a:latin typeface="Tahoma"/>
                <a:cs typeface="Tahoma"/>
                <a:hlinkClick r:id="rId3"/>
              </a:rPr>
              <a:t>www.pasivnidomy.cz</a:t>
            </a:r>
            <a:endParaRPr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35125660" y="19338772"/>
            <a:ext cx="924048" cy="327013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5400" defTabSz="1828800">
              <a:spcBef>
                <a:spcPts val="390"/>
              </a:spcBef>
            </a:pPr>
            <a:fld id="{81D60167-4931-47E6-BA6A-407CBD079E47}" type="slidenum">
              <a:rPr kern="0" spc="-50" dirty="0"/>
              <a:pPr marL="25400" defTabSz="1828800">
                <a:spcBef>
                  <a:spcPts val="390"/>
                </a:spcBef>
              </a:pPr>
              <a:t>14</a:t>
            </a:fld>
            <a:endParaRPr kern="0" spc="-50" dirty="0"/>
          </a:p>
        </p:txBody>
      </p:sp>
      <p:sp>
        <p:nvSpPr>
          <p:cNvPr id="5" name="object 5"/>
          <p:cNvSpPr txBox="1"/>
          <p:nvPr/>
        </p:nvSpPr>
        <p:spPr>
          <a:xfrm>
            <a:off x="1107846" y="4429504"/>
            <a:ext cx="1562100" cy="39498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2400" kern="0" spc="-20" dirty="0">
                <a:solidFill>
                  <a:srgbClr val="0C8341"/>
                </a:solidFill>
                <a:latin typeface="Ink Free"/>
                <a:cs typeface="Ink Free"/>
              </a:rPr>
              <a:t>REGULACE</a:t>
            </a:r>
            <a:endParaRPr sz="2400" kern="0">
              <a:solidFill>
                <a:sysClr val="windowText" lastClr="000000"/>
              </a:solidFill>
              <a:latin typeface="Ink Free"/>
              <a:cs typeface="Ink Fre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1800" y="495300"/>
            <a:ext cx="11811000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5685790" algn="r">
              <a:spcBef>
                <a:spcPts val="210"/>
              </a:spcBef>
            </a:pPr>
            <a:r>
              <a:rPr dirty="0"/>
              <a:t>Metodická</a:t>
            </a:r>
            <a:r>
              <a:rPr spc="-90" dirty="0"/>
              <a:t> </a:t>
            </a:r>
            <a:r>
              <a:rPr spc="-60" dirty="0"/>
              <a:t>příručka</a:t>
            </a:r>
            <a:r>
              <a:rPr spc="-80" dirty="0"/>
              <a:t> </a:t>
            </a:r>
            <a:r>
              <a:rPr spc="150" dirty="0"/>
              <a:t>MŽP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1969" y="1417574"/>
            <a:ext cx="7139178" cy="791260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60307" y="1417574"/>
            <a:ext cx="7835646" cy="791260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9750" y="9729463"/>
            <a:ext cx="2136140" cy="29623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25400" defTabSz="1828800">
              <a:spcBef>
                <a:spcPts val="150"/>
              </a:spcBef>
            </a:pPr>
            <a:r>
              <a:rPr kern="0" spc="-20" dirty="0">
                <a:solidFill>
                  <a:srgbClr val="A6A6A6"/>
                </a:solidFill>
                <a:latin typeface="Tahoma"/>
                <a:cs typeface="Tahoma"/>
                <a:hlinkClick r:id="rId4"/>
              </a:rPr>
              <a:t>www.pasivnidomy.cz</a:t>
            </a:r>
            <a:endParaRPr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35125660" y="19338772"/>
            <a:ext cx="924048" cy="327013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5400" defTabSz="1828800">
              <a:spcBef>
                <a:spcPts val="390"/>
              </a:spcBef>
            </a:pPr>
            <a:fld id="{81D60167-4931-47E6-BA6A-407CBD079E47}" type="slidenum">
              <a:rPr kern="0" spc="-50" dirty="0"/>
              <a:pPr marL="25400" defTabSz="1828800">
                <a:spcBef>
                  <a:spcPts val="390"/>
                </a:spcBef>
              </a:pPr>
              <a:t>15</a:t>
            </a:fld>
            <a:endParaRPr kern="0" spc="-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19400" y="468833"/>
            <a:ext cx="11887200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6615430" algn="r">
              <a:spcBef>
                <a:spcPts val="210"/>
              </a:spcBef>
            </a:pPr>
            <a:r>
              <a:rPr spc="-50" dirty="0"/>
              <a:t>Zateplovací</a:t>
            </a:r>
            <a:r>
              <a:rPr spc="-150" dirty="0"/>
              <a:t> </a:t>
            </a:r>
            <a:r>
              <a:rPr spc="-20" dirty="0"/>
              <a:t>systémy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5918" y="1657071"/>
            <a:ext cx="11483976" cy="367627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82141" y="5858729"/>
            <a:ext cx="10377606" cy="380221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4469" y="5713424"/>
            <a:ext cx="5830570" cy="38862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2753084" y="1736852"/>
            <a:ext cx="4612640" cy="384848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5400" defTabSz="1828800">
              <a:spcBef>
                <a:spcPts val="210"/>
              </a:spcBef>
            </a:pPr>
            <a:r>
              <a:rPr sz="28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Součinitel</a:t>
            </a:r>
            <a:r>
              <a:rPr sz="28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8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tepelné</a:t>
            </a:r>
            <a:r>
              <a:rPr sz="28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8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vodivosti</a:t>
            </a:r>
            <a:r>
              <a:rPr sz="28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8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(</a:t>
            </a:r>
            <a:r>
              <a:rPr sz="2800" kern="0" spc="-100" dirty="0">
                <a:solidFill>
                  <a:sysClr val="windowText" lastClr="000000"/>
                </a:solidFill>
                <a:latin typeface="Calibri"/>
                <a:cs typeface="Calibri"/>
              </a:rPr>
              <a:t>λ</a:t>
            </a:r>
            <a:r>
              <a:rPr sz="28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)</a:t>
            </a:r>
            <a:endParaRPr sz="28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defTabSz="1828800">
              <a:spcBef>
                <a:spcPts val="10"/>
              </a:spcBef>
            </a:pPr>
            <a:endParaRPr sz="28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25400" defTabSz="1828800">
              <a:spcBef>
                <a:spcPts val="10"/>
              </a:spcBef>
            </a:pP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Tepelně-</a:t>
            </a:r>
            <a:r>
              <a:rPr sz="24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izolační</a:t>
            </a:r>
            <a:r>
              <a:rPr sz="2400" kern="0" spc="1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omítka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25400" defTabSz="1828800"/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0,04</a:t>
            </a:r>
            <a:r>
              <a:rPr sz="2400" kern="0" spc="-14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–</a:t>
            </a:r>
            <a:r>
              <a:rPr sz="24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0,150</a:t>
            </a:r>
            <a:r>
              <a:rPr sz="2400" kern="0" spc="-1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W/(m</a:t>
            </a:r>
            <a:r>
              <a:rPr sz="2400" kern="0" spc="-20" dirty="0">
                <a:solidFill>
                  <a:sysClr val="windowText" lastClr="000000"/>
                </a:solidFill>
                <a:latin typeface="Calibri"/>
                <a:cs typeface="Calibri"/>
              </a:rPr>
              <a:t>·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K)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25400" defTabSz="1828800">
              <a:spcBef>
                <a:spcPts val="2880"/>
              </a:spcBef>
            </a:pP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Polystyren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25400" defTabSz="1828800"/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0,036</a:t>
            </a:r>
            <a:r>
              <a:rPr sz="2400" kern="0" spc="-1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–</a:t>
            </a:r>
            <a:r>
              <a:rPr sz="24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0,045</a:t>
            </a:r>
            <a:r>
              <a:rPr sz="2400" kern="0" spc="-1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W/(m</a:t>
            </a:r>
            <a:r>
              <a:rPr sz="2400" kern="0" spc="-20" dirty="0">
                <a:solidFill>
                  <a:sysClr val="windowText" lastClr="000000"/>
                </a:solidFill>
                <a:latin typeface="Calibri"/>
                <a:cs typeface="Calibri"/>
              </a:rPr>
              <a:t>·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K)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25400" defTabSz="1828800">
              <a:spcBef>
                <a:spcPts val="2880"/>
              </a:spcBef>
            </a:pP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Vakuová</a:t>
            </a:r>
            <a:r>
              <a:rPr sz="2400" kern="0" spc="-1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izolace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25400" defTabSz="1828800"/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0,002</a:t>
            </a:r>
            <a:r>
              <a:rPr sz="2400" kern="0" spc="-1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–</a:t>
            </a:r>
            <a:r>
              <a:rPr sz="24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0,008</a:t>
            </a:r>
            <a:r>
              <a:rPr sz="2400" kern="0" spc="-1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W/(m</a:t>
            </a:r>
            <a:r>
              <a:rPr sz="2400" kern="0" spc="-20" dirty="0">
                <a:solidFill>
                  <a:sysClr val="windowText" lastClr="000000"/>
                </a:solidFill>
                <a:latin typeface="Calibri"/>
                <a:cs typeface="Calibri"/>
              </a:rPr>
              <a:t>·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K)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9750" y="9729463"/>
            <a:ext cx="2136140" cy="29623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25400" defTabSz="1828800">
              <a:spcBef>
                <a:spcPts val="150"/>
              </a:spcBef>
            </a:pPr>
            <a:r>
              <a:rPr kern="0" spc="-20" dirty="0">
                <a:solidFill>
                  <a:srgbClr val="A6A6A6"/>
                </a:solidFill>
                <a:latin typeface="Tahoma"/>
                <a:cs typeface="Tahoma"/>
                <a:hlinkClick r:id="rId5"/>
              </a:rPr>
              <a:t>www.pasivnidomy.cz</a:t>
            </a:r>
            <a:endParaRPr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5125660" y="19338772"/>
            <a:ext cx="924048" cy="327013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5400" defTabSz="1828800">
              <a:spcBef>
                <a:spcPts val="390"/>
              </a:spcBef>
            </a:pPr>
            <a:fld id="{81D60167-4931-47E6-BA6A-407CBD079E47}" type="slidenum">
              <a:rPr kern="0" spc="-50" dirty="0"/>
              <a:pPr marL="25400" defTabSz="1828800">
                <a:spcBef>
                  <a:spcPts val="390"/>
                </a:spcBef>
              </a:pPr>
              <a:t>16</a:t>
            </a:fld>
            <a:endParaRPr kern="0" spc="-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8044" y="495300"/>
            <a:ext cx="22322532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4570730">
              <a:spcBef>
                <a:spcPts val="210"/>
              </a:spcBef>
            </a:pPr>
            <a:r>
              <a:rPr spc="-170" dirty="0"/>
              <a:t>Ideální</a:t>
            </a:r>
            <a:r>
              <a:rPr spc="-150" dirty="0"/>
              <a:t> </a:t>
            </a:r>
            <a:r>
              <a:rPr spc="-70" dirty="0"/>
              <a:t>zdroj</a:t>
            </a:r>
            <a:r>
              <a:rPr spc="-150" dirty="0"/>
              <a:t> </a:t>
            </a:r>
            <a:r>
              <a:rPr dirty="0"/>
              <a:t>a</a:t>
            </a:r>
            <a:r>
              <a:rPr spc="-150" dirty="0"/>
              <a:t> </a:t>
            </a:r>
            <a:r>
              <a:rPr spc="-40" dirty="0"/>
              <a:t>distribuce</a:t>
            </a:r>
            <a:r>
              <a:rPr spc="-150" dirty="0"/>
              <a:t> </a:t>
            </a:r>
            <a:r>
              <a:rPr spc="-20" dirty="0"/>
              <a:t>tepla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94835" y="7877454"/>
            <a:ext cx="1728470" cy="5180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lang="cs-CZ" sz="3200" dirty="0"/>
              <a:t>18. století</a:t>
            </a:r>
            <a:endParaRPr sz="3000" kern="0" dirty="0">
              <a:solidFill>
                <a:sysClr val="windowText" lastClr="000000"/>
              </a:solidFill>
              <a:latin typeface="Ink Free"/>
              <a:cs typeface="Ink Fre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90180" y="7877454"/>
            <a:ext cx="1775460" cy="5180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lang="es-ES" sz="3200" dirty="0"/>
              <a:t>20</a:t>
            </a:r>
            <a:r>
              <a:rPr lang="cs-CZ" sz="3200" dirty="0"/>
              <a:t>. století</a:t>
            </a:r>
            <a:endParaRPr sz="3000" kern="0" dirty="0">
              <a:solidFill>
                <a:sysClr val="windowText" lastClr="000000"/>
              </a:solidFill>
              <a:latin typeface="Ink Free"/>
              <a:cs typeface="Ink Fre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36323" y="7877454"/>
            <a:ext cx="1728470" cy="51809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lang="es-ES" sz="3200" dirty="0"/>
              <a:t>21</a:t>
            </a:r>
            <a:r>
              <a:rPr lang="cs-CZ" sz="3200" dirty="0"/>
              <a:t>. století</a:t>
            </a:r>
            <a:endParaRPr sz="3000" kern="0" dirty="0">
              <a:solidFill>
                <a:sysClr val="windowText" lastClr="000000"/>
              </a:solidFill>
              <a:latin typeface="Ink Free"/>
              <a:cs typeface="Ink Free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66273" y="1669289"/>
            <a:ext cx="11920090" cy="599737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39750" y="9729463"/>
            <a:ext cx="2136140" cy="29623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25400" defTabSz="1828800">
              <a:spcBef>
                <a:spcPts val="150"/>
              </a:spcBef>
            </a:pPr>
            <a:r>
              <a:rPr kern="0" spc="-20" dirty="0">
                <a:solidFill>
                  <a:srgbClr val="A6A6A6"/>
                </a:solidFill>
                <a:latin typeface="Tahoma"/>
                <a:cs typeface="Tahoma"/>
                <a:hlinkClick r:id="rId3"/>
              </a:rPr>
              <a:t>www.pasivnidomy.cz</a:t>
            </a:r>
            <a:endParaRPr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5125660" y="19338772"/>
            <a:ext cx="924048" cy="327013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5400" defTabSz="1828800">
              <a:spcBef>
                <a:spcPts val="390"/>
              </a:spcBef>
            </a:pPr>
            <a:fld id="{81D60167-4931-47E6-BA6A-407CBD079E47}" type="slidenum">
              <a:rPr kern="0" spc="-50" dirty="0"/>
              <a:pPr marL="25400" defTabSz="1828800">
                <a:spcBef>
                  <a:spcPts val="390"/>
                </a:spcBef>
              </a:pPr>
              <a:t>17</a:t>
            </a:fld>
            <a:endParaRPr kern="0" spc="-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10682" y="442677"/>
            <a:ext cx="22322532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8417560">
              <a:spcBef>
                <a:spcPts val="210"/>
              </a:spcBef>
            </a:pPr>
            <a:r>
              <a:rPr spc="-60" dirty="0"/>
              <a:t>Architektura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632453" y="8402986"/>
          <a:ext cx="8914128" cy="383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94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9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540">
                <a:tc>
                  <a:txBody>
                    <a:bodyPr/>
                    <a:lstStyle/>
                    <a:p>
                      <a:pPr marL="31750">
                        <a:lnSpc>
                          <a:spcPts val="1410"/>
                        </a:lnSpc>
                      </a:pPr>
                      <a:r>
                        <a:rPr sz="2400" dirty="0">
                          <a:latin typeface="Tahoma"/>
                          <a:cs typeface="Tahoma"/>
                        </a:rPr>
                        <a:t>Měrná</a:t>
                      </a:r>
                      <a:r>
                        <a:rPr sz="2400" spc="-7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spc="-10" dirty="0">
                          <a:latin typeface="Tahoma"/>
                          <a:cs typeface="Tahoma"/>
                        </a:rPr>
                        <a:t>potřeba</a:t>
                      </a:r>
                      <a:r>
                        <a:rPr sz="2400" spc="-7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spc="-25" dirty="0">
                          <a:latin typeface="Tahoma"/>
                          <a:cs typeface="Tahoma"/>
                        </a:rPr>
                        <a:t>tepla</a:t>
                      </a:r>
                      <a:r>
                        <a:rPr sz="24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dirty="0">
                          <a:latin typeface="Tahoma"/>
                          <a:cs typeface="Tahoma"/>
                        </a:rPr>
                        <a:t>na</a:t>
                      </a:r>
                      <a:r>
                        <a:rPr sz="24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spc="-10" dirty="0">
                          <a:latin typeface="Tahoma"/>
                          <a:cs typeface="Tahoma"/>
                        </a:rPr>
                        <a:t>vytápění:</a:t>
                      </a:r>
                      <a:endParaRPr sz="24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065">
                        <a:lnSpc>
                          <a:spcPts val="1410"/>
                        </a:lnSpc>
                      </a:pPr>
                      <a:r>
                        <a:rPr sz="2400" dirty="0">
                          <a:latin typeface="Tahoma"/>
                          <a:cs typeface="Tahoma"/>
                        </a:rPr>
                        <a:t>65</a:t>
                      </a:r>
                      <a:r>
                        <a:rPr sz="2400" spc="-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dirty="0">
                          <a:latin typeface="Tahoma"/>
                          <a:cs typeface="Tahoma"/>
                        </a:rPr>
                        <a:t>kWh</a:t>
                      </a:r>
                      <a:r>
                        <a:rPr sz="24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spc="-70" dirty="0">
                          <a:latin typeface="Tahoma"/>
                          <a:cs typeface="Tahoma"/>
                        </a:rPr>
                        <a:t>/</a:t>
                      </a:r>
                      <a:r>
                        <a:rPr sz="2400" spc="-30" dirty="0">
                          <a:latin typeface="Tahoma"/>
                          <a:cs typeface="Tahoma"/>
                        </a:rPr>
                        <a:t> (m</a:t>
                      </a:r>
                      <a:r>
                        <a:rPr sz="2400" spc="-44" baseline="24305" dirty="0">
                          <a:latin typeface="Tahoma"/>
                          <a:cs typeface="Tahoma"/>
                        </a:rPr>
                        <a:t>2</a:t>
                      </a:r>
                      <a:r>
                        <a:rPr sz="2400" spc="-30" dirty="0">
                          <a:latin typeface="Tahoma"/>
                          <a:cs typeface="Tahoma"/>
                        </a:rPr>
                        <a:t>a)</a:t>
                      </a:r>
                      <a:endParaRPr sz="24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209038" y="1394458"/>
            <a:ext cx="1341120" cy="39498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Rok </a:t>
            </a:r>
            <a:r>
              <a:rPr sz="24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2014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4686" y="1960601"/>
            <a:ext cx="6355840" cy="625093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84968" y="2030883"/>
            <a:ext cx="7778240" cy="620318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35125660" y="19338772"/>
            <a:ext cx="924048" cy="280846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02870" defTabSz="1828800">
              <a:spcBef>
                <a:spcPts val="30"/>
              </a:spcBef>
            </a:pPr>
            <a:fld id="{81D60167-4931-47E6-BA6A-407CBD079E47}" type="slidenum">
              <a:rPr kern="0" spc="-50" dirty="0"/>
              <a:pPr marL="102870" defTabSz="1828800">
                <a:spcBef>
                  <a:spcPts val="30"/>
                </a:spcBef>
              </a:pPr>
              <a:t>18</a:t>
            </a:fld>
            <a:endParaRPr kern="0" spc="-50" dirty="0"/>
          </a:p>
        </p:txBody>
      </p:sp>
      <p:sp>
        <p:nvSpPr>
          <p:cNvPr id="8" name="object 8"/>
          <p:cNvSpPr txBox="1"/>
          <p:nvPr/>
        </p:nvSpPr>
        <p:spPr>
          <a:xfrm>
            <a:off x="339750" y="9729463"/>
            <a:ext cx="3690620" cy="29623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25400" defTabSz="1828800">
              <a:spcBef>
                <a:spcPts val="150"/>
              </a:spcBef>
            </a:pPr>
            <a:r>
              <a:rPr kern="0" spc="-40" dirty="0">
                <a:solidFill>
                  <a:srgbClr val="A6A6A6"/>
                </a:solidFill>
                <a:latin typeface="Tahoma"/>
                <a:cs typeface="Tahoma"/>
              </a:rPr>
              <a:t>Foto:</a:t>
            </a:r>
            <a:r>
              <a:rPr kern="0" spc="-1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kern="0" spc="-110" dirty="0">
                <a:solidFill>
                  <a:srgbClr val="A6A6A6"/>
                </a:solidFill>
                <a:latin typeface="Tahoma"/>
                <a:cs typeface="Tahoma"/>
              </a:rPr>
              <a:t>Ing.</a:t>
            </a:r>
            <a:r>
              <a:rPr kern="0" spc="1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kern="0" dirty="0">
                <a:solidFill>
                  <a:srgbClr val="A6A6A6"/>
                </a:solidFill>
                <a:latin typeface="Tahoma"/>
                <a:cs typeface="Tahoma"/>
              </a:rPr>
              <a:t>Tomáš </a:t>
            </a:r>
            <a:r>
              <a:rPr kern="0" spc="-40" dirty="0">
                <a:solidFill>
                  <a:srgbClr val="A6A6A6"/>
                </a:solidFill>
                <a:latin typeface="Tahoma"/>
                <a:cs typeface="Tahoma"/>
              </a:rPr>
              <a:t>Vanický, </a:t>
            </a:r>
            <a:r>
              <a:rPr kern="0" dirty="0">
                <a:solidFill>
                  <a:srgbClr val="A6A6A6"/>
                </a:solidFill>
                <a:latin typeface="Tahoma"/>
                <a:cs typeface="Tahoma"/>
              </a:rPr>
              <a:t>E-</a:t>
            </a:r>
            <a:r>
              <a:rPr kern="0" spc="-20" dirty="0">
                <a:solidFill>
                  <a:srgbClr val="A6A6A6"/>
                </a:solidFill>
                <a:latin typeface="Tahoma"/>
                <a:cs typeface="Tahoma"/>
              </a:rPr>
              <a:t>koncept</a:t>
            </a:r>
            <a:endParaRPr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62400" y="495300"/>
            <a:ext cx="22322532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8188958">
              <a:spcBef>
                <a:spcPts val="210"/>
              </a:spcBef>
            </a:pPr>
            <a:r>
              <a:rPr spc="-60" dirty="0"/>
              <a:t>Architektura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8311132" y="1760784"/>
          <a:ext cx="8915400" cy="383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94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1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540">
                <a:tc>
                  <a:txBody>
                    <a:bodyPr/>
                    <a:lstStyle/>
                    <a:p>
                      <a:pPr marL="31750">
                        <a:lnSpc>
                          <a:spcPts val="1410"/>
                        </a:lnSpc>
                      </a:pPr>
                      <a:r>
                        <a:rPr sz="2400" dirty="0">
                          <a:latin typeface="Tahoma"/>
                          <a:cs typeface="Tahoma"/>
                        </a:rPr>
                        <a:t>Měrná</a:t>
                      </a:r>
                      <a:r>
                        <a:rPr sz="2400" spc="-7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spc="-10" dirty="0">
                          <a:latin typeface="Tahoma"/>
                          <a:cs typeface="Tahoma"/>
                        </a:rPr>
                        <a:t>potřeba</a:t>
                      </a:r>
                      <a:r>
                        <a:rPr sz="2400" spc="-7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spc="-25" dirty="0">
                          <a:latin typeface="Tahoma"/>
                          <a:cs typeface="Tahoma"/>
                        </a:rPr>
                        <a:t>tepla</a:t>
                      </a:r>
                      <a:r>
                        <a:rPr sz="24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dirty="0">
                          <a:latin typeface="Tahoma"/>
                          <a:cs typeface="Tahoma"/>
                        </a:rPr>
                        <a:t>na</a:t>
                      </a:r>
                      <a:r>
                        <a:rPr sz="24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spc="-10" dirty="0">
                          <a:latin typeface="Tahoma"/>
                          <a:cs typeface="Tahoma"/>
                        </a:rPr>
                        <a:t>vytápění:</a:t>
                      </a:r>
                      <a:endParaRPr sz="24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065">
                        <a:lnSpc>
                          <a:spcPts val="1410"/>
                        </a:lnSpc>
                      </a:pPr>
                      <a:r>
                        <a:rPr sz="2400" dirty="0">
                          <a:latin typeface="Tahoma"/>
                          <a:cs typeface="Tahoma"/>
                        </a:rPr>
                        <a:t>24</a:t>
                      </a:r>
                      <a:r>
                        <a:rPr sz="2400" spc="-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dirty="0">
                          <a:latin typeface="Tahoma"/>
                          <a:cs typeface="Tahoma"/>
                        </a:rPr>
                        <a:t>kWh</a:t>
                      </a:r>
                      <a:r>
                        <a:rPr sz="2400" spc="-5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spc="-70" dirty="0">
                          <a:latin typeface="Tahoma"/>
                          <a:cs typeface="Tahoma"/>
                        </a:rPr>
                        <a:t>/</a:t>
                      </a:r>
                      <a:r>
                        <a:rPr sz="2400" spc="-30" dirty="0">
                          <a:latin typeface="Tahoma"/>
                          <a:cs typeface="Tahoma"/>
                        </a:rPr>
                        <a:t> (m</a:t>
                      </a:r>
                      <a:r>
                        <a:rPr sz="2400" spc="-44" baseline="24305" dirty="0">
                          <a:latin typeface="Tahoma"/>
                          <a:cs typeface="Tahoma"/>
                        </a:rPr>
                        <a:t>2</a:t>
                      </a:r>
                      <a:r>
                        <a:rPr sz="2400" spc="-30" dirty="0">
                          <a:latin typeface="Tahoma"/>
                          <a:cs typeface="Tahoma"/>
                        </a:rPr>
                        <a:t>a)</a:t>
                      </a:r>
                      <a:endParaRPr sz="240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152346" y="1735072"/>
            <a:ext cx="1341120" cy="39498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Rok </a:t>
            </a:r>
            <a:r>
              <a:rPr sz="24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2016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03307" y="2355214"/>
            <a:ext cx="7880350" cy="630428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1969" y="2355214"/>
            <a:ext cx="8405622" cy="630428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35125660" y="19338772"/>
            <a:ext cx="924048" cy="280846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02870" defTabSz="1828800">
              <a:spcBef>
                <a:spcPts val="30"/>
              </a:spcBef>
            </a:pPr>
            <a:fld id="{81D60167-4931-47E6-BA6A-407CBD079E47}" type="slidenum">
              <a:rPr kern="0" spc="-50" dirty="0"/>
              <a:pPr marL="102870" defTabSz="1828800">
                <a:spcBef>
                  <a:spcPts val="30"/>
                </a:spcBef>
              </a:pPr>
              <a:t>19</a:t>
            </a:fld>
            <a:endParaRPr kern="0" spc="-50" dirty="0"/>
          </a:p>
        </p:txBody>
      </p:sp>
      <p:sp>
        <p:nvSpPr>
          <p:cNvPr id="8" name="object 8"/>
          <p:cNvSpPr txBox="1"/>
          <p:nvPr/>
        </p:nvSpPr>
        <p:spPr>
          <a:xfrm>
            <a:off x="339751" y="9729463"/>
            <a:ext cx="2790190" cy="29623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25400" defTabSz="1828800">
              <a:spcBef>
                <a:spcPts val="150"/>
              </a:spcBef>
            </a:pPr>
            <a:r>
              <a:rPr kern="0" spc="-20" dirty="0">
                <a:solidFill>
                  <a:srgbClr val="A6A6A6"/>
                </a:solidFill>
                <a:latin typeface="Tahoma"/>
                <a:cs typeface="Tahoma"/>
              </a:rPr>
              <a:t>Arch: </a:t>
            </a:r>
            <a:r>
              <a:rPr kern="0" spc="-110" dirty="0">
                <a:solidFill>
                  <a:srgbClr val="A6A6A6"/>
                </a:solidFill>
                <a:latin typeface="Tahoma"/>
                <a:cs typeface="Tahoma"/>
              </a:rPr>
              <a:t>Ing.</a:t>
            </a:r>
            <a:r>
              <a:rPr kern="0" spc="-4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kern="0" spc="-20" dirty="0">
                <a:solidFill>
                  <a:srgbClr val="A6A6A6"/>
                </a:solidFill>
                <a:latin typeface="Tahoma"/>
                <a:cs typeface="Tahoma"/>
              </a:rPr>
              <a:t>arch.</a:t>
            </a:r>
            <a:r>
              <a:rPr kern="0" spc="-3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kern="0" dirty="0">
                <a:solidFill>
                  <a:srgbClr val="A6A6A6"/>
                </a:solidFill>
                <a:latin typeface="Tahoma"/>
                <a:cs typeface="Tahoma"/>
              </a:rPr>
              <a:t>Josef</a:t>
            </a:r>
            <a:r>
              <a:rPr kern="0" spc="-6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kern="0" spc="-20" dirty="0">
                <a:solidFill>
                  <a:srgbClr val="A6A6A6"/>
                </a:solidFill>
                <a:latin typeface="Tahoma"/>
                <a:cs typeface="Tahoma"/>
              </a:rPr>
              <a:t>Tlustý</a:t>
            </a:r>
            <a:endParaRPr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802" r="-17533" b="-23388"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E66A18"/>
              </a:solidFill>
              <a:prstDash val="solid"/>
              <a:miter/>
            </a:ln>
          </p:spPr>
          <p:txBody>
            <a:bodyPr/>
            <a:lstStyle/>
            <a:p>
              <a:endParaRPr lang="en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274726" cy="2186517"/>
            </a:xfrm>
            <a:prstGeom prst="rect">
              <a:avLst/>
            </a:prstGeom>
          </p:spPr>
          <p:txBody>
            <a:bodyPr lIns="190500" tIns="190500" rIns="190500" bIns="190500" rtlCol="0" anchor="t"/>
            <a:lstStyle/>
            <a:p>
              <a:pPr algn="ctr">
                <a:lnSpc>
                  <a:spcPts val="7200"/>
                </a:lnSpc>
              </a:pPr>
              <a:r>
                <a:rPr lang="en-US" sz="6000" b="1" dirty="0">
                  <a:solidFill>
                    <a:srgbClr val="E66A18"/>
                  </a:solidFill>
                  <a:latin typeface="Roboto Heavy"/>
                  <a:ea typeface="Roboto Heavy"/>
                  <a:cs typeface="Roboto Heavy"/>
                  <a:sym typeface="Roboto Heavy"/>
                </a:rPr>
                <a:t>WORKSHOP 1:</a:t>
              </a:r>
            </a:p>
            <a:p>
              <a:pPr algn="ctr">
                <a:lnSpc>
                  <a:spcPts val="7200"/>
                </a:lnSpc>
              </a:pPr>
              <a:r>
                <a:rPr lang="en-US" sz="6000" b="1" dirty="0">
                  <a:solidFill>
                    <a:srgbClr val="0152A1"/>
                  </a:solidFill>
                  <a:latin typeface="Roboto Heavy"/>
                  <a:ea typeface="Roboto Heavy"/>
                  <a:cs typeface="Roboto Heavy"/>
                  <a:sym typeface="Roboto Heavy"/>
                </a:rPr>
                <a:t>NÁSTROJE NA PODPORU MAJITELŮ</a:t>
              </a:r>
            </a:p>
            <a:p>
              <a:pPr algn="ctr">
                <a:lnSpc>
                  <a:spcPts val="7200"/>
                </a:lnSpc>
              </a:pPr>
              <a:endParaRPr lang="en-US" sz="6000" b="1" dirty="0">
                <a:solidFill>
                  <a:srgbClr val="0152A1"/>
                </a:solidFill>
                <a:latin typeface="Roboto Heavy"/>
                <a:ea typeface="Roboto Heavy"/>
                <a:cs typeface="Roboto Heavy"/>
                <a:sym typeface="Roboto Heavy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18762" y="4074030"/>
            <a:ext cx="14328736" cy="4274559"/>
            <a:chOff x="0" y="0"/>
            <a:chExt cx="19104982" cy="569941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5699413" cy="5699413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36378" t="-16926" r="-28056" b="-73544"/>
                </a:stretch>
              </a:blipFill>
            </p:spPr>
            <p:txBody>
              <a:bodyPr/>
              <a:lstStyle/>
              <a:p>
                <a:endParaRPr lang="en-BE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6452134" y="2019227"/>
              <a:ext cx="12652847" cy="3676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04"/>
                </a:lnSpc>
              </a:pPr>
              <a:endParaRPr/>
            </a:p>
            <a:p>
              <a:pPr algn="l">
                <a:lnSpc>
                  <a:spcPts val="5404"/>
                </a:lnSpc>
              </a:pPr>
              <a:r>
                <a:rPr lang="en-US" sz="4504" b="1">
                  <a:solidFill>
                    <a:srgbClr val="000000"/>
                  </a:solidFill>
                  <a:latin typeface="Roboto Heavy"/>
                  <a:ea typeface="Roboto Heavy"/>
                  <a:cs typeface="Roboto Heavy"/>
                  <a:sym typeface="Roboto Heavy"/>
                </a:rPr>
                <a:t>Ing. Vítězslav Malý,</a:t>
              </a:r>
            </a:p>
            <a:p>
              <a:pPr algn="l">
                <a:lnSpc>
                  <a:spcPts val="5404"/>
                </a:lnSpc>
              </a:pPr>
              <a:r>
                <a:rPr lang="en-US" sz="4504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ředitel sdružení,</a:t>
              </a:r>
            </a:p>
            <a:p>
              <a:pPr algn="l">
                <a:lnSpc>
                  <a:spcPts val="5404"/>
                </a:lnSpc>
                <a:spcBef>
                  <a:spcPct val="0"/>
                </a:spcBef>
              </a:pPr>
              <a:r>
                <a:rPr lang="en-US" sz="4504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Centrum pasivního domu  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576554" y="8563254"/>
            <a:ext cx="3680460" cy="27186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16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Projekty</a:t>
            </a:r>
            <a:r>
              <a:rPr sz="1600" kern="0" spc="-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Sládková,</a:t>
            </a:r>
            <a:r>
              <a:rPr sz="1600" kern="0" spc="-3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Arch.</a:t>
            </a:r>
            <a:r>
              <a:rPr sz="1600" kern="0" spc="-7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Radek</a:t>
            </a:r>
            <a:r>
              <a:rPr sz="1600" kern="0" spc="-5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kern="0" spc="-2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Jánošík</a:t>
            </a:r>
            <a:endParaRPr sz="16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29741" y="1830323"/>
            <a:ext cx="4225290" cy="35009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5400" defTabSz="1828800">
              <a:spcBef>
                <a:spcPts val="210"/>
              </a:spcBef>
            </a:pPr>
            <a:r>
              <a:rPr sz="2100" kern="0" dirty="0">
                <a:solidFill>
                  <a:sysClr val="windowText" lastClr="000000"/>
                </a:solidFill>
                <a:latin typeface="Tahoma"/>
                <a:cs typeface="Tahoma"/>
              </a:rPr>
              <a:t>Dům</a:t>
            </a:r>
            <a:r>
              <a:rPr sz="21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1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dětí</a:t>
            </a:r>
            <a:r>
              <a:rPr sz="21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ahoma"/>
                <a:cs typeface="Tahoma"/>
              </a:rPr>
              <a:t>a</a:t>
            </a:r>
            <a:r>
              <a:rPr sz="21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1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mládeže,</a:t>
            </a:r>
            <a:r>
              <a:rPr sz="21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100" kern="0" dirty="0">
                <a:solidFill>
                  <a:sysClr val="windowText" lastClr="000000"/>
                </a:solidFill>
                <a:latin typeface="Tahoma"/>
                <a:cs typeface="Tahoma"/>
              </a:rPr>
              <a:t>Český</a:t>
            </a:r>
            <a:r>
              <a:rPr sz="21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1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Krumlov</a:t>
            </a:r>
            <a:endParaRPr sz="21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962630" y="1830323"/>
            <a:ext cx="1087120" cy="350096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5400" defTabSz="1828800">
              <a:spcBef>
                <a:spcPts val="210"/>
              </a:spcBef>
            </a:pPr>
            <a:r>
              <a:rPr sz="21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rok</a:t>
            </a:r>
            <a:r>
              <a:rPr sz="21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1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2017</a:t>
            </a:r>
            <a:endParaRPr sz="21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57600" y="495300"/>
            <a:ext cx="22322532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7136130">
              <a:spcBef>
                <a:spcPts val="210"/>
              </a:spcBef>
            </a:pPr>
            <a:r>
              <a:rPr spc="160" dirty="0"/>
              <a:t>SPRÁVNÁ</a:t>
            </a:r>
            <a:r>
              <a:rPr spc="-90" dirty="0"/>
              <a:t> </a:t>
            </a:r>
            <a:r>
              <a:rPr spc="120" dirty="0"/>
              <a:t>PRAXE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8975216" y="2273757"/>
            <a:ext cx="8331200" cy="6257290"/>
            <a:chOff x="4487608" y="1136878"/>
            <a:chExt cx="4165600" cy="312864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7070" y="1146403"/>
              <a:ext cx="4146169" cy="310934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492371" y="1141641"/>
              <a:ext cx="4156075" cy="3119120"/>
            </a:xfrm>
            <a:custGeom>
              <a:avLst/>
              <a:gdLst/>
              <a:ahLst/>
              <a:cxnLst/>
              <a:rect l="l" t="t" r="r" b="b"/>
              <a:pathLst>
                <a:path w="4156075" h="3119120">
                  <a:moveTo>
                    <a:pt x="0" y="3118866"/>
                  </a:moveTo>
                  <a:lnTo>
                    <a:pt x="4155694" y="3118866"/>
                  </a:lnTo>
                  <a:lnTo>
                    <a:pt x="4155694" y="0"/>
                  </a:lnTo>
                  <a:lnTo>
                    <a:pt x="0" y="0"/>
                  </a:lnTo>
                  <a:lnTo>
                    <a:pt x="0" y="3118866"/>
                  </a:lnTo>
                  <a:close/>
                </a:path>
              </a:pathLst>
            </a:custGeom>
            <a:ln w="9525">
              <a:solidFill>
                <a:srgbClr val="57585B"/>
              </a:solidFill>
            </a:ln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152828" y="2273859"/>
            <a:ext cx="7297420" cy="6386830"/>
            <a:chOff x="576414" y="1136929"/>
            <a:chExt cx="3648710" cy="319341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939" y="1146454"/>
              <a:ext cx="3629279" cy="317436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81177" y="1141691"/>
              <a:ext cx="3639185" cy="3183890"/>
            </a:xfrm>
            <a:custGeom>
              <a:avLst/>
              <a:gdLst/>
              <a:ahLst/>
              <a:cxnLst/>
              <a:rect l="l" t="t" r="r" b="b"/>
              <a:pathLst>
                <a:path w="3639185" h="3183890">
                  <a:moveTo>
                    <a:pt x="0" y="3183890"/>
                  </a:moveTo>
                  <a:lnTo>
                    <a:pt x="3638804" y="3183890"/>
                  </a:lnTo>
                  <a:lnTo>
                    <a:pt x="3638804" y="0"/>
                  </a:lnTo>
                  <a:lnTo>
                    <a:pt x="0" y="0"/>
                  </a:lnTo>
                  <a:lnTo>
                    <a:pt x="0" y="3183890"/>
                  </a:lnTo>
                  <a:close/>
                </a:path>
              </a:pathLst>
            </a:custGeom>
            <a:ln w="9525">
              <a:solidFill>
                <a:srgbClr val="57585B"/>
              </a:solidFill>
            </a:ln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170024" y="8694928"/>
            <a:ext cx="2367280" cy="27186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1600" kern="0" spc="-50" dirty="0">
                <a:solidFill>
                  <a:sysClr val="windowText" lastClr="000000"/>
                </a:solidFill>
                <a:latin typeface="Tahoma"/>
                <a:cs typeface="Tahoma"/>
                <a:hlinkClick r:id="rId4"/>
              </a:rPr>
              <a:t>www.projekty-</a:t>
            </a:r>
            <a:r>
              <a:rPr sz="1600" kern="0" spc="-20" dirty="0">
                <a:solidFill>
                  <a:sysClr val="windowText" lastClr="000000"/>
                </a:solidFill>
                <a:latin typeface="Tahoma"/>
                <a:cs typeface="Tahoma"/>
                <a:hlinkClick r:id="rId4"/>
              </a:rPr>
              <a:t>sladkova.cz</a:t>
            </a:r>
            <a:endParaRPr sz="16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7901" y="448055"/>
            <a:ext cx="4791710" cy="9081770"/>
            <a:chOff x="288950" y="224027"/>
            <a:chExt cx="2395855" cy="45408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8950" y="224027"/>
              <a:ext cx="2342642" cy="210591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8950" y="2369223"/>
              <a:ext cx="2395474" cy="239547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211047" y="1643632"/>
            <a:ext cx="4499102" cy="349986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246196" y="5388947"/>
            <a:ext cx="4491968" cy="410529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25150" y="2586274"/>
            <a:ext cx="6869952" cy="637540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581400" y="486155"/>
            <a:ext cx="22322532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6094730">
              <a:spcBef>
                <a:spcPts val="210"/>
              </a:spcBef>
            </a:pPr>
            <a:r>
              <a:rPr spc="-40" dirty="0"/>
              <a:t>Příklady</a:t>
            </a:r>
            <a:r>
              <a:rPr spc="-200" dirty="0"/>
              <a:t> </a:t>
            </a:r>
            <a:r>
              <a:rPr spc="-50" dirty="0"/>
              <a:t>správné</a:t>
            </a:r>
            <a:r>
              <a:rPr spc="-200" dirty="0"/>
              <a:t> </a:t>
            </a:r>
            <a:r>
              <a:rPr spc="-40" dirty="0"/>
              <a:t>praxe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35125660" y="19338772"/>
            <a:ext cx="924048" cy="280846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02870" defTabSz="1828800">
              <a:spcBef>
                <a:spcPts val="30"/>
              </a:spcBef>
            </a:pPr>
            <a:fld id="{81D60167-4931-47E6-BA6A-407CBD079E47}" type="slidenum">
              <a:rPr kern="0" spc="-50" dirty="0"/>
              <a:pPr marL="102870" defTabSz="1828800">
                <a:spcBef>
                  <a:spcPts val="30"/>
                </a:spcBef>
              </a:pPr>
              <a:t>21</a:t>
            </a:fld>
            <a:endParaRPr kern="0" spc="-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878" y="3020009"/>
            <a:ext cx="4565396" cy="499211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03808" y="1512061"/>
            <a:ext cx="5023104" cy="459054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10429" y="524255"/>
            <a:ext cx="7549642" cy="424662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703808" y="6246596"/>
            <a:ext cx="5023104" cy="333857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10429" y="4988052"/>
            <a:ext cx="7549642" cy="499211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57600" y="476339"/>
            <a:ext cx="22322532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6094730">
              <a:spcBef>
                <a:spcPts val="210"/>
              </a:spcBef>
            </a:pPr>
            <a:r>
              <a:rPr spc="-40" dirty="0"/>
              <a:t>Příklady</a:t>
            </a:r>
            <a:r>
              <a:rPr spc="-200" dirty="0"/>
              <a:t> </a:t>
            </a:r>
            <a:r>
              <a:rPr spc="-50" dirty="0"/>
              <a:t>správné</a:t>
            </a:r>
            <a:r>
              <a:rPr spc="-200" dirty="0"/>
              <a:t> </a:t>
            </a:r>
            <a:r>
              <a:rPr spc="-40" dirty="0"/>
              <a:t>praxe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5125660" y="19338772"/>
            <a:ext cx="924048" cy="280846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02870" defTabSz="1828800">
              <a:spcBef>
                <a:spcPts val="30"/>
              </a:spcBef>
            </a:pPr>
            <a:fld id="{81D60167-4931-47E6-BA6A-407CBD079E47}" type="slidenum">
              <a:rPr kern="0" spc="-50" dirty="0"/>
              <a:pPr marL="102870" defTabSz="1828800">
                <a:spcBef>
                  <a:spcPts val="30"/>
                </a:spcBef>
              </a:pPr>
              <a:t>22</a:t>
            </a:fld>
            <a:endParaRPr kern="0" spc="-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53011" y="2038342"/>
            <a:ext cx="7845730" cy="27764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29018" y="5079034"/>
            <a:ext cx="10974832" cy="44175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2820" y="1040890"/>
            <a:ext cx="6066536" cy="41341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2820" y="5817413"/>
            <a:ext cx="6066536" cy="367919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057210" y="2579675"/>
            <a:ext cx="2848952" cy="218765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581400" y="469156"/>
            <a:ext cx="22322532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6094730">
              <a:spcBef>
                <a:spcPts val="210"/>
              </a:spcBef>
            </a:pPr>
            <a:r>
              <a:rPr spc="-40" dirty="0"/>
              <a:t>Příklady</a:t>
            </a:r>
            <a:r>
              <a:rPr spc="-200" dirty="0"/>
              <a:t> </a:t>
            </a:r>
            <a:r>
              <a:rPr spc="-50" dirty="0"/>
              <a:t>správné</a:t>
            </a:r>
            <a:r>
              <a:rPr spc="-200" dirty="0"/>
              <a:t> </a:t>
            </a:r>
            <a:r>
              <a:rPr spc="-40" dirty="0"/>
              <a:t>praxe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5125660" y="19338772"/>
            <a:ext cx="924048" cy="280846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02870" defTabSz="1828800">
              <a:spcBef>
                <a:spcPts val="30"/>
              </a:spcBef>
            </a:pPr>
            <a:fld id="{81D60167-4931-47E6-BA6A-407CBD079E47}" type="slidenum">
              <a:rPr kern="0" spc="-50" dirty="0"/>
              <a:pPr marL="102870" defTabSz="1828800">
                <a:spcBef>
                  <a:spcPts val="30"/>
                </a:spcBef>
              </a:pPr>
              <a:t>23</a:t>
            </a:fld>
            <a:endParaRPr kern="0" spc="-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6718" y="4687469"/>
            <a:ext cx="15918180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5400">
              <a:spcBef>
                <a:spcPts val="210"/>
              </a:spcBef>
            </a:pPr>
            <a:r>
              <a:rPr b="1" spc="-200" dirty="0">
                <a:solidFill>
                  <a:srgbClr val="C00000"/>
                </a:solidFill>
              </a:rPr>
              <a:t>„NEJLEVNĚJŠÍ</a:t>
            </a:r>
            <a:r>
              <a:rPr b="1" spc="-150" dirty="0">
                <a:solidFill>
                  <a:srgbClr val="C00000"/>
                </a:solidFill>
              </a:rPr>
              <a:t> </a:t>
            </a:r>
            <a:r>
              <a:rPr b="1" spc="-210" dirty="0">
                <a:solidFill>
                  <a:srgbClr val="C00000"/>
                </a:solidFill>
              </a:rPr>
              <a:t>ENERGIE</a:t>
            </a:r>
            <a:r>
              <a:rPr b="1" spc="-160" dirty="0">
                <a:solidFill>
                  <a:srgbClr val="C00000"/>
                </a:solidFill>
              </a:rPr>
              <a:t> </a:t>
            </a:r>
            <a:r>
              <a:rPr b="1" dirty="0">
                <a:solidFill>
                  <a:srgbClr val="C00000"/>
                </a:solidFill>
                <a:latin typeface="Tahoma"/>
                <a:cs typeface="Tahoma"/>
              </a:rPr>
              <a:t>JE</a:t>
            </a:r>
            <a:r>
              <a:rPr b="1" spc="-140" dirty="0">
                <a:solidFill>
                  <a:srgbClr val="C00000"/>
                </a:solidFill>
              </a:rPr>
              <a:t> </a:t>
            </a:r>
            <a:r>
              <a:rPr b="1" spc="-180" dirty="0">
                <a:solidFill>
                  <a:srgbClr val="C00000"/>
                </a:solidFill>
              </a:rPr>
              <a:t>TA,</a:t>
            </a:r>
            <a:r>
              <a:rPr b="1" spc="-100" dirty="0">
                <a:solidFill>
                  <a:srgbClr val="C00000"/>
                </a:solidFill>
              </a:rPr>
              <a:t> </a:t>
            </a:r>
            <a:r>
              <a:rPr b="1" spc="-130" dirty="0">
                <a:solidFill>
                  <a:srgbClr val="C00000"/>
                </a:solidFill>
              </a:rPr>
              <a:t>KTEROU</a:t>
            </a:r>
            <a:r>
              <a:rPr b="1" spc="-200" dirty="0">
                <a:solidFill>
                  <a:srgbClr val="C00000"/>
                </a:solidFill>
              </a:rPr>
              <a:t> </a:t>
            </a:r>
            <a:r>
              <a:rPr b="1" spc="-60" dirty="0">
                <a:solidFill>
                  <a:srgbClr val="C00000"/>
                </a:solidFill>
              </a:rPr>
              <a:t>VŮBEC</a:t>
            </a:r>
            <a:r>
              <a:rPr b="1" spc="-170" dirty="0">
                <a:solidFill>
                  <a:srgbClr val="C00000"/>
                </a:solidFill>
              </a:rPr>
              <a:t> </a:t>
            </a:r>
            <a:r>
              <a:rPr b="1" spc="-80" dirty="0">
                <a:solidFill>
                  <a:srgbClr val="C00000"/>
                </a:solidFill>
              </a:rPr>
              <a:t>NEPOTŘEBUJEME“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xfrm>
            <a:off x="35125660" y="19338772"/>
            <a:ext cx="924048" cy="280846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02870" defTabSz="1828800">
              <a:spcBef>
                <a:spcPts val="30"/>
              </a:spcBef>
            </a:pPr>
            <a:fld id="{81D60167-4931-47E6-BA6A-407CBD079E47}" type="slidenum">
              <a:rPr kern="0" spc="-50" dirty="0"/>
              <a:pPr marL="102870" defTabSz="1828800">
                <a:spcBef>
                  <a:spcPts val="30"/>
                </a:spcBef>
              </a:pPr>
              <a:t>24</a:t>
            </a:fld>
            <a:endParaRPr kern="0" spc="-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82770" y="6810780"/>
            <a:ext cx="2205252" cy="26517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0003" y="878610"/>
            <a:ext cx="2174698" cy="77594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24"/>
            <a:ext cx="18288000" cy="8392160"/>
            <a:chOff x="0" y="12"/>
            <a:chExt cx="9144000" cy="419608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12"/>
              <a:ext cx="4572000" cy="41960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238250"/>
              <a:ext cx="5155687" cy="205981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15084" y="2944520"/>
            <a:ext cx="5113020" cy="285591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>
              <a:spcBef>
                <a:spcPts val="190"/>
              </a:spcBef>
            </a:pPr>
            <a:r>
              <a:rPr sz="9200" spc="-240" dirty="0">
                <a:solidFill>
                  <a:srgbClr val="FFFFFF"/>
                </a:solidFill>
              </a:rPr>
              <a:t>Děkuji</a:t>
            </a:r>
            <a:r>
              <a:rPr sz="9200" spc="-458" dirty="0">
                <a:solidFill>
                  <a:srgbClr val="FFFFFF"/>
                </a:solidFill>
              </a:rPr>
              <a:t> </a:t>
            </a:r>
            <a:r>
              <a:rPr sz="9200" spc="-50" dirty="0">
                <a:solidFill>
                  <a:srgbClr val="FFFFFF"/>
                </a:solidFill>
              </a:rPr>
              <a:t>za</a:t>
            </a:r>
            <a:endParaRPr sz="9200"/>
          </a:p>
          <a:p>
            <a:pPr marL="25400">
              <a:spcBef>
                <a:spcPts val="10"/>
              </a:spcBef>
            </a:pPr>
            <a:r>
              <a:rPr sz="9200" spc="-20" dirty="0">
                <a:solidFill>
                  <a:srgbClr val="FFFFFF"/>
                </a:solidFill>
              </a:rPr>
              <a:t>pozornost</a:t>
            </a:r>
            <a:endParaRPr sz="9200"/>
          </a:p>
        </p:txBody>
      </p:sp>
      <p:sp>
        <p:nvSpPr>
          <p:cNvPr id="8" name="object 8"/>
          <p:cNvSpPr txBox="1"/>
          <p:nvPr/>
        </p:nvSpPr>
        <p:spPr>
          <a:xfrm>
            <a:off x="1415694" y="7055611"/>
            <a:ext cx="2796540" cy="579646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36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Vítězslav</a:t>
            </a:r>
            <a:r>
              <a:rPr sz="3600" kern="0" spc="-1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6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Malý</a:t>
            </a:r>
            <a:endParaRPr sz="36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15694" y="8165184"/>
            <a:ext cx="6903720" cy="150554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2400" u="sng" kern="0" spc="-2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ahoma"/>
                <a:cs typeface="Tahoma"/>
                <a:hlinkClick r:id="rId6"/>
              </a:rPr>
              <a:t>Vitezslav.maly@pasivnidomy.cz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25400" defTabSz="1828800"/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+420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606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072121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25400" defTabSz="1828800">
              <a:spcBef>
                <a:spcPts val="2880"/>
              </a:spcBef>
            </a:pP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Centrum</a:t>
            </a:r>
            <a:r>
              <a:rPr sz="24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pasivního</a:t>
            </a:r>
            <a:r>
              <a:rPr sz="24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domu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140" dirty="0">
                <a:solidFill>
                  <a:sysClr val="windowText" lastClr="000000"/>
                </a:solidFill>
                <a:latin typeface="Tahoma"/>
                <a:cs typeface="Tahoma"/>
              </a:rPr>
              <a:t>/</a:t>
            </a:r>
            <a:r>
              <a:rPr sz="2400" kern="0" spc="-1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Passive</a:t>
            </a:r>
            <a:r>
              <a:rPr sz="24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house</a:t>
            </a:r>
            <a:r>
              <a:rPr sz="24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centre</a:t>
            </a:r>
            <a:r>
              <a:rPr sz="24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70" dirty="0">
                <a:solidFill>
                  <a:sysClr val="windowText" lastClr="000000"/>
                </a:solidFill>
                <a:latin typeface="Tahoma"/>
                <a:cs typeface="Tahoma"/>
              </a:rPr>
              <a:t>CZ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82770" y="6810780"/>
            <a:ext cx="2205252" cy="26517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0003" y="878610"/>
            <a:ext cx="2174698" cy="77594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-126"/>
            <a:ext cx="18288000" cy="7825740"/>
            <a:chOff x="0" y="-63"/>
            <a:chExt cx="9144000" cy="391287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-63"/>
              <a:ext cx="4572000" cy="39127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238249"/>
              <a:ext cx="5155691" cy="205981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15695" y="2438652"/>
            <a:ext cx="6920230" cy="2637902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5400" marR="157480">
              <a:spcBef>
                <a:spcPts val="210"/>
              </a:spcBef>
            </a:pPr>
            <a:r>
              <a:rPr sz="6400" spc="-60" dirty="0">
                <a:solidFill>
                  <a:srgbClr val="FFFFFF"/>
                </a:solidFill>
              </a:rPr>
              <a:t>Energetické</a:t>
            </a:r>
            <a:r>
              <a:rPr sz="6400" spc="-360" dirty="0">
                <a:solidFill>
                  <a:srgbClr val="FFFFFF"/>
                </a:solidFill>
              </a:rPr>
              <a:t> </a:t>
            </a:r>
            <a:r>
              <a:rPr sz="6400" spc="-20" dirty="0">
                <a:solidFill>
                  <a:srgbClr val="FFFFFF"/>
                </a:solidFill>
              </a:rPr>
              <a:t>úspory nemovitostí</a:t>
            </a:r>
            <a:endParaRPr sz="6400" dirty="0"/>
          </a:p>
          <a:p>
            <a:pPr marL="25400">
              <a:spcBef>
                <a:spcPts val="160"/>
              </a:spcBef>
            </a:pPr>
            <a:r>
              <a:rPr dirty="0">
                <a:solidFill>
                  <a:srgbClr val="FFFFFF"/>
                </a:solidFill>
              </a:rPr>
              <a:t>cesta</a:t>
            </a:r>
            <a:r>
              <a:rPr spc="-10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k</a:t>
            </a:r>
            <a:r>
              <a:rPr spc="-80" dirty="0">
                <a:solidFill>
                  <a:srgbClr val="FFFFFF"/>
                </a:solidFill>
              </a:rPr>
              <a:t> </a:t>
            </a:r>
            <a:r>
              <a:rPr spc="-60" dirty="0">
                <a:solidFill>
                  <a:srgbClr val="FFFFFF"/>
                </a:solidFill>
              </a:rPr>
              <a:t>energetické</a:t>
            </a:r>
            <a:r>
              <a:rPr spc="-140" dirty="0">
                <a:solidFill>
                  <a:srgbClr val="FFFFFF"/>
                </a:solidFill>
              </a:rPr>
              <a:t> </a:t>
            </a:r>
            <a:r>
              <a:rPr spc="-20" dirty="0">
                <a:solidFill>
                  <a:srgbClr val="FFFFFF"/>
                </a:solidFill>
              </a:rPr>
              <a:t>nezávislosti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415694" y="5624321"/>
            <a:ext cx="7825740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4800" b="1" kern="0" spc="-390" dirty="0">
                <a:solidFill>
                  <a:srgbClr val="FFFFFF"/>
                </a:solidFill>
                <a:latin typeface="Tahoma"/>
                <a:cs typeface="Tahoma"/>
              </a:rPr>
              <a:t>Nástroje</a:t>
            </a:r>
            <a:r>
              <a:rPr sz="4800" b="1" kern="0" spc="-2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b="1" kern="0" spc="-380" dirty="0">
                <a:solidFill>
                  <a:srgbClr val="FFFFFF"/>
                </a:solidFill>
                <a:latin typeface="Tahoma"/>
                <a:cs typeface="Tahoma"/>
              </a:rPr>
              <a:t>na</a:t>
            </a:r>
            <a:r>
              <a:rPr sz="4800" b="1" kern="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b="1" kern="0" spc="-310" dirty="0">
                <a:solidFill>
                  <a:srgbClr val="FFFFFF"/>
                </a:solidFill>
                <a:latin typeface="Tahoma"/>
                <a:cs typeface="Tahoma"/>
              </a:rPr>
              <a:t>podporu</a:t>
            </a:r>
            <a:r>
              <a:rPr sz="4800" b="1" kern="0" spc="-2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800" b="1" kern="0" spc="-400" dirty="0">
                <a:solidFill>
                  <a:srgbClr val="FFFFFF"/>
                </a:solidFill>
                <a:latin typeface="Tahoma"/>
                <a:cs typeface="Tahoma"/>
              </a:rPr>
              <a:t>majitelů</a:t>
            </a:r>
            <a:endParaRPr sz="48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15694" y="7055611"/>
            <a:ext cx="2796540" cy="579646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36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Vítězslav</a:t>
            </a:r>
            <a:r>
              <a:rPr sz="3600" kern="0" spc="-1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6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Malý</a:t>
            </a:r>
            <a:endParaRPr sz="36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15694" y="8165184"/>
            <a:ext cx="6903720" cy="150554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2400" u="sng" kern="0" spc="-2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ahoma"/>
                <a:cs typeface="Tahoma"/>
                <a:hlinkClick r:id="rId6"/>
              </a:rPr>
              <a:t>Vitezslav.maly@pasivnidomy.cz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25400" defTabSz="1828800"/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+420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606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072121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25400" defTabSz="1828800">
              <a:spcBef>
                <a:spcPts val="2880"/>
              </a:spcBef>
            </a:pP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Centrum</a:t>
            </a:r>
            <a:r>
              <a:rPr sz="24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pasivního</a:t>
            </a:r>
            <a:r>
              <a:rPr sz="24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domu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140" dirty="0">
                <a:solidFill>
                  <a:sysClr val="windowText" lastClr="000000"/>
                </a:solidFill>
                <a:latin typeface="Tahoma"/>
                <a:cs typeface="Tahoma"/>
              </a:rPr>
              <a:t>/</a:t>
            </a:r>
            <a:r>
              <a:rPr sz="2400" kern="0" spc="-1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Passive</a:t>
            </a:r>
            <a:r>
              <a:rPr sz="24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house</a:t>
            </a:r>
            <a:r>
              <a:rPr sz="24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centre</a:t>
            </a:r>
            <a:r>
              <a:rPr sz="24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70" dirty="0">
                <a:solidFill>
                  <a:sysClr val="windowText" lastClr="000000"/>
                </a:solidFill>
                <a:latin typeface="Tahoma"/>
                <a:cs typeface="Tahoma"/>
              </a:rPr>
              <a:t>CZ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339" y="1599183"/>
            <a:ext cx="13836650" cy="381130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marR="406400" defTabSz="1828800">
              <a:spcBef>
                <a:spcPts val="200"/>
              </a:spcBef>
            </a:pPr>
            <a:r>
              <a:rPr sz="24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Udržitelnost,</a:t>
            </a:r>
            <a:r>
              <a:rPr sz="24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nebo-</a:t>
            </a:r>
            <a:r>
              <a:rPr sz="24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li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schopnost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budovy</a:t>
            </a:r>
            <a:r>
              <a:rPr sz="24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odolat</a:t>
            </a:r>
            <a:r>
              <a:rPr sz="24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času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a</a:t>
            </a:r>
            <a:r>
              <a:rPr sz="24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adaptovat</a:t>
            </a:r>
            <a:r>
              <a:rPr sz="24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se,</a:t>
            </a:r>
            <a:r>
              <a:rPr sz="24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lze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považovat</a:t>
            </a:r>
            <a:r>
              <a:rPr sz="24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za</a:t>
            </a:r>
            <a:r>
              <a:rPr sz="24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jeden</a:t>
            </a:r>
            <a:r>
              <a:rPr sz="24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z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úhelných </a:t>
            </a:r>
            <a:r>
              <a:rPr sz="24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kamenů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architektury.</a:t>
            </a:r>
            <a:r>
              <a:rPr sz="24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Dnes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se</a:t>
            </a:r>
            <a:r>
              <a:rPr sz="24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musíme</a:t>
            </a:r>
            <a:r>
              <a:rPr sz="2400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vypořádat</a:t>
            </a:r>
            <a:r>
              <a:rPr sz="24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s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924560" marR="10160" indent="-518158" defTabSz="1828800">
              <a:spcBef>
                <a:spcPts val="1200"/>
              </a:spcBef>
              <a:buClr>
                <a:srgbClr val="A61C00"/>
              </a:buClr>
              <a:buSzPct val="120833"/>
              <a:buFont typeface="Arial MT"/>
              <a:buChar char="•"/>
              <a:tabLst>
                <a:tab pos="924560" algn="l"/>
              </a:tabLst>
            </a:pPr>
            <a:r>
              <a:rPr sz="2400" b="1" kern="0" spc="-200" dirty="0">
                <a:solidFill>
                  <a:sysClr val="windowText" lastClr="000000"/>
                </a:solidFill>
                <a:latin typeface="Tahoma"/>
                <a:cs typeface="Tahoma"/>
              </a:rPr>
              <a:t>Klimatickou</a:t>
            </a:r>
            <a:r>
              <a:rPr sz="2400" b="1" kern="0" spc="-14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b="1" kern="0" spc="-200" dirty="0">
                <a:solidFill>
                  <a:sysClr val="windowText" lastClr="000000"/>
                </a:solidFill>
                <a:latin typeface="Tahoma"/>
                <a:cs typeface="Tahoma"/>
              </a:rPr>
              <a:t>krizí</a:t>
            </a:r>
            <a:r>
              <a:rPr sz="2400" b="1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–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naše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společnost</a:t>
            </a:r>
            <a:r>
              <a:rPr sz="24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se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musí</a:t>
            </a:r>
            <a:r>
              <a:rPr sz="2400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ve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velmi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krátké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době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adaptovat</a:t>
            </a:r>
            <a:r>
              <a:rPr sz="24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na</a:t>
            </a:r>
            <a:r>
              <a:rPr sz="2400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přicházející</a:t>
            </a:r>
            <a:r>
              <a:rPr sz="24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změny. </a:t>
            </a:r>
            <a:r>
              <a:rPr sz="2400" b="1" kern="0" spc="-180" dirty="0">
                <a:solidFill>
                  <a:sysClr val="windowText" lastClr="000000"/>
                </a:solidFill>
                <a:latin typeface="Tahoma"/>
                <a:cs typeface="Tahoma"/>
              </a:rPr>
              <a:t>Krizí</a:t>
            </a:r>
            <a:r>
              <a:rPr sz="2400" b="1" kern="0" spc="-14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b="1" kern="0" spc="-190" dirty="0">
                <a:solidFill>
                  <a:sysClr val="windowText" lastClr="000000"/>
                </a:solidFill>
                <a:latin typeface="Tahoma"/>
                <a:cs typeface="Tahoma"/>
              </a:rPr>
              <a:t>životních</a:t>
            </a:r>
            <a:r>
              <a:rPr sz="2400" b="1" kern="0" spc="-1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b="1" kern="0" spc="-190" dirty="0">
                <a:solidFill>
                  <a:sysClr val="windowText" lastClr="000000"/>
                </a:solidFill>
                <a:latin typeface="Tahoma"/>
                <a:cs typeface="Tahoma"/>
              </a:rPr>
              <a:t>nákladů</a:t>
            </a:r>
            <a:r>
              <a:rPr sz="2400" b="1" kern="0" spc="-1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–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volatilita</a:t>
            </a:r>
            <a:r>
              <a:rPr sz="2400" kern="0" spc="-14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ceny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energie</a:t>
            </a:r>
            <a:r>
              <a:rPr sz="24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přivedla</a:t>
            </a:r>
            <a:r>
              <a:rPr sz="24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30%</a:t>
            </a:r>
            <a:r>
              <a:rPr sz="24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domácností</a:t>
            </a:r>
            <a:r>
              <a:rPr sz="24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v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150" dirty="0">
                <a:solidFill>
                  <a:sysClr val="windowText" lastClr="000000"/>
                </a:solidFill>
                <a:latin typeface="Tahoma"/>
                <a:cs typeface="Tahoma"/>
              </a:rPr>
              <a:t>ČR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do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ohrožení </a:t>
            </a:r>
            <a:r>
              <a:rPr sz="24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energetickou</a:t>
            </a:r>
            <a:r>
              <a:rPr sz="2400" kern="0" spc="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chudobou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924560" indent="-518158" defTabSz="1828800">
              <a:spcBef>
                <a:spcPts val="1200"/>
              </a:spcBef>
              <a:buClr>
                <a:srgbClr val="A61C00"/>
              </a:buClr>
              <a:buSzPct val="120833"/>
              <a:buFont typeface="Arial MT"/>
              <a:buChar char="•"/>
              <a:tabLst>
                <a:tab pos="924560" algn="l"/>
              </a:tabLst>
            </a:pPr>
            <a:r>
              <a:rPr sz="2400" b="1" kern="0" spc="-190" dirty="0">
                <a:solidFill>
                  <a:sysClr val="windowText" lastClr="000000"/>
                </a:solidFill>
                <a:latin typeface="Tahoma"/>
                <a:cs typeface="Tahoma"/>
              </a:rPr>
              <a:t>Kvalita</a:t>
            </a:r>
            <a:r>
              <a:rPr sz="2400" b="1" kern="0" spc="-1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b="1" kern="0" spc="-228" dirty="0">
                <a:solidFill>
                  <a:sysClr val="windowText" lastClr="000000"/>
                </a:solidFill>
                <a:latin typeface="Tahoma"/>
                <a:cs typeface="Tahoma"/>
              </a:rPr>
              <a:t>vnitřního</a:t>
            </a:r>
            <a:r>
              <a:rPr sz="2400" b="1" kern="0" spc="-1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b="1" kern="0" spc="-180" dirty="0">
                <a:solidFill>
                  <a:sysClr val="windowText" lastClr="000000"/>
                </a:solidFill>
                <a:latin typeface="Tahoma"/>
                <a:cs typeface="Tahoma"/>
              </a:rPr>
              <a:t>prostředí</a:t>
            </a:r>
            <a:r>
              <a:rPr sz="2400" b="1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b="1" kern="0" spc="-160" dirty="0">
                <a:solidFill>
                  <a:sysClr val="windowText" lastClr="000000"/>
                </a:solidFill>
                <a:latin typeface="Tahoma"/>
                <a:cs typeface="Tahoma"/>
              </a:rPr>
              <a:t>budov</a:t>
            </a:r>
            <a:r>
              <a:rPr sz="2400" b="1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-</a:t>
            </a:r>
            <a:r>
              <a:rPr sz="2400" b="1" kern="0" spc="-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zdraví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uživatelů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vs.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schopnost</a:t>
            </a:r>
            <a:r>
              <a:rPr sz="24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budovy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provozovat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924560" marR="699770" indent="-518158" defTabSz="1828800">
              <a:spcBef>
                <a:spcPts val="1200"/>
              </a:spcBef>
              <a:buClr>
                <a:srgbClr val="A61C00"/>
              </a:buClr>
              <a:buSzPct val="120833"/>
              <a:buFont typeface="Arial MT"/>
              <a:buChar char="•"/>
              <a:tabLst>
                <a:tab pos="924560" algn="l"/>
              </a:tabLst>
            </a:pPr>
            <a:r>
              <a:rPr sz="2400" b="1" kern="0" spc="-190" dirty="0">
                <a:solidFill>
                  <a:sysClr val="windowText" lastClr="000000"/>
                </a:solidFill>
                <a:latin typeface="Tahoma"/>
                <a:cs typeface="Tahoma"/>
              </a:rPr>
              <a:t>Energetickou</a:t>
            </a:r>
            <a:r>
              <a:rPr sz="2400" b="1" kern="0" spc="-1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b="1" kern="0" spc="-200" dirty="0">
                <a:solidFill>
                  <a:sysClr val="windowText" lastClr="000000"/>
                </a:solidFill>
                <a:latin typeface="Tahoma"/>
                <a:cs typeface="Tahoma"/>
              </a:rPr>
              <a:t>krizí</a:t>
            </a:r>
            <a:r>
              <a:rPr sz="2400" b="1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–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budova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140" dirty="0">
                <a:solidFill>
                  <a:sysClr val="windowText" lastClr="000000"/>
                </a:solidFill>
                <a:latin typeface="Tahoma"/>
                <a:cs typeface="Tahoma"/>
              </a:rPr>
              <a:t>je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energeticky</a:t>
            </a:r>
            <a:r>
              <a:rPr sz="2400" kern="0" spc="-1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náročný</a:t>
            </a:r>
            <a:r>
              <a:rPr sz="24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spotřebič</a:t>
            </a:r>
            <a:r>
              <a:rPr sz="24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a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bez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úspor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není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transformace 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energetiky</a:t>
            </a:r>
            <a:r>
              <a:rPr sz="24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možná; renovace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jsou</a:t>
            </a:r>
            <a:r>
              <a:rPr sz="2400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resilientní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vůči</a:t>
            </a:r>
            <a:r>
              <a:rPr sz="24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nestabilitě</a:t>
            </a:r>
            <a:r>
              <a:rPr sz="24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dodávky; </a:t>
            </a:r>
            <a:r>
              <a:rPr sz="24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energetická</a:t>
            </a:r>
            <a:r>
              <a:rPr sz="24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bezpečnost, </a:t>
            </a:r>
            <a:r>
              <a:rPr sz="24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efektivita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využití</a:t>
            </a:r>
            <a:r>
              <a:rPr sz="2400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OZE</a:t>
            </a:r>
            <a:endParaRPr sz="24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22861" y="529997"/>
            <a:ext cx="3143250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5400">
              <a:spcBef>
                <a:spcPts val="210"/>
              </a:spcBef>
            </a:pPr>
            <a:r>
              <a:rPr dirty="0"/>
              <a:t>VNĚJŠÍ</a:t>
            </a:r>
            <a:r>
              <a:rPr spc="20" dirty="0"/>
              <a:t> </a:t>
            </a:r>
            <a:r>
              <a:rPr spc="-20" dirty="0"/>
              <a:t>VLIVY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51392" y="6430524"/>
            <a:ext cx="4599940" cy="33039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2183" y="6290944"/>
            <a:ext cx="7451090" cy="373024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348730" y="2149495"/>
            <a:ext cx="2233576" cy="2933246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3256143" y="6265620"/>
            <a:ext cx="5033010" cy="3545840"/>
            <a:chOff x="6628071" y="3132810"/>
            <a:chExt cx="2516505" cy="177292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28071" y="3172968"/>
              <a:ext cx="1937585" cy="173222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608315" y="3145510"/>
              <a:ext cx="1122045" cy="781685"/>
            </a:xfrm>
            <a:custGeom>
              <a:avLst/>
              <a:gdLst/>
              <a:ahLst/>
              <a:cxnLst/>
              <a:rect l="l" t="t" r="r" b="b"/>
              <a:pathLst>
                <a:path w="1122045" h="781685">
                  <a:moveTo>
                    <a:pt x="1121524" y="0"/>
                  </a:moveTo>
                  <a:lnTo>
                    <a:pt x="0" y="0"/>
                  </a:lnTo>
                  <a:lnTo>
                    <a:pt x="0" y="781646"/>
                  </a:lnTo>
                  <a:lnTo>
                    <a:pt x="1121524" y="781646"/>
                  </a:lnTo>
                  <a:lnTo>
                    <a:pt x="11215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608315" y="3145510"/>
              <a:ext cx="1122045" cy="781685"/>
            </a:xfrm>
            <a:custGeom>
              <a:avLst/>
              <a:gdLst/>
              <a:ahLst/>
              <a:cxnLst/>
              <a:rect l="l" t="t" r="r" b="b"/>
              <a:pathLst>
                <a:path w="1122045" h="781685">
                  <a:moveTo>
                    <a:pt x="0" y="781646"/>
                  </a:moveTo>
                  <a:lnTo>
                    <a:pt x="1121524" y="781646"/>
                  </a:lnTo>
                  <a:lnTo>
                    <a:pt x="1121524" y="0"/>
                  </a:lnTo>
                  <a:lnTo>
                    <a:pt x="0" y="0"/>
                  </a:lnTo>
                  <a:lnTo>
                    <a:pt x="0" y="78164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02143" y="3198926"/>
              <a:ext cx="1641855" cy="79693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91747" y="474371"/>
            <a:ext cx="3585210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5400">
              <a:spcBef>
                <a:spcPts val="210"/>
              </a:spcBef>
            </a:pPr>
            <a:r>
              <a:rPr spc="-80" dirty="0"/>
              <a:t>Primární</a:t>
            </a:r>
            <a:r>
              <a:rPr spc="-220" dirty="0"/>
              <a:t> </a:t>
            </a:r>
            <a:r>
              <a:rPr spc="-40" dirty="0"/>
              <a:t>energie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604727"/>
            <a:ext cx="7707376" cy="662293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43736" y="3565652"/>
            <a:ext cx="1501140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lang="cs-CZ" sz="2400" dirty="0">
                <a:ea typeface="BatangChe" panose="020B0503020000020004" pitchFamily="49" charset="-127"/>
                <a:cs typeface="Arabic Typesetting" panose="020F0502020204030204" pitchFamily="66" charset="-78"/>
              </a:rPr>
              <a:t>obnovitelná složka</a:t>
            </a:r>
            <a:endParaRPr lang="cs-CZ" sz="2400" kern="0" dirty="0">
              <a:solidFill>
                <a:sysClr val="windowText" lastClr="000000"/>
              </a:solidFill>
              <a:ea typeface="BatangChe" panose="020B0503020000020004" pitchFamily="49" charset="-127"/>
              <a:cs typeface="Arabic Typesetting" panose="020F0502020204030204" pitchFamily="66" charset="-78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82264" y="7296937"/>
            <a:ext cx="2480588" cy="157899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540252" y="6893763"/>
            <a:ext cx="2923818" cy="50302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510540" marR="10160" indent="-486408" defTabSz="1828800">
              <a:lnSpc>
                <a:spcPct val="143100"/>
              </a:lnSpc>
              <a:spcBef>
                <a:spcPts val="200"/>
              </a:spcBef>
            </a:pPr>
            <a:r>
              <a:rPr lang="cs-CZ" sz="2400" dirty="0"/>
              <a:t>neobnovitelná složka</a:t>
            </a:r>
            <a:endParaRPr lang="es-ES" sz="2400" dirty="0"/>
          </a:p>
        </p:txBody>
      </p:sp>
      <p:grpSp>
        <p:nvGrpSpPr>
          <p:cNvPr id="7" name="object 7"/>
          <p:cNvGrpSpPr/>
          <p:nvPr/>
        </p:nvGrpSpPr>
        <p:grpSpPr>
          <a:xfrm>
            <a:off x="10569703" y="1098803"/>
            <a:ext cx="5899150" cy="9066530"/>
            <a:chOff x="5284851" y="549401"/>
            <a:chExt cx="2949575" cy="453326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04788" y="549401"/>
              <a:ext cx="1264780" cy="16798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17248" y="3727906"/>
              <a:ext cx="455370" cy="5701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52693" y="1837181"/>
              <a:ext cx="660069" cy="15265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34759" y="1837181"/>
              <a:ext cx="404012" cy="15265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49949" y="2640774"/>
              <a:ext cx="1283906" cy="13234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47004" y="2640774"/>
              <a:ext cx="641921" cy="13234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68086" y="3630777"/>
              <a:ext cx="1000366" cy="82379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84851" y="4258509"/>
              <a:ext cx="1483601" cy="82380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50558" y="3630777"/>
              <a:ext cx="1483601" cy="82379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50558" y="4258509"/>
              <a:ext cx="1483601" cy="82380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8175497" y="4028338"/>
            <a:ext cx="2073910" cy="2489143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5400" defTabSz="1828800">
              <a:spcBef>
                <a:spcPts val="210"/>
              </a:spcBef>
            </a:pPr>
            <a:r>
              <a:rPr sz="16000" kern="0" spc="-50" dirty="0">
                <a:solidFill>
                  <a:sysClr val="windowText" lastClr="000000"/>
                </a:solidFill>
                <a:latin typeface="Ink Free"/>
                <a:cs typeface="Ink Free"/>
              </a:rPr>
              <a:t>=</a:t>
            </a:r>
            <a:r>
              <a:rPr sz="16000" b="1" kern="0" spc="-50" dirty="0">
                <a:solidFill>
                  <a:sysClr val="windowText" lastClr="000000"/>
                </a:solidFill>
                <a:latin typeface="Calibri"/>
                <a:cs typeface="Calibri"/>
              </a:rPr>
              <a:t>˃</a:t>
            </a:r>
            <a:endParaRPr sz="160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35125660" y="19338772"/>
            <a:ext cx="924048" cy="280846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231140" defTabSz="1828800">
              <a:spcBef>
                <a:spcPts val="30"/>
              </a:spcBef>
            </a:pPr>
            <a:fld id="{81D60167-4931-47E6-BA6A-407CBD079E47}" type="slidenum">
              <a:rPr kern="0" spc="-100" dirty="0"/>
              <a:pPr marL="231140" defTabSz="1828800">
                <a:spcBef>
                  <a:spcPts val="30"/>
                </a:spcBef>
              </a:pPr>
              <a:t>5</a:t>
            </a:fld>
            <a:endParaRPr kern="0" spc="-100" dirty="0"/>
          </a:p>
        </p:txBody>
      </p:sp>
      <p:sp>
        <p:nvSpPr>
          <p:cNvPr id="20" name="object 20"/>
          <p:cNvSpPr txBox="1"/>
          <p:nvPr/>
        </p:nvSpPr>
        <p:spPr>
          <a:xfrm>
            <a:off x="339750" y="9729463"/>
            <a:ext cx="2136140" cy="29623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25400" defTabSz="1828800">
              <a:spcBef>
                <a:spcPts val="150"/>
              </a:spcBef>
            </a:pPr>
            <a:r>
              <a:rPr kern="0" spc="-20" dirty="0">
                <a:solidFill>
                  <a:srgbClr val="A6A6A6"/>
                </a:solidFill>
                <a:latin typeface="Tahoma"/>
                <a:cs typeface="Tahoma"/>
                <a:hlinkClick r:id="rId12"/>
              </a:rPr>
              <a:t>www.pasivnidomy.cz</a:t>
            </a:r>
            <a:endParaRPr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EF35741-3D97-03B2-2A36-A7F1B0DCE25A}"/>
              </a:ext>
            </a:extLst>
          </p:cNvPr>
          <p:cNvSpPr txBox="1"/>
          <p:nvPr/>
        </p:nvSpPr>
        <p:spPr>
          <a:xfrm>
            <a:off x="4036447" y="7610497"/>
            <a:ext cx="17937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0540" marR="10160" indent="-486408" defTabSz="1828800"/>
            <a:r>
              <a:rPr lang="cs-CZ" sz="2400" dirty="0">
                <a:solidFill>
                  <a:schemeClr val="bg1"/>
                </a:solidFill>
              </a:rPr>
              <a:t>Omezené</a:t>
            </a:r>
          </a:p>
          <a:p>
            <a:pPr marL="510540" marR="10160" indent="-486408" defTabSz="1828800"/>
            <a:r>
              <a:rPr lang="cs-CZ" sz="2400" dirty="0">
                <a:solidFill>
                  <a:schemeClr val="bg1"/>
                </a:solidFill>
              </a:rPr>
              <a:t>množství</a:t>
            </a:r>
            <a:endParaRPr lang="cs-CZ" sz="2400" kern="0" dirty="0">
              <a:solidFill>
                <a:schemeClr val="bg1"/>
              </a:solidFill>
              <a:latin typeface="Ink Free"/>
              <a:cs typeface="Ink Fre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22811" y="474371"/>
            <a:ext cx="3458210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5400">
              <a:spcBef>
                <a:spcPts val="210"/>
              </a:spcBef>
            </a:pPr>
            <a:r>
              <a:rPr dirty="0"/>
              <a:t>Renovace</a:t>
            </a:r>
            <a:r>
              <a:rPr spc="-110" dirty="0"/>
              <a:t> </a:t>
            </a:r>
            <a:r>
              <a:rPr spc="-120" dirty="0"/>
              <a:t>vývoj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2692" y="8739428"/>
            <a:ext cx="2821432" cy="5670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82913" y="8727434"/>
            <a:ext cx="2229546" cy="5847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78138" y="8739199"/>
            <a:ext cx="1683588" cy="5064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43283" y="8719287"/>
            <a:ext cx="1378634" cy="5064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160777" y="1043432"/>
            <a:ext cx="11964670" cy="7180580"/>
            <a:chOff x="1580388" y="521716"/>
            <a:chExt cx="5982335" cy="359029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5580" y="3201683"/>
              <a:ext cx="590234" cy="9098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80388" y="521716"/>
              <a:ext cx="5982335" cy="322008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0324339" y="6063994"/>
            <a:ext cx="331470" cy="332142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 defTabSz="1828800">
              <a:spcBef>
                <a:spcPts val="190"/>
              </a:spcBef>
            </a:pPr>
            <a:r>
              <a:rPr sz="2000" kern="0" spc="-50" dirty="0">
                <a:solidFill>
                  <a:srgbClr val="7E7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endParaRPr sz="20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30852" y="6101587"/>
            <a:ext cx="472440" cy="332142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 defTabSz="1828800">
              <a:spcBef>
                <a:spcPts val="190"/>
              </a:spcBef>
            </a:pPr>
            <a:r>
              <a:rPr sz="2000" kern="0" spc="-50" dirty="0">
                <a:solidFill>
                  <a:srgbClr val="7E7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</a:t>
            </a:r>
            <a:endParaRPr sz="20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254245" y="5143373"/>
            <a:ext cx="7860030" cy="3468370"/>
            <a:chOff x="2627122" y="2571686"/>
            <a:chExt cx="3930015" cy="1734185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82925" y="3192551"/>
              <a:ext cx="729907" cy="10943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54497" y="3192538"/>
              <a:ext cx="802449" cy="111271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49572" y="3162045"/>
              <a:ext cx="766546" cy="112486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627122" y="2571686"/>
              <a:ext cx="1996439" cy="400685"/>
            </a:xfrm>
            <a:custGeom>
              <a:avLst/>
              <a:gdLst/>
              <a:ahLst/>
              <a:cxnLst/>
              <a:rect l="l" t="t" r="r" b="b"/>
              <a:pathLst>
                <a:path w="1996439" h="400685">
                  <a:moveTo>
                    <a:pt x="1995931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1995931" y="400113"/>
                  </a:lnTo>
                  <a:lnTo>
                    <a:pt x="1995931" y="0"/>
                  </a:lnTo>
                  <a:close/>
                </a:path>
              </a:pathLst>
            </a:custGeom>
            <a:solidFill>
              <a:srgbClr val="FFFFFF">
                <a:alpha val="38822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444996" y="5140287"/>
            <a:ext cx="4879343" cy="665567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76200" marR="60960" indent="788670" defTabSz="1828800">
              <a:spcBef>
                <a:spcPts val="190"/>
              </a:spcBef>
            </a:pPr>
            <a:r>
              <a:rPr sz="2000" kern="0" spc="-408" dirty="0">
                <a:solidFill>
                  <a:schemeClr val="bg1">
                    <a:lumMod val="50000"/>
                  </a:schemeClr>
                </a:solidFill>
                <a:latin typeface="Ink Free"/>
                <a:cs typeface="Ink Free"/>
              </a:rPr>
              <a:t>،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 spotřeba primární</a:t>
            </a:r>
            <a:endParaRPr lang="es-E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76200" marR="60960" indent="788670" defTabSz="1828800">
              <a:spcBef>
                <a:spcPts val="190"/>
              </a:spcBef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neobnovitelné energie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kWh/(m2a)</a:t>
            </a:r>
            <a:endParaRPr sz="2000" kern="0" dirty="0">
              <a:solidFill>
                <a:schemeClr val="bg1">
                  <a:lumMod val="50000"/>
                </a:schemeClr>
              </a:solidFill>
              <a:latin typeface="Ink Free"/>
              <a:cs typeface="Ink Free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930395" y="3519246"/>
            <a:ext cx="9541510" cy="2078988"/>
            <a:chOff x="2465197" y="1759623"/>
            <a:chExt cx="4770755" cy="1039494"/>
          </a:xfrm>
        </p:grpSpPr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65197" y="2228659"/>
              <a:ext cx="654291" cy="57029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42050" y="1759623"/>
              <a:ext cx="1493520" cy="1039329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1988291" y="3997121"/>
            <a:ext cx="1978660" cy="101053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marR="10160" algn="ctr" defTabSz="1828800">
              <a:spcBef>
                <a:spcPts val="200"/>
              </a:spcBef>
            </a:pPr>
            <a:r>
              <a:rPr lang="cs-CZ" sz="3200" dirty="0">
                <a:solidFill>
                  <a:schemeClr val="bg1"/>
                </a:solidFill>
              </a:rPr>
              <a:t>Energetická nezávislost</a:t>
            </a:r>
            <a:endParaRPr sz="3000" kern="0" dirty="0">
              <a:solidFill>
                <a:schemeClr val="bg1"/>
              </a:solidFill>
              <a:latin typeface="Ink Free"/>
              <a:cs typeface="Ink Free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725653" y="7120812"/>
            <a:ext cx="1101826" cy="114868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782547" y="8719287"/>
            <a:ext cx="1378634" cy="506450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14142213" y="8721141"/>
            <a:ext cx="259078" cy="45653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2800" kern="0" spc="-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sz="28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xfrm>
            <a:off x="35125660" y="19338772"/>
            <a:ext cx="924048" cy="280846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231140" defTabSz="1828800">
              <a:spcBef>
                <a:spcPts val="30"/>
              </a:spcBef>
            </a:pPr>
            <a:fld id="{81D60167-4931-47E6-BA6A-407CBD079E47}" type="slidenum">
              <a:rPr kern="0" spc="-100" dirty="0"/>
              <a:pPr marL="231140" defTabSz="1828800">
                <a:spcBef>
                  <a:spcPts val="30"/>
                </a:spcBef>
              </a:pPr>
              <a:t>6</a:t>
            </a:fld>
            <a:endParaRPr kern="0" spc="-100" dirty="0"/>
          </a:p>
        </p:txBody>
      </p:sp>
      <p:sp>
        <p:nvSpPr>
          <p:cNvPr id="27" name="object 27"/>
          <p:cNvSpPr txBox="1"/>
          <p:nvPr/>
        </p:nvSpPr>
        <p:spPr>
          <a:xfrm>
            <a:off x="339750" y="9729463"/>
            <a:ext cx="2136140" cy="29623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25400" defTabSz="1828800">
              <a:spcBef>
                <a:spcPts val="150"/>
              </a:spcBef>
            </a:pPr>
            <a:r>
              <a:rPr kern="0" spc="-20" dirty="0">
                <a:solidFill>
                  <a:srgbClr val="A6A6A6"/>
                </a:solidFill>
                <a:latin typeface="Tahoma"/>
                <a:cs typeface="Tahoma"/>
                <a:hlinkClick r:id="rId14"/>
              </a:rPr>
              <a:t>www.pasivnidomy.cz</a:t>
            </a:r>
            <a:endParaRPr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142212" y="7417207"/>
            <a:ext cx="292100" cy="64120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4000" kern="0" spc="-100" dirty="0">
                <a:solidFill>
                  <a:srgbClr val="C00000"/>
                </a:solidFill>
                <a:latin typeface="Ink Free"/>
                <a:cs typeface="Ink Free"/>
              </a:rPr>
              <a:t>+</a:t>
            </a:r>
            <a:endParaRPr sz="4000" kern="0">
              <a:solidFill>
                <a:sysClr val="windowText" lastClr="000000"/>
              </a:solidFill>
              <a:latin typeface="Ink Free"/>
              <a:cs typeface="Ink Fre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82926" y="377952"/>
            <a:ext cx="2540" cy="890268"/>
          </a:xfrm>
          <a:custGeom>
            <a:avLst/>
            <a:gdLst/>
            <a:ahLst/>
            <a:cxnLst/>
            <a:rect l="l" t="t" r="r" b="b"/>
            <a:pathLst>
              <a:path w="1270" h="445134">
                <a:moveTo>
                  <a:pt x="1015" y="0"/>
                </a:moveTo>
                <a:lnTo>
                  <a:pt x="0" y="444626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37511" y="408964"/>
            <a:ext cx="2174698" cy="7759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02534" y="412331"/>
            <a:ext cx="11696446" cy="758926"/>
          </a:xfrm>
          <a:prstGeom prst="rect">
            <a:avLst/>
          </a:prstGeom>
        </p:spPr>
        <p:txBody>
          <a:bodyPr vert="horz" wrap="square" lIns="0" tIns="202946" rIns="0" bIns="0" rtlCol="0">
            <a:spAutoFit/>
          </a:bodyPr>
          <a:lstStyle/>
          <a:p>
            <a:pPr marL="7291070" algn="r">
              <a:spcBef>
                <a:spcPts val="200"/>
              </a:spcBef>
            </a:pPr>
            <a:r>
              <a:rPr lang="cs-CZ" sz="3600" dirty="0"/>
              <a:t>Kam</a:t>
            </a:r>
            <a:r>
              <a:rPr lang="cs-CZ" sz="3600" spc="-50" dirty="0"/>
              <a:t> </a:t>
            </a:r>
            <a:r>
              <a:rPr lang="cs-CZ" sz="3600" spc="-150" dirty="0"/>
              <a:t>míří</a:t>
            </a:r>
            <a:r>
              <a:rPr lang="cs-CZ" sz="3600" spc="-60" dirty="0"/>
              <a:t> </a:t>
            </a:r>
            <a:r>
              <a:rPr lang="cs-CZ" sz="3600" spc="-70" dirty="0"/>
              <a:t>legislativa</a:t>
            </a:r>
            <a:endParaRPr lang="cs-CZ" sz="3600" dirty="0"/>
          </a:p>
        </p:txBody>
      </p:sp>
      <p:sp>
        <p:nvSpPr>
          <p:cNvPr id="5" name="object 5"/>
          <p:cNvSpPr txBox="1"/>
          <p:nvPr/>
        </p:nvSpPr>
        <p:spPr>
          <a:xfrm>
            <a:off x="643330" y="1317385"/>
            <a:ext cx="15496540" cy="8152232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1295400" indent="-1270000" defTabSz="1828800">
              <a:spcBef>
                <a:spcPts val="1110"/>
              </a:spcBef>
              <a:buClr>
                <a:srgbClr val="C00000"/>
              </a:buClr>
              <a:buSzPct val="125925"/>
              <a:buFont typeface="Wingdings"/>
              <a:buChar char=""/>
              <a:tabLst>
                <a:tab pos="1295400" algn="l"/>
              </a:tabLst>
            </a:pPr>
            <a:r>
              <a:rPr sz="2700" kern="0" dirty="0">
                <a:solidFill>
                  <a:sysClr val="windowText" lastClr="000000"/>
                </a:solidFill>
                <a:latin typeface="Tahoma"/>
                <a:cs typeface="Tahoma"/>
              </a:rPr>
              <a:t>Nová</a:t>
            </a:r>
            <a:r>
              <a:rPr sz="27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ahoma"/>
                <a:cs typeface="Tahoma"/>
              </a:rPr>
              <a:t>podoba</a:t>
            </a:r>
            <a:r>
              <a:rPr sz="27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Směrnice</a:t>
            </a:r>
            <a:r>
              <a:rPr sz="2700" kern="0" spc="-1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ahoma"/>
                <a:cs typeface="Tahoma"/>
              </a:rPr>
              <a:t>o</a:t>
            </a:r>
            <a:r>
              <a:rPr sz="2700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energetické</a:t>
            </a:r>
            <a:r>
              <a:rPr sz="27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náročnosti</a:t>
            </a:r>
            <a:r>
              <a:rPr sz="27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budov</a:t>
            </a:r>
            <a:endParaRPr sz="27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295400" indent="-1270000" defTabSz="1828800">
              <a:spcBef>
                <a:spcPts val="1810"/>
              </a:spcBef>
              <a:buClr>
                <a:srgbClr val="C00000"/>
              </a:buClr>
              <a:buSzPct val="125925"/>
              <a:buFont typeface="Wingdings"/>
              <a:buChar char=""/>
              <a:tabLst>
                <a:tab pos="1295400" algn="l"/>
              </a:tabLst>
            </a:pPr>
            <a:r>
              <a:rPr sz="27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Nejpozději</a:t>
            </a:r>
            <a:r>
              <a:rPr sz="2700" kern="0" spc="-1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b="1" kern="0" spc="-130" dirty="0">
                <a:solidFill>
                  <a:srgbClr val="C00000"/>
                </a:solidFill>
                <a:latin typeface="Tahoma"/>
                <a:cs typeface="Tahoma"/>
              </a:rPr>
              <a:t>od</a:t>
            </a:r>
            <a:r>
              <a:rPr sz="2700" b="1" kern="0" spc="-10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700" b="1" kern="0" spc="-240" dirty="0">
                <a:solidFill>
                  <a:srgbClr val="C00000"/>
                </a:solidFill>
                <a:latin typeface="Tahoma"/>
                <a:cs typeface="Tahoma"/>
              </a:rPr>
              <a:t>roku</a:t>
            </a:r>
            <a:r>
              <a:rPr sz="2700" b="1" kern="0" spc="-15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700" b="1" kern="0" spc="-240" dirty="0">
                <a:solidFill>
                  <a:srgbClr val="C00000"/>
                </a:solidFill>
                <a:latin typeface="Tahoma"/>
                <a:cs typeface="Tahoma"/>
              </a:rPr>
              <a:t>2030</a:t>
            </a:r>
            <a:r>
              <a:rPr sz="2700" b="1" kern="0" spc="-15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ahoma"/>
                <a:cs typeface="Tahoma"/>
              </a:rPr>
              <a:t>by</a:t>
            </a:r>
            <a:r>
              <a:rPr sz="27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měly</a:t>
            </a:r>
            <a:r>
              <a:rPr sz="27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b="1" kern="0" spc="-190" dirty="0">
                <a:solidFill>
                  <a:srgbClr val="C00000"/>
                </a:solidFill>
                <a:latin typeface="Tahoma"/>
                <a:cs typeface="Tahoma"/>
              </a:rPr>
              <a:t>nové</a:t>
            </a:r>
            <a:r>
              <a:rPr sz="2700" b="1" kern="0" spc="-14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700" b="1" kern="0" spc="-190" dirty="0">
                <a:solidFill>
                  <a:srgbClr val="C00000"/>
                </a:solidFill>
                <a:latin typeface="Tahoma"/>
                <a:cs typeface="Tahoma"/>
              </a:rPr>
              <a:t>budovy</a:t>
            </a:r>
            <a:r>
              <a:rPr sz="2700" b="1" kern="0" spc="-14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7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být</a:t>
            </a:r>
            <a:r>
              <a:rPr sz="27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b="1" kern="0" spc="-20" dirty="0">
                <a:solidFill>
                  <a:srgbClr val="C00000"/>
                </a:solidFill>
                <a:latin typeface="Tahoma"/>
                <a:cs typeface="Tahoma"/>
              </a:rPr>
              <a:t>bezemisními</a:t>
            </a:r>
            <a:endParaRPr sz="27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3326128" defTabSz="1828800">
              <a:spcBef>
                <a:spcPts val="2100"/>
              </a:spcBef>
            </a:pPr>
            <a:r>
              <a:rPr sz="2400" kern="0" spc="440" dirty="0">
                <a:solidFill>
                  <a:sysClr val="windowText" lastClr="000000"/>
                </a:solidFill>
                <a:latin typeface="Tahoma"/>
                <a:cs typeface="Tahoma"/>
              </a:rPr>
              <a:t>…</a:t>
            </a:r>
            <a:r>
              <a:rPr sz="2400" kern="0" spc="-14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nesmí</a:t>
            </a:r>
            <a:r>
              <a:rPr sz="24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spalovat</a:t>
            </a:r>
            <a:r>
              <a:rPr sz="2400" kern="0" spc="-1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fosilní</a:t>
            </a:r>
            <a:r>
              <a:rPr sz="24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paliva</a:t>
            </a:r>
            <a:r>
              <a:rPr sz="24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v</a:t>
            </a:r>
            <a:r>
              <a:rPr sz="24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budově</a:t>
            </a:r>
            <a:endParaRPr sz="24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3326128" defTabSz="1828800">
              <a:spcBef>
                <a:spcPts val="1888"/>
              </a:spcBef>
            </a:pPr>
            <a:r>
              <a:rPr sz="2400" kern="0" spc="440" dirty="0">
                <a:solidFill>
                  <a:sysClr val="windowText" lastClr="000000"/>
                </a:solidFill>
                <a:latin typeface="Tahoma"/>
                <a:cs typeface="Tahoma"/>
              </a:rPr>
              <a:t>…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přibližně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o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10%</a:t>
            </a:r>
            <a:r>
              <a:rPr sz="24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až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20%</a:t>
            </a:r>
            <a:r>
              <a:rPr sz="24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přísnější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než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dnes</a:t>
            </a:r>
            <a:endParaRPr sz="24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3326128" defTabSz="1828800">
              <a:spcBef>
                <a:spcPts val="1810"/>
              </a:spcBef>
            </a:pPr>
            <a:r>
              <a:rPr sz="2400" kern="0" spc="440" dirty="0">
                <a:solidFill>
                  <a:sysClr val="windowText" lastClr="000000"/>
                </a:solidFill>
                <a:latin typeface="Tahoma"/>
                <a:cs typeface="Tahoma"/>
              </a:rPr>
              <a:t>…</a:t>
            </a:r>
            <a:r>
              <a:rPr sz="24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nákup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bezemisní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elektřiny</a:t>
            </a:r>
            <a:r>
              <a:rPr sz="24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ze</a:t>
            </a:r>
            <a:r>
              <a:rPr sz="24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sítě,</a:t>
            </a:r>
            <a:r>
              <a:rPr sz="24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nebo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vlastní</a:t>
            </a:r>
            <a:r>
              <a:rPr sz="24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nadvýroba</a:t>
            </a:r>
            <a:r>
              <a:rPr sz="24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a</a:t>
            </a:r>
            <a:r>
              <a:rPr sz="24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dodávka</a:t>
            </a:r>
            <a:r>
              <a:rPr sz="24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do</a:t>
            </a:r>
            <a:r>
              <a:rPr sz="24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sítě</a:t>
            </a:r>
            <a:endParaRPr sz="24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defTabSz="1828800"/>
            <a:endParaRPr sz="24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defTabSz="1828800">
              <a:spcBef>
                <a:spcPts val="1010"/>
              </a:spcBef>
            </a:pPr>
            <a:endParaRPr sz="24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295400" indent="-1270000" defTabSz="1828800">
              <a:buClr>
                <a:srgbClr val="C00000"/>
              </a:buClr>
              <a:buSzPct val="125925"/>
              <a:buFont typeface="Wingdings"/>
              <a:buChar char=""/>
              <a:tabLst>
                <a:tab pos="1295400" algn="l"/>
              </a:tabLst>
            </a:pPr>
            <a:r>
              <a:rPr sz="27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Renovační</a:t>
            </a:r>
            <a:r>
              <a:rPr sz="2700" kern="0" spc="-1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strategie</a:t>
            </a:r>
            <a:r>
              <a:rPr sz="27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ahoma"/>
                <a:cs typeface="Tahoma"/>
              </a:rPr>
              <a:t>má</a:t>
            </a:r>
            <a:r>
              <a:rPr sz="27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nasměrovat</a:t>
            </a:r>
            <a:r>
              <a:rPr sz="2700" kern="0" spc="-1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stávající</a:t>
            </a:r>
            <a:r>
              <a:rPr sz="27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fond</a:t>
            </a:r>
            <a:r>
              <a:rPr sz="27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ahoma"/>
                <a:cs typeface="Tahoma"/>
              </a:rPr>
              <a:t>budov</a:t>
            </a:r>
            <a:r>
              <a:rPr sz="27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b="1" kern="0" spc="-140" dirty="0">
                <a:solidFill>
                  <a:srgbClr val="C00000"/>
                </a:solidFill>
                <a:latin typeface="Tahoma"/>
                <a:cs typeface="Tahoma"/>
              </a:rPr>
              <a:t>do</a:t>
            </a:r>
            <a:r>
              <a:rPr sz="2700" b="1" kern="0" spc="-9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700" b="1" kern="0" spc="-240" dirty="0">
                <a:solidFill>
                  <a:srgbClr val="C00000"/>
                </a:solidFill>
                <a:latin typeface="Tahoma"/>
                <a:cs typeface="Tahoma"/>
              </a:rPr>
              <a:t>roku</a:t>
            </a:r>
            <a:r>
              <a:rPr sz="2700" b="1" kern="0" spc="-14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700" b="1" kern="0" spc="-240" dirty="0">
                <a:solidFill>
                  <a:srgbClr val="C00000"/>
                </a:solidFill>
                <a:latin typeface="Tahoma"/>
                <a:cs typeface="Tahoma"/>
              </a:rPr>
              <a:t>2050</a:t>
            </a:r>
            <a:r>
              <a:rPr sz="2700" b="1" kern="0" spc="-14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ahoma"/>
                <a:cs typeface="Tahoma"/>
              </a:rPr>
              <a:t>k</a:t>
            </a:r>
            <a:r>
              <a:rPr sz="27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b="1" kern="0" spc="-220" dirty="0">
                <a:solidFill>
                  <a:srgbClr val="C00000"/>
                </a:solidFill>
                <a:latin typeface="Tahoma"/>
                <a:cs typeface="Tahoma"/>
              </a:rPr>
              <a:t>bezemisním</a:t>
            </a:r>
            <a:r>
              <a:rPr sz="2700" b="1" kern="0" spc="-18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700" b="1" kern="0" spc="-70" dirty="0">
                <a:solidFill>
                  <a:srgbClr val="C00000"/>
                </a:solidFill>
                <a:latin typeface="Tahoma"/>
                <a:cs typeface="Tahoma"/>
              </a:rPr>
              <a:t>budovám</a:t>
            </a:r>
            <a:r>
              <a:rPr sz="27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.</a:t>
            </a:r>
            <a:endParaRPr sz="27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3326128" defTabSz="1828800">
              <a:spcBef>
                <a:spcPts val="1830"/>
              </a:spcBef>
            </a:pPr>
            <a:r>
              <a:rPr sz="2400" kern="0" spc="440" dirty="0">
                <a:solidFill>
                  <a:sysClr val="windowText" lastClr="000000"/>
                </a:solidFill>
                <a:latin typeface="Tahoma"/>
                <a:cs typeface="Tahoma"/>
              </a:rPr>
              <a:t>…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přibližně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o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10%</a:t>
            </a:r>
            <a:r>
              <a:rPr sz="24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až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20%</a:t>
            </a:r>
            <a:r>
              <a:rPr sz="24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přísnější</a:t>
            </a:r>
            <a:r>
              <a:rPr sz="24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ahoma"/>
                <a:cs typeface="Tahoma"/>
              </a:rPr>
              <a:t>než</a:t>
            </a:r>
            <a:r>
              <a:rPr sz="24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4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dnes</a:t>
            </a:r>
            <a:endParaRPr sz="24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defTabSz="1828800"/>
            <a:endParaRPr sz="24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defTabSz="1828800">
              <a:spcBef>
                <a:spcPts val="1018"/>
              </a:spcBef>
            </a:pPr>
            <a:endParaRPr sz="24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295400" indent="-1270000" defTabSz="1828800">
              <a:buSzPct val="125925"/>
              <a:buFont typeface="Wingdings"/>
              <a:buChar char=""/>
              <a:tabLst>
                <a:tab pos="1295400" algn="l"/>
              </a:tabLst>
            </a:pPr>
            <a:r>
              <a:rPr sz="2700" b="1" kern="0" spc="-200" dirty="0">
                <a:solidFill>
                  <a:srgbClr val="C00000"/>
                </a:solidFill>
                <a:latin typeface="Tahoma"/>
                <a:cs typeface="Tahoma"/>
              </a:rPr>
              <a:t>Nulové</a:t>
            </a:r>
            <a:r>
              <a:rPr sz="2700" b="1" kern="0" spc="-1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700" b="1" kern="0" spc="-190" dirty="0">
                <a:solidFill>
                  <a:srgbClr val="C00000"/>
                </a:solidFill>
                <a:latin typeface="Tahoma"/>
                <a:cs typeface="Tahoma"/>
              </a:rPr>
              <a:t>emise</a:t>
            </a:r>
            <a:r>
              <a:rPr sz="2700" b="1" kern="0" spc="-1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700" b="1" kern="0" spc="-240" dirty="0">
                <a:solidFill>
                  <a:srgbClr val="C00000"/>
                </a:solidFill>
                <a:latin typeface="Tahoma"/>
                <a:cs typeface="Tahoma"/>
              </a:rPr>
              <a:t>nesmějí</a:t>
            </a:r>
            <a:r>
              <a:rPr sz="2700" b="1" kern="0" spc="-10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700" b="1" kern="0" spc="-210" dirty="0">
                <a:solidFill>
                  <a:srgbClr val="C00000"/>
                </a:solidFill>
                <a:latin typeface="Tahoma"/>
                <a:cs typeface="Tahoma"/>
              </a:rPr>
              <a:t>být</a:t>
            </a:r>
            <a:r>
              <a:rPr sz="2700" b="1" kern="0" spc="-1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700" b="1" kern="0" spc="-190" dirty="0">
                <a:solidFill>
                  <a:srgbClr val="C00000"/>
                </a:solidFill>
                <a:latin typeface="Tahoma"/>
                <a:cs typeface="Tahoma"/>
              </a:rPr>
              <a:t>chápány</a:t>
            </a:r>
            <a:r>
              <a:rPr sz="2700" b="1" kern="0" spc="-1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700" b="1" kern="0" spc="-180" dirty="0">
                <a:solidFill>
                  <a:srgbClr val="C00000"/>
                </a:solidFill>
                <a:latin typeface="Tahoma"/>
                <a:cs typeface="Tahoma"/>
              </a:rPr>
              <a:t>doslovně,</a:t>
            </a:r>
            <a:r>
              <a:rPr sz="2700" b="1" kern="0" spc="-10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7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ale...</a:t>
            </a:r>
            <a:r>
              <a:rPr sz="27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pragmaticky,</a:t>
            </a:r>
            <a:r>
              <a:rPr sz="2700" kern="0" spc="-1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ahoma"/>
                <a:cs typeface="Tahoma"/>
              </a:rPr>
              <a:t>selský</a:t>
            </a:r>
            <a:r>
              <a:rPr sz="27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rozum</a:t>
            </a:r>
            <a:r>
              <a:rPr sz="27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nechybí</a:t>
            </a:r>
            <a:endParaRPr sz="27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defTabSz="1828800">
              <a:buClr>
                <a:srgbClr val="C00000"/>
              </a:buClr>
              <a:buFont typeface="Wingdings"/>
              <a:buChar char=""/>
            </a:pPr>
            <a:endParaRPr sz="27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defTabSz="1828800">
              <a:spcBef>
                <a:spcPts val="320"/>
              </a:spcBef>
              <a:buClr>
                <a:srgbClr val="C00000"/>
              </a:buClr>
              <a:buFont typeface="Wingdings"/>
              <a:buChar char=""/>
            </a:pPr>
            <a:endParaRPr sz="27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295400" indent="-1270000" defTabSz="1828800">
              <a:spcBef>
                <a:spcPts val="10"/>
              </a:spcBef>
              <a:buClr>
                <a:srgbClr val="C00000"/>
              </a:buClr>
              <a:buSzPct val="125925"/>
              <a:buFont typeface="Wingdings"/>
              <a:buChar char=""/>
              <a:tabLst>
                <a:tab pos="1295400" algn="l"/>
              </a:tabLst>
            </a:pPr>
            <a:r>
              <a:rPr sz="27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Vícenáklady</a:t>
            </a:r>
            <a:r>
              <a:rPr sz="2700" kern="0" spc="-1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na</a:t>
            </a:r>
            <a:r>
              <a:rPr sz="27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realizaci</a:t>
            </a:r>
            <a:r>
              <a:rPr sz="2700" kern="0" spc="-1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bezemisní</a:t>
            </a:r>
            <a:r>
              <a:rPr sz="2700" kern="0" spc="-1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budovy</a:t>
            </a:r>
            <a:r>
              <a:rPr sz="27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mají</a:t>
            </a:r>
            <a:r>
              <a:rPr sz="27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být</a:t>
            </a:r>
            <a:r>
              <a:rPr sz="27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b="1" kern="0" spc="-220" dirty="0">
                <a:solidFill>
                  <a:srgbClr val="C00000"/>
                </a:solidFill>
                <a:latin typeface="Tahoma"/>
                <a:cs typeface="Tahoma"/>
              </a:rPr>
              <a:t>chytrou</a:t>
            </a:r>
            <a:r>
              <a:rPr sz="2700" b="1" kern="0" spc="-17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700" b="1" kern="0" spc="-200" dirty="0">
                <a:solidFill>
                  <a:srgbClr val="C00000"/>
                </a:solidFill>
                <a:latin typeface="Tahoma"/>
                <a:cs typeface="Tahoma"/>
              </a:rPr>
              <a:t>investicí</a:t>
            </a:r>
            <a:r>
              <a:rPr sz="2700" b="1" kern="0" spc="-1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700" b="1" kern="0" spc="-140" dirty="0">
                <a:solidFill>
                  <a:srgbClr val="C00000"/>
                </a:solidFill>
                <a:latin typeface="Tahoma"/>
                <a:cs typeface="Tahoma"/>
              </a:rPr>
              <a:t>do</a:t>
            </a:r>
            <a:r>
              <a:rPr sz="2700" b="1" kern="0" spc="-10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700" b="1" kern="0" spc="-220" dirty="0">
                <a:solidFill>
                  <a:srgbClr val="C00000"/>
                </a:solidFill>
                <a:latin typeface="Tahoma"/>
                <a:cs typeface="Tahoma"/>
              </a:rPr>
              <a:t>vlastní</a:t>
            </a:r>
            <a:r>
              <a:rPr sz="2700" b="1" kern="0" spc="-1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700" b="1" kern="0" spc="-20" dirty="0">
                <a:solidFill>
                  <a:srgbClr val="C00000"/>
                </a:solidFill>
                <a:latin typeface="Tahoma"/>
                <a:cs typeface="Tahoma"/>
              </a:rPr>
              <a:t>nezávislosti…</a:t>
            </a:r>
            <a:endParaRPr sz="27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295400" indent="-1270000" defTabSz="1828800">
              <a:spcBef>
                <a:spcPts val="1800"/>
              </a:spcBef>
              <a:buClr>
                <a:srgbClr val="C00000"/>
              </a:buClr>
              <a:buSzPct val="125925"/>
              <a:buFont typeface="Wingdings"/>
              <a:buChar char=""/>
              <a:tabLst>
                <a:tab pos="1295400" algn="l"/>
              </a:tabLst>
            </a:pPr>
            <a:r>
              <a:rPr sz="2700" kern="0" spc="160" dirty="0">
                <a:solidFill>
                  <a:sysClr val="windowText" lastClr="000000"/>
                </a:solidFill>
                <a:latin typeface="Tahoma"/>
                <a:cs typeface="Tahoma"/>
              </a:rPr>
              <a:t>CPD</a:t>
            </a:r>
            <a:r>
              <a:rPr sz="27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ahoma"/>
                <a:cs typeface="Tahoma"/>
              </a:rPr>
              <a:t>s</a:t>
            </a:r>
            <a:r>
              <a:rPr sz="27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konceptem</a:t>
            </a:r>
            <a:r>
              <a:rPr sz="2700" kern="0" spc="-1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bezemisních</a:t>
            </a:r>
            <a:r>
              <a:rPr sz="2700" kern="0" spc="-1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ahoma"/>
                <a:cs typeface="Tahoma"/>
              </a:rPr>
              <a:t>budov</a:t>
            </a:r>
            <a:r>
              <a:rPr sz="27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pracuje</a:t>
            </a:r>
            <a:r>
              <a:rPr sz="2700" kern="0" spc="-1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již</a:t>
            </a:r>
            <a:r>
              <a:rPr sz="27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více</a:t>
            </a:r>
            <a:r>
              <a:rPr sz="27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ahoma"/>
                <a:cs typeface="Tahoma"/>
              </a:rPr>
              <a:t>než</a:t>
            </a:r>
            <a:r>
              <a:rPr sz="2700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ahoma"/>
                <a:cs typeface="Tahoma"/>
              </a:rPr>
              <a:t>20</a:t>
            </a:r>
            <a:r>
              <a:rPr sz="27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7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let..</a:t>
            </a:r>
            <a:endParaRPr sz="2700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55012" y="1393188"/>
            <a:ext cx="2546096" cy="41917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371756" y="7056170"/>
            <a:ext cx="5534660" cy="2870200"/>
            <a:chOff x="6185878" y="3528085"/>
            <a:chExt cx="2767330" cy="1435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85878" y="3528085"/>
              <a:ext cx="2766897" cy="143493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02069" y="3653269"/>
              <a:ext cx="405765" cy="467359"/>
            </a:xfrm>
            <a:custGeom>
              <a:avLst/>
              <a:gdLst/>
              <a:ahLst/>
              <a:cxnLst/>
              <a:rect l="l" t="t" r="r" b="b"/>
              <a:pathLst>
                <a:path w="405765" h="467360">
                  <a:moveTo>
                    <a:pt x="150317" y="303530"/>
                  </a:moveTo>
                  <a:lnTo>
                    <a:pt x="147320" y="303530"/>
                  </a:lnTo>
                  <a:lnTo>
                    <a:pt x="144779" y="311150"/>
                  </a:lnTo>
                  <a:lnTo>
                    <a:pt x="142494" y="318770"/>
                  </a:lnTo>
                  <a:lnTo>
                    <a:pt x="140715" y="325120"/>
                  </a:lnTo>
                  <a:lnTo>
                    <a:pt x="139700" y="328930"/>
                  </a:lnTo>
                  <a:lnTo>
                    <a:pt x="138937" y="331470"/>
                  </a:lnTo>
                  <a:lnTo>
                    <a:pt x="138429" y="334010"/>
                  </a:lnTo>
                  <a:lnTo>
                    <a:pt x="122412" y="341630"/>
                  </a:lnTo>
                  <a:lnTo>
                    <a:pt x="109823" y="359410"/>
                  </a:lnTo>
                  <a:lnTo>
                    <a:pt x="101853" y="383540"/>
                  </a:lnTo>
                  <a:lnTo>
                    <a:pt x="99694" y="408940"/>
                  </a:lnTo>
                  <a:lnTo>
                    <a:pt x="103884" y="433070"/>
                  </a:lnTo>
                  <a:lnTo>
                    <a:pt x="113585" y="452120"/>
                  </a:lnTo>
                  <a:lnTo>
                    <a:pt x="127359" y="463550"/>
                  </a:lnTo>
                  <a:lnTo>
                    <a:pt x="143763" y="467360"/>
                  </a:lnTo>
                  <a:lnTo>
                    <a:pt x="159825" y="462280"/>
                  </a:lnTo>
                  <a:lnTo>
                    <a:pt x="172529" y="448310"/>
                  </a:lnTo>
                  <a:lnTo>
                    <a:pt x="180661" y="429260"/>
                  </a:lnTo>
                  <a:lnTo>
                    <a:pt x="183006" y="405130"/>
                  </a:lnTo>
                  <a:lnTo>
                    <a:pt x="179014" y="381000"/>
                  </a:lnTo>
                  <a:lnTo>
                    <a:pt x="169830" y="358140"/>
                  </a:lnTo>
                  <a:lnTo>
                    <a:pt x="156789" y="341630"/>
                  </a:lnTo>
                  <a:lnTo>
                    <a:pt x="141224" y="334010"/>
                  </a:lnTo>
                  <a:lnTo>
                    <a:pt x="143529" y="325120"/>
                  </a:lnTo>
                  <a:lnTo>
                    <a:pt x="146240" y="314960"/>
                  </a:lnTo>
                  <a:lnTo>
                    <a:pt x="149332" y="306070"/>
                  </a:lnTo>
                  <a:lnTo>
                    <a:pt x="150317" y="303530"/>
                  </a:lnTo>
                  <a:close/>
                </a:path>
                <a:path w="405765" h="467360">
                  <a:moveTo>
                    <a:pt x="34665" y="344170"/>
                  </a:moveTo>
                  <a:lnTo>
                    <a:pt x="25145" y="344170"/>
                  </a:lnTo>
                  <a:lnTo>
                    <a:pt x="16027" y="346710"/>
                  </a:lnTo>
                  <a:lnTo>
                    <a:pt x="8778" y="350520"/>
                  </a:lnTo>
                  <a:lnTo>
                    <a:pt x="4125" y="356870"/>
                  </a:lnTo>
                  <a:lnTo>
                    <a:pt x="2793" y="363220"/>
                  </a:lnTo>
                  <a:lnTo>
                    <a:pt x="5205" y="369570"/>
                  </a:lnTo>
                  <a:lnTo>
                    <a:pt x="10747" y="374650"/>
                  </a:lnTo>
                  <a:lnTo>
                    <a:pt x="18599" y="377190"/>
                  </a:lnTo>
                  <a:lnTo>
                    <a:pt x="27939" y="378460"/>
                  </a:lnTo>
                  <a:lnTo>
                    <a:pt x="37236" y="375920"/>
                  </a:lnTo>
                  <a:lnTo>
                    <a:pt x="45735" y="372110"/>
                  </a:lnTo>
                  <a:lnTo>
                    <a:pt x="52068" y="365760"/>
                  </a:lnTo>
                  <a:lnTo>
                    <a:pt x="54863" y="359410"/>
                  </a:lnTo>
                  <a:lnTo>
                    <a:pt x="65853" y="356870"/>
                  </a:lnTo>
                  <a:lnTo>
                    <a:pt x="54863" y="356870"/>
                  </a:lnTo>
                  <a:lnTo>
                    <a:pt x="50988" y="351790"/>
                  </a:lnTo>
                  <a:lnTo>
                    <a:pt x="43767" y="346710"/>
                  </a:lnTo>
                  <a:lnTo>
                    <a:pt x="34665" y="344170"/>
                  </a:lnTo>
                  <a:close/>
                </a:path>
                <a:path w="405765" h="467360">
                  <a:moveTo>
                    <a:pt x="199644" y="212090"/>
                  </a:moveTo>
                  <a:lnTo>
                    <a:pt x="196341" y="212090"/>
                  </a:lnTo>
                  <a:lnTo>
                    <a:pt x="191553" y="218440"/>
                  </a:lnTo>
                  <a:lnTo>
                    <a:pt x="186896" y="226060"/>
                  </a:lnTo>
                  <a:lnTo>
                    <a:pt x="182358" y="233680"/>
                  </a:lnTo>
                  <a:lnTo>
                    <a:pt x="177926" y="240030"/>
                  </a:lnTo>
                  <a:lnTo>
                    <a:pt x="170185" y="254000"/>
                  </a:lnTo>
                  <a:lnTo>
                    <a:pt x="162861" y="267970"/>
                  </a:lnTo>
                  <a:lnTo>
                    <a:pt x="156084" y="281940"/>
                  </a:lnTo>
                  <a:lnTo>
                    <a:pt x="149986" y="295910"/>
                  </a:lnTo>
                  <a:lnTo>
                    <a:pt x="149986" y="297180"/>
                  </a:lnTo>
                  <a:lnTo>
                    <a:pt x="149732" y="297180"/>
                  </a:lnTo>
                  <a:lnTo>
                    <a:pt x="149225" y="298450"/>
                  </a:lnTo>
                  <a:lnTo>
                    <a:pt x="148462" y="298450"/>
                  </a:lnTo>
                  <a:lnTo>
                    <a:pt x="148208" y="299720"/>
                  </a:lnTo>
                  <a:lnTo>
                    <a:pt x="146557" y="300990"/>
                  </a:lnTo>
                  <a:lnTo>
                    <a:pt x="144525" y="302260"/>
                  </a:lnTo>
                  <a:lnTo>
                    <a:pt x="142748" y="304800"/>
                  </a:lnTo>
                  <a:lnTo>
                    <a:pt x="111180" y="330200"/>
                  </a:lnTo>
                  <a:lnTo>
                    <a:pt x="66675" y="353060"/>
                  </a:lnTo>
                  <a:lnTo>
                    <a:pt x="54863" y="356870"/>
                  </a:lnTo>
                  <a:lnTo>
                    <a:pt x="65853" y="356870"/>
                  </a:lnTo>
                  <a:lnTo>
                    <a:pt x="109045" y="335280"/>
                  </a:lnTo>
                  <a:lnTo>
                    <a:pt x="143763" y="307340"/>
                  </a:lnTo>
                  <a:lnTo>
                    <a:pt x="146050" y="304800"/>
                  </a:lnTo>
                  <a:lnTo>
                    <a:pt x="147320" y="303530"/>
                  </a:lnTo>
                  <a:lnTo>
                    <a:pt x="150317" y="303530"/>
                  </a:lnTo>
                  <a:lnTo>
                    <a:pt x="152780" y="297180"/>
                  </a:lnTo>
                  <a:lnTo>
                    <a:pt x="154304" y="293370"/>
                  </a:lnTo>
                  <a:lnTo>
                    <a:pt x="175640" y="250190"/>
                  </a:lnTo>
                  <a:lnTo>
                    <a:pt x="196850" y="215900"/>
                  </a:lnTo>
                  <a:lnTo>
                    <a:pt x="199644" y="212090"/>
                  </a:lnTo>
                  <a:close/>
                </a:path>
                <a:path w="405765" h="467360">
                  <a:moveTo>
                    <a:pt x="389193" y="22860"/>
                  </a:moveTo>
                  <a:lnTo>
                    <a:pt x="385699" y="22860"/>
                  </a:lnTo>
                  <a:lnTo>
                    <a:pt x="369956" y="46990"/>
                  </a:lnTo>
                  <a:lnTo>
                    <a:pt x="355488" y="72390"/>
                  </a:lnTo>
                  <a:lnTo>
                    <a:pt x="342568" y="97790"/>
                  </a:lnTo>
                  <a:lnTo>
                    <a:pt x="331470" y="124460"/>
                  </a:lnTo>
                  <a:lnTo>
                    <a:pt x="328634" y="133350"/>
                  </a:lnTo>
                  <a:lnTo>
                    <a:pt x="326024" y="140970"/>
                  </a:lnTo>
                  <a:lnTo>
                    <a:pt x="323629" y="149860"/>
                  </a:lnTo>
                  <a:lnTo>
                    <a:pt x="321436" y="157480"/>
                  </a:lnTo>
                  <a:lnTo>
                    <a:pt x="302220" y="166370"/>
                  </a:lnTo>
                  <a:lnTo>
                    <a:pt x="285432" y="185420"/>
                  </a:lnTo>
                  <a:lnTo>
                    <a:pt x="272930" y="212090"/>
                  </a:lnTo>
                  <a:lnTo>
                    <a:pt x="266573" y="241300"/>
                  </a:lnTo>
                  <a:lnTo>
                    <a:pt x="267728" y="267970"/>
                  </a:lnTo>
                  <a:lnTo>
                    <a:pt x="267839" y="270510"/>
                  </a:lnTo>
                  <a:lnTo>
                    <a:pt x="276415" y="294640"/>
                  </a:lnTo>
                  <a:lnTo>
                    <a:pt x="290897" y="311150"/>
                  </a:lnTo>
                  <a:lnTo>
                    <a:pt x="309879" y="318770"/>
                  </a:lnTo>
                  <a:lnTo>
                    <a:pt x="329914" y="314960"/>
                  </a:lnTo>
                  <a:lnTo>
                    <a:pt x="347281" y="300990"/>
                  </a:lnTo>
                  <a:lnTo>
                    <a:pt x="360171" y="278130"/>
                  </a:lnTo>
                  <a:lnTo>
                    <a:pt x="366775" y="250190"/>
                  </a:lnTo>
                  <a:lnTo>
                    <a:pt x="365793" y="220980"/>
                  </a:lnTo>
                  <a:lnTo>
                    <a:pt x="365708" y="218440"/>
                  </a:lnTo>
                  <a:lnTo>
                    <a:pt x="357568" y="189230"/>
                  </a:lnTo>
                  <a:lnTo>
                    <a:pt x="343523" y="167640"/>
                  </a:lnTo>
                  <a:lnTo>
                    <a:pt x="324738" y="157480"/>
                  </a:lnTo>
                  <a:lnTo>
                    <a:pt x="324230" y="157480"/>
                  </a:lnTo>
                  <a:lnTo>
                    <a:pt x="330952" y="134620"/>
                  </a:lnTo>
                  <a:lnTo>
                    <a:pt x="339613" y="111760"/>
                  </a:lnTo>
                  <a:lnTo>
                    <a:pt x="349823" y="90170"/>
                  </a:lnTo>
                  <a:lnTo>
                    <a:pt x="361187" y="68580"/>
                  </a:lnTo>
                  <a:lnTo>
                    <a:pt x="363981" y="62230"/>
                  </a:lnTo>
                  <a:lnTo>
                    <a:pt x="367283" y="57150"/>
                  </a:lnTo>
                  <a:lnTo>
                    <a:pt x="370331" y="52070"/>
                  </a:lnTo>
                  <a:lnTo>
                    <a:pt x="373203" y="52070"/>
                  </a:lnTo>
                  <a:lnTo>
                    <a:pt x="373379" y="50800"/>
                  </a:lnTo>
                  <a:lnTo>
                    <a:pt x="376047" y="43180"/>
                  </a:lnTo>
                  <a:lnTo>
                    <a:pt x="382174" y="33020"/>
                  </a:lnTo>
                  <a:lnTo>
                    <a:pt x="388397" y="24130"/>
                  </a:lnTo>
                  <a:lnTo>
                    <a:pt x="389193" y="22860"/>
                  </a:lnTo>
                  <a:close/>
                </a:path>
                <a:path w="405765" h="467360">
                  <a:moveTo>
                    <a:pt x="55879" y="226060"/>
                  </a:moveTo>
                  <a:lnTo>
                    <a:pt x="32932" y="231140"/>
                  </a:lnTo>
                  <a:lnTo>
                    <a:pt x="14795" y="242570"/>
                  </a:lnTo>
                  <a:lnTo>
                    <a:pt x="3230" y="257810"/>
                  </a:lnTo>
                  <a:lnTo>
                    <a:pt x="0" y="274320"/>
                  </a:lnTo>
                  <a:lnTo>
                    <a:pt x="6054" y="290830"/>
                  </a:lnTo>
                  <a:lnTo>
                    <a:pt x="19859" y="302260"/>
                  </a:lnTo>
                  <a:lnTo>
                    <a:pt x="39451" y="309880"/>
                  </a:lnTo>
                  <a:lnTo>
                    <a:pt x="62864" y="311150"/>
                  </a:lnTo>
                  <a:lnTo>
                    <a:pt x="87610" y="304800"/>
                  </a:lnTo>
                  <a:lnTo>
                    <a:pt x="109950" y="293370"/>
                  </a:lnTo>
                  <a:lnTo>
                    <a:pt x="125765" y="278130"/>
                  </a:lnTo>
                  <a:lnTo>
                    <a:pt x="130936" y="261620"/>
                  </a:lnTo>
                  <a:lnTo>
                    <a:pt x="130682" y="260350"/>
                  </a:lnTo>
                  <a:lnTo>
                    <a:pt x="131952" y="259080"/>
                  </a:lnTo>
                  <a:lnTo>
                    <a:pt x="133350" y="259080"/>
                  </a:lnTo>
                  <a:lnTo>
                    <a:pt x="134620" y="257810"/>
                  </a:lnTo>
                  <a:lnTo>
                    <a:pt x="130175" y="257810"/>
                  </a:lnTo>
                  <a:lnTo>
                    <a:pt x="120316" y="243840"/>
                  </a:lnTo>
                  <a:lnTo>
                    <a:pt x="102266" y="232410"/>
                  </a:lnTo>
                  <a:lnTo>
                    <a:pt x="79597" y="227330"/>
                  </a:lnTo>
                  <a:lnTo>
                    <a:pt x="55879" y="226060"/>
                  </a:lnTo>
                  <a:close/>
                </a:path>
                <a:path w="405765" h="467360">
                  <a:moveTo>
                    <a:pt x="349871" y="62230"/>
                  </a:moveTo>
                  <a:lnTo>
                    <a:pt x="345439" y="62230"/>
                  </a:lnTo>
                  <a:lnTo>
                    <a:pt x="339744" y="68580"/>
                  </a:lnTo>
                  <a:lnTo>
                    <a:pt x="311856" y="97790"/>
                  </a:lnTo>
                  <a:lnTo>
                    <a:pt x="289774" y="120650"/>
                  </a:lnTo>
                  <a:lnTo>
                    <a:pt x="267253" y="143510"/>
                  </a:lnTo>
                  <a:lnTo>
                    <a:pt x="255762" y="153670"/>
                  </a:lnTo>
                  <a:lnTo>
                    <a:pt x="244151" y="165100"/>
                  </a:lnTo>
                  <a:lnTo>
                    <a:pt x="232409" y="176530"/>
                  </a:lnTo>
                  <a:lnTo>
                    <a:pt x="221360" y="186690"/>
                  </a:lnTo>
                  <a:lnTo>
                    <a:pt x="210121" y="196850"/>
                  </a:lnTo>
                  <a:lnTo>
                    <a:pt x="198691" y="205740"/>
                  </a:lnTo>
                  <a:lnTo>
                    <a:pt x="176819" y="224790"/>
                  </a:lnTo>
                  <a:lnTo>
                    <a:pt x="166401" y="232410"/>
                  </a:lnTo>
                  <a:lnTo>
                    <a:pt x="155745" y="240030"/>
                  </a:lnTo>
                  <a:lnTo>
                    <a:pt x="144779" y="247650"/>
                  </a:lnTo>
                  <a:lnTo>
                    <a:pt x="135127" y="254000"/>
                  </a:lnTo>
                  <a:lnTo>
                    <a:pt x="130175" y="257810"/>
                  </a:lnTo>
                  <a:lnTo>
                    <a:pt x="134620" y="257810"/>
                  </a:lnTo>
                  <a:lnTo>
                    <a:pt x="145246" y="251460"/>
                  </a:lnTo>
                  <a:lnTo>
                    <a:pt x="155622" y="243840"/>
                  </a:lnTo>
                  <a:lnTo>
                    <a:pt x="165784" y="236220"/>
                  </a:lnTo>
                  <a:lnTo>
                    <a:pt x="175768" y="228600"/>
                  </a:lnTo>
                  <a:lnTo>
                    <a:pt x="186245" y="220980"/>
                  </a:lnTo>
                  <a:lnTo>
                    <a:pt x="191377" y="215900"/>
                  </a:lnTo>
                  <a:lnTo>
                    <a:pt x="196341" y="212090"/>
                  </a:lnTo>
                  <a:lnTo>
                    <a:pt x="199644" y="212090"/>
                  </a:lnTo>
                  <a:lnTo>
                    <a:pt x="202691" y="208280"/>
                  </a:lnTo>
                  <a:lnTo>
                    <a:pt x="205866" y="203200"/>
                  </a:lnTo>
                  <a:lnTo>
                    <a:pt x="216026" y="195580"/>
                  </a:lnTo>
                  <a:lnTo>
                    <a:pt x="220725" y="190500"/>
                  </a:lnTo>
                  <a:lnTo>
                    <a:pt x="232691" y="180340"/>
                  </a:lnTo>
                  <a:lnTo>
                    <a:pt x="244443" y="168910"/>
                  </a:lnTo>
                  <a:lnTo>
                    <a:pt x="267588" y="146050"/>
                  </a:lnTo>
                  <a:lnTo>
                    <a:pt x="279026" y="135890"/>
                  </a:lnTo>
                  <a:lnTo>
                    <a:pt x="301521" y="113030"/>
                  </a:lnTo>
                  <a:lnTo>
                    <a:pt x="323012" y="90170"/>
                  </a:lnTo>
                  <a:lnTo>
                    <a:pt x="333279" y="80010"/>
                  </a:lnTo>
                  <a:lnTo>
                    <a:pt x="343499" y="68580"/>
                  </a:lnTo>
                  <a:lnTo>
                    <a:pt x="349871" y="62230"/>
                  </a:lnTo>
                  <a:close/>
                </a:path>
                <a:path w="405765" h="467360">
                  <a:moveTo>
                    <a:pt x="373203" y="52070"/>
                  </a:moveTo>
                  <a:lnTo>
                    <a:pt x="370331" y="52070"/>
                  </a:lnTo>
                  <a:lnTo>
                    <a:pt x="369395" y="58420"/>
                  </a:lnTo>
                  <a:lnTo>
                    <a:pt x="369315" y="66040"/>
                  </a:lnTo>
                  <a:lnTo>
                    <a:pt x="370189" y="72390"/>
                  </a:lnTo>
                  <a:lnTo>
                    <a:pt x="372109" y="78740"/>
                  </a:lnTo>
                  <a:lnTo>
                    <a:pt x="367537" y="82550"/>
                  </a:lnTo>
                  <a:lnTo>
                    <a:pt x="370839" y="92710"/>
                  </a:lnTo>
                  <a:lnTo>
                    <a:pt x="376300" y="100330"/>
                  </a:lnTo>
                  <a:lnTo>
                    <a:pt x="382143" y="106680"/>
                  </a:lnTo>
                  <a:lnTo>
                    <a:pt x="390144" y="109220"/>
                  </a:lnTo>
                  <a:lnTo>
                    <a:pt x="394715" y="105410"/>
                  </a:lnTo>
                  <a:lnTo>
                    <a:pt x="399287" y="100330"/>
                  </a:lnTo>
                  <a:lnTo>
                    <a:pt x="398272" y="92710"/>
                  </a:lnTo>
                  <a:lnTo>
                    <a:pt x="392429" y="86360"/>
                  </a:lnTo>
                  <a:lnTo>
                    <a:pt x="387730" y="80010"/>
                  </a:lnTo>
                  <a:lnTo>
                    <a:pt x="382312" y="77470"/>
                  </a:lnTo>
                  <a:lnTo>
                    <a:pt x="374523" y="77470"/>
                  </a:lnTo>
                  <a:lnTo>
                    <a:pt x="372475" y="68580"/>
                  </a:lnTo>
                  <a:lnTo>
                    <a:pt x="372237" y="62230"/>
                  </a:lnTo>
                  <a:lnTo>
                    <a:pt x="372141" y="59690"/>
                  </a:lnTo>
                  <a:lnTo>
                    <a:pt x="373203" y="52070"/>
                  </a:lnTo>
                  <a:close/>
                </a:path>
                <a:path w="405765" h="467360">
                  <a:moveTo>
                    <a:pt x="241889" y="45720"/>
                  </a:moveTo>
                  <a:lnTo>
                    <a:pt x="228393" y="48260"/>
                  </a:lnTo>
                  <a:lnTo>
                    <a:pt x="218207" y="55880"/>
                  </a:lnTo>
                  <a:lnTo>
                    <a:pt x="212725" y="66040"/>
                  </a:lnTo>
                  <a:lnTo>
                    <a:pt x="213051" y="72390"/>
                  </a:lnTo>
                  <a:lnTo>
                    <a:pt x="213116" y="73660"/>
                  </a:lnTo>
                  <a:lnTo>
                    <a:pt x="213181" y="74930"/>
                  </a:lnTo>
                  <a:lnTo>
                    <a:pt x="244982" y="101600"/>
                  </a:lnTo>
                  <a:lnTo>
                    <a:pt x="261445" y="102870"/>
                  </a:lnTo>
                  <a:lnTo>
                    <a:pt x="277622" y="100330"/>
                  </a:lnTo>
                  <a:lnTo>
                    <a:pt x="290560" y="93980"/>
                  </a:lnTo>
                  <a:lnTo>
                    <a:pt x="297306" y="85090"/>
                  </a:lnTo>
                  <a:lnTo>
                    <a:pt x="297560" y="83820"/>
                  </a:lnTo>
                  <a:lnTo>
                    <a:pt x="297560" y="81280"/>
                  </a:lnTo>
                  <a:lnTo>
                    <a:pt x="310292" y="78740"/>
                  </a:lnTo>
                  <a:lnTo>
                    <a:pt x="297306" y="78740"/>
                  </a:lnTo>
                  <a:lnTo>
                    <a:pt x="292663" y="68580"/>
                  </a:lnTo>
                  <a:lnTo>
                    <a:pt x="283305" y="59690"/>
                  </a:lnTo>
                  <a:lnTo>
                    <a:pt x="270946" y="52070"/>
                  </a:lnTo>
                  <a:lnTo>
                    <a:pt x="257301" y="46990"/>
                  </a:lnTo>
                  <a:lnTo>
                    <a:pt x="241889" y="45720"/>
                  </a:lnTo>
                  <a:close/>
                </a:path>
                <a:path w="405765" h="467360">
                  <a:moveTo>
                    <a:pt x="405764" y="0"/>
                  </a:moveTo>
                  <a:lnTo>
                    <a:pt x="401827" y="0"/>
                  </a:lnTo>
                  <a:lnTo>
                    <a:pt x="392683" y="11430"/>
                  </a:lnTo>
                  <a:lnTo>
                    <a:pt x="384962" y="19050"/>
                  </a:lnTo>
                  <a:lnTo>
                    <a:pt x="377205" y="27940"/>
                  </a:lnTo>
                  <a:lnTo>
                    <a:pt x="369377" y="36830"/>
                  </a:lnTo>
                  <a:lnTo>
                    <a:pt x="361441" y="45720"/>
                  </a:lnTo>
                  <a:lnTo>
                    <a:pt x="356234" y="50800"/>
                  </a:lnTo>
                  <a:lnTo>
                    <a:pt x="353440" y="54610"/>
                  </a:lnTo>
                  <a:lnTo>
                    <a:pt x="347852" y="58420"/>
                  </a:lnTo>
                  <a:lnTo>
                    <a:pt x="340359" y="62230"/>
                  </a:lnTo>
                  <a:lnTo>
                    <a:pt x="333755" y="66040"/>
                  </a:lnTo>
                  <a:lnTo>
                    <a:pt x="325096" y="69850"/>
                  </a:lnTo>
                  <a:lnTo>
                    <a:pt x="316102" y="73660"/>
                  </a:lnTo>
                  <a:lnTo>
                    <a:pt x="297306" y="78740"/>
                  </a:lnTo>
                  <a:lnTo>
                    <a:pt x="310292" y="78740"/>
                  </a:lnTo>
                  <a:lnTo>
                    <a:pt x="322643" y="74930"/>
                  </a:lnTo>
                  <a:lnTo>
                    <a:pt x="334422" y="68580"/>
                  </a:lnTo>
                  <a:lnTo>
                    <a:pt x="345439" y="62230"/>
                  </a:lnTo>
                  <a:lnTo>
                    <a:pt x="349871" y="62230"/>
                  </a:lnTo>
                  <a:lnTo>
                    <a:pt x="353695" y="58420"/>
                  </a:lnTo>
                  <a:lnTo>
                    <a:pt x="354202" y="57150"/>
                  </a:lnTo>
                  <a:lnTo>
                    <a:pt x="355473" y="55880"/>
                  </a:lnTo>
                  <a:lnTo>
                    <a:pt x="355726" y="55880"/>
                  </a:lnTo>
                  <a:lnTo>
                    <a:pt x="363142" y="46990"/>
                  </a:lnTo>
                  <a:lnTo>
                    <a:pt x="378211" y="31750"/>
                  </a:lnTo>
                  <a:lnTo>
                    <a:pt x="385699" y="22860"/>
                  </a:lnTo>
                  <a:lnTo>
                    <a:pt x="389193" y="22860"/>
                  </a:lnTo>
                  <a:lnTo>
                    <a:pt x="394763" y="13970"/>
                  </a:lnTo>
                  <a:lnTo>
                    <a:pt x="401320" y="5080"/>
                  </a:lnTo>
                  <a:lnTo>
                    <a:pt x="404240" y="1270"/>
                  </a:lnTo>
                  <a:lnTo>
                    <a:pt x="405764" y="0"/>
                  </a:lnTo>
                  <a:close/>
                </a:path>
                <a:path w="405765" h="467360">
                  <a:moveTo>
                    <a:pt x="379602" y="76200"/>
                  </a:moveTo>
                  <a:lnTo>
                    <a:pt x="374523" y="77470"/>
                  </a:lnTo>
                  <a:lnTo>
                    <a:pt x="382312" y="77470"/>
                  </a:lnTo>
                  <a:lnTo>
                    <a:pt x="379602" y="76200"/>
                  </a:lnTo>
                  <a:close/>
                </a:path>
              </a:pathLst>
            </a:custGeom>
            <a:solidFill>
              <a:srgbClr val="CDD3E7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91341" y="3607308"/>
              <a:ext cx="2506517" cy="134894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70153" y="2088981"/>
            <a:ext cx="15502890" cy="7082708"/>
          </a:xfrm>
          <a:prstGeom prst="rect">
            <a:avLst/>
          </a:prstGeom>
        </p:spPr>
        <p:txBody>
          <a:bodyPr vert="horz" wrap="square" lIns="0" tIns="186690" rIns="0" bIns="0" rtlCol="0">
            <a:spAutoFit/>
          </a:bodyPr>
          <a:lstStyle/>
          <a:p>
            <a:pPr marL="1295400" indent="-1270000" defTabSz="1828800">
              <a:spcBef>
                <a:spcPts val="1470"/>
              </a:spcBef>
              <a:buClr>
                <a:srgbClr val="C00000"/>
              </a:buClr>
              <a:buSzPct val="124242"/>
              <a:buFont typeface="Wingdings"/>
              <a:buChar char=""/>
              <a:tabLst>
                <a:tab pos="1295400" algn="l"/>
              </a:tabLst>
            </a:pPr>
            <a:r>
              <a:rPr sz="3300" b="1" kern="0" spc="-240" dirty="0">
                <a:solidFill>
                  <a:sysClr val="windowText" lastClr="000000"/>
                </a:solidFill>
                <a:latin typeface="Tahoma"/>
                <a:cs typeface="Tahoma"/>
              </a:rPr>
              <a:t>Poradenství</a:t>
            </a:r>
            <a:r>
              <a:rPr sz="3300" b="1" kern="0" spc="-1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b="1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NZÚ</a:t>
            </a:r>
            <a:r>
              <a:rPr sz="3300" b="1" kern="0" spc="-1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kern="0" spc="-160" dirty="0">
                <a:solidFill>
                  <a:sysClr val="windowText" lastClr="000000"/>
                </a:solidFill>
                <a:latin typeface="Tahoma"/>
                <a:cs typeface="Tahoma"/>
              </a:rPr>
              <a:t>–</a:t>
            </a:r>
            <a:r>
              <a:rPr sz="33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kern="0" dirty="0">
                <a:solidFill>
                  <a:sysClr val="windowText" lastClr="000000"/>
                </a:solidFill>
                <a:latin typeface="Tahoma"/>
                <a:cs typeface="Tahoma"/>
              </a:rPr>
              <a:t>EKIS,</a:t>
            </a:r>
            <a:r>
              <a:rPr sz="33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kern="0" spc="110" dirty="0">
                <a:solidFill>
                  <a:sysClr val="windowText" lastClr="000000"/>
                </a:solidFill>
                <a:latin typeface="Tahoma"/>
                <a:cs typeface="Tahoma"/>
              </a:rPr>
              <a:t>MAS,</a:t>
            </a:r>
            <a:r>
              <a:rPr sz="3300" kern="0" spc="-14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stavební</a:t>
            </a:r>
            <a:r>
              <a:rPr sz="3300" kern="0" spc="-1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spořitelny</a:t>
            </a:r>
            <a:endParaRPr sz="33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295400" indent="-1270000" defTabSz="1828800">
              <a:spcBef>
                <a:spcPts val="2400"/>
              </a:spcBef>
              <a:buClr>
                <a:srgbClr val="C00000"/>
              </a:buClr>
              <a:buSzPct val="124242"/>
              <a:buFont typeface="Wingdings"/>
              <a:buChar char=""/>
              <a:tabLst>
                <a:tab pos="1295400" algn="l"/>
              </a:tabLst>
            </a:pPr>
            <a:r>
              <a:rPr sz="3300" kern="0" dirty="0">
                <a:solidFill>
                  <a:sysClr val="windowText" lastClr="000000"/>
                </a:solidFill>
                <a:latin typeface="Tahoma"/>
                <a:cs typeface="Tahoma"/>
              </a:rPr>
              <a:t>EKIS</a:t>
            </a:r>
            <a:r>
              <a:rPr sz="3300" kern="0" spc="-1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kern="0" spc="-140" dirty="0">
                <a:solidFill>
                  <a:sysClr val="windowText" lastClr="000000"/>
                </a:solidFill>
                <a:latin typeface="Tahoma"/>
                <a:cs typeface="Tahoma"/>
              </a:rPr>
              <a:t>již</a:t>
            </a:r>
            <a:r>
              <a:rPr sz="3300" kern="0" spc="-1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neexistuje</a:t>
            </a:r>
            <a:endParaRPr sz="33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295400" indent="-1270000" defTabSz="1828800">
              <a:spcBef>
                <a:spcPts val="2400"/>
              </a:spcBef>
              <a:buClr>
                <a:srgbClr val="C00000"/>
              </a:buClr>
              <a:buSzPct val="124242"/>
              <a:buFont typeface="Wingdings"/>
              <a:buChar char=""/>
              <a:tabLst>
                <a:tab pos="1295400" algn="l"/>
              </a:tabLst>
            </a:pPr>
            <a:r>
              <a:rPr sz="3300" b="1" kern="0" spc="-240" dirty="0">
                <a:solidFill>
                  <a:sysClr val="windowText" lastClr="000000"/>
                </a:solidFill>
                <a:latin typeface="Tahoma"/>
                <a:cs typeface="Tahoma"/>
              </a:rPr>
              <a:t>Renovační</a:t>
            </a:r>
            <a:r>
              <a:rPr sz="3300" b="1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b="1" kern="0" spc="-130" dirty="0">
                <a:solidFill>
                  <a:sysClr val="windowText" lastClr="000000"/>
                </a:solidFill>
                <a:latin typeface="Tahoma"/>
                <a:cs typeface="Tahoma"/>
              </a:rPr>
              <a:t>pas </a:t>
            </a:r>
            <a:r>
              <a:rPr sz="3300" b="1" kern="0" spc="-260" dirty="0">
                <a:solidFill>
                  <a:sysClr val="windowText" lastClr="000000"/>
                </a:solidFill>
                <a:latin typeface="Tahoma"/>
                <a:cs typeface="Tahoma"/>
              </a:rPr>
              <a:t>(2.pol.</a:t>
            </a:r>
            <a:r>
              <a:rPr sz="3300" b="1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b="1" kern="0" spc="-390" dirty="0">
                <a:solidFill>
                  <a:sysClr val="windowText" lastClr="000000"/>
                </a:solidFill>
                <a:latin typeface="Tahoma"/>
                <a:cs typeface="Tahoma"/>
              </a:rPr>
              <a:t>2025)</a:t>
            </a:r>
            <a:r>
              <a:rPr sz="3300" b="1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kern="0" dirty="0">
                <a:solidFill>
                  <a:sysClr val="windowText" lastClr="000000"/>
                </a:solidFill>
                <a:latin typeface="Tahoma"/>
                <a:cs typeface="Tahoma"/>
              </a:rPr>
              <a:t>má</a:t>
            </a:r>
            <a:r>
              <a:rPr sz="33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informovat:</a:t>
            </a:r>
            <a:endParaRPr sz="33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3835400" lvl="1" indent="-1271270" defTabSz="1828800">
              <a:spcBef>
                <a:spcPts val="2440"/>
              </a:spcBef>
              <a:buClr>
                <a:srgbClr val="C00000"/>
              </a:buClr>
              <a:buSzPct val="123333"/>
              <a:buFont typeface="Wingdings"/>
              <a:buChar char=""/>
              <a:tabLst>
                <a:tab pos="3835400" algn="l"/>
              </a:tabLst>
            </a:pPr>
            <a:r>
              <a:rPr sz="3000" kern="0" dirty="0">
                <a:solidFill>
                  <a:sysClr val="windowText" lastClr="000000"/>
                </a:solidFill>
                <a:latin typeface="Tahoma"/>
                <a:cs typeface="Tahoma"/>
              </a:rPr>
              <a:t>Popsat</a:t>
            </a:r>
            <a:r>
              <a:rPr sz="30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možnosti</a:t>
            </a:r>
            <a:r>
              <a:rPr sz="30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renovace</a:t>
            </a:r>
            <a:r>
              <a:rPr sz="30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nemovitosti</a:t>
            </a:r>
            <a:r>
              <a:rPr sz="30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(kompletní</a:t>
            </a:r>
            <a:r>
              <a:rPr sz="30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renovace).</a:t>
            </a:r>
            <a:endParaRPr sz="30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3835400" lvl="1" indent="-1271270" defTabSz="1828800">
              <a:spcBef>
                <a:spcPts val="2400"/>
              </a:spcBef>
              <a:buClr>
                <a:srgbClr val="C00000"/>
              </a:buClr>
              <a:buSzPct val="123333"/>
              <a:buFont typeface="Wingdings"/>
              <a:buChar char=""/>
              <a:tabLst>
                <a:tab pos="3835400" algn="l"/>
              </a:tabLst>
            </a:pPr>
            <a:r>
              <a:rPr sz="30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Navrhnout</a:t>
            </a:r>
            <a:r>
              <a:rPr sz="3000" kern="0" spc="-14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opatření</a:t>
            </a:r>
            <a:r>
              <a:rPr sz="30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vedoucí</a:t>
            </a:r>
            <a:r>
              <a:rPr sz="3000" kern="0" spc="-1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ahoma"/>
                <a:cs typeface="Tahoma"/>
              </a:rPr>
              <a:t>k</a:t>
            </a:r>
            <a:r>
              <a:rPr sz="30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ahoma"/>
                <a:cs typeface="Tahoma"/>
              </a:rPr>
              <a:t>úspoře</a:t>
            </a:r>
            <a:r>
              <a:rPr sz="30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energie.</a:t>
            </a:r>
            <a:endParaRPr sz="30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3835400" lvl="1" indent="-1271270" defTabSz="1828800">
              <a:spcBef>
                <a:spcPts val="2400"/>
              </a:spcBef>
              <a:buClr>
                <a:srgbClr val="C00000"/>
              </a:buClr>
              <a:buSzPct val="123333"/>
              <a:buFont typeface="Wingdings"/>
              <a:buChar char=""/>
              <a:tabLst>
                <a:tab pos="3835400" algn="l"/>
              </a:tabLst>
            </a:pPr>
            <a:r>
              <a:rPr sz="30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Doporučit</a:t>
            </a:r>
            <a:r>
              <a:rPr sz="3000" kern="0" spc="-1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finanční</a:t>
            </a:r>
            <a:r>
              <a:rPr sz="3000" kern="0" spc="-1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nástroje</a:t>
            </a:r>
            <a:r>
              <a:rPr sz="30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(dotace)</a:t>
            </a:r>
            <a:r>
              <a:rPr sz="3000" kern="0" spc="-1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ahoma"/>
                <a:cs typeface="Tahoma"/>
              </a:rPr>
              <a:t>v</a:t>
            </a:r>
            <a:r>
              <a:rPr sz="30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rámci</a:t>
            </a:r>
            <a:r>
              <a:rPr sz="3000" kern="0" spc="-14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programů</a:t>
            </a:r>
            <a:r>
              <a:rPr sz="30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veřejné</a:t>
            </a:r>
            <a:r>
              <a:rPr sz="3000" kern="0" spc="-1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podpory.</a:t>
            </a:r>
            <a:endParaRPr sz="30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295400" indent="-1270000" defTabSz="1828800">
              <a:spcBef>
                <a:spcPts val="2370"/>
              </a:spcBef>
              <a:buClr>
                <a:srgbClr val="C00000"/>
              </a:buClr>
              <a:buSzPct val="124242"/>
              <a:buFont typeface="Wingdings"/>
              <a:buChar char=""/>
              <a:tabLst>
                <a:tab pos="1295400" algn="l"/>
              </a:tabLst>
            </a:pPr>
            <a:r>
              <a:rPr sz="3300" kern="0" dirty="0">
                <a:solidFill>
                  <a:sysClr val="windowText" lastClr="000000"/>
                </a:solidFill>
                <a:latin typeface="Tahoma"/>
                <a:cs typeface="Tahoma"/>
              </a:rPr>
              <a:t>Součástí</a:t>
            </a:r>
            <a:r>
              <a:rPr sz="3300" kern="0" spc="-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konzultace</a:t>
            </a:r>
            <a:r>
              <a:rPr sz="33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kern="0" spc="-160" dirty="0">
                <a:solidFill>
                  <a:sysClr val="windowText" lastClr="000000"/>
                </a:solidFill>
                <a:latin typeface="Tahoma"/>
                <a:cs typeface="Tahoma"/>
              </a:rPr>
              <a:t>(1-</a:t>
            </a:r>
            <a:r>
              <a:rPr sz="3300" kern="0" dirty="0">
                <a:solidFill>
                  <a:sysClr val="windowText" lastClr="000000"/>
                </a:solidFill>
                <a:latin typeface="Tahoma"/>
                <a:cs typeface="Tahoma"/>
              </a:rPr>
              <a:t>2</a:t>
            </a:r>
            <a:r>
              <a:rPr sz="3300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hodiny)</a:t>
            </a:r>
            <a:endParaRPr sz="33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295400" indent="-1270000" defTabSz="1828800">
              <a:spcBef>
                <a:spcPts val="2400"/>
              </a:spcBef>
              <a:buClr>
                <a:srgbClr val="C00000"/>
              </a:buClr>
              <a:buSzPct val="124242"/>
              <a:buFont typeface="Wingdings"/>
              <a:buChar char=""/>
              <a:tabLst>
                <a:tab pos="1295400" algn="l"/>
              </a:tabLst>
            </a:pPr>
            <a:r>
              <a:rPr sz="33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Vypracování</a:t>
            </a:r>
            <a:r>
              <a:rPr sz="33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dokumentu</a:t>
            </a:r>
            <a:r>
              <a:rPr sz="33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zpoplatněno,</a:t>
            </a:r>
            <a:r>
              <a:rPr sz="33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kern="0" dirty="0">
                <a:solidFill>
                  <a:sysClr val="windowText" lastClr="000000"/>
                </a:solidFill>
                <a:latin typeface="Tahoma"/>
                <a:cs typeface="Tahoma"/>
              </a:rPr>
              <a:t>dotace</a:t>
            </a:r>
            <a:r>
              <a:rPr sz="33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kern="0" spc="130" dirty="0">
                <a:solidFill>
                  <a:sysClr val="windowText" lastClr="000000"/>
                </a:solidFill>
                <a:latin typeface="Tahoma"/>
                <a:cs typeface="Tahoma"/>
              </a:rPr>
              <a:t>cca</a:t>
            </a:r>
            <a:r>
              <a:rPr sz="33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80%</a:t>
            </a:r>
            <a:endParaRPr sz="33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2564130" lvl="1" indent="-1268730" defTabSz="1828800">
              <a:spcBef>
                <a:spcPts val="2400"/>
              </a:spcBef>
              <a:buClr>
                <a:srgbClr val="C00000"/>
              </a:buClr>
              <a:buSzPct val="124242"/>
              <a:buFont typeface="Wingdings"/>
              <a:buChar char=""/>
              <a:tabLst>
                <a:tab pos="2564130" algn="l"/>
              </a:tabLst>
            </a:pPr>
            <a:r>
              <a:rPr sz="3300" kern="0" dirty="0">
                <a:solidFill>
                  <a:sysClr val="windowText" lastClr="000000"/>
                </a:solidFill>
                <a:latin typeface="Tahoma"/>
                <a:cs typeface="Tahoma"/>
              </a:rPr>
              <a:t>Pro</a:t>
            </a:r>
            <a:r>
              <a:rPr sz="33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nízkopříjmové </a:t>
            </a:r>
            <a:r>
              <a:rPr sz="3300" kern="0" dirty="0">
                <a:solidFill>
                  <a:sysClr val="windowText" lastClr="000000"/>
                </a:solidFill>
                <a:latin typeface="Tahoma"/>
                <a:cs typeface="Tahoma"/>
              </a:rPr>
              <a:t>domácnosti</a:t>
            </a:r>
            <a:r>
              <a:rPr sz="33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ZDARMA.</a:t>
            </a:r>
            <a:endParaRPr sz="33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57600" y="516064"/>
            <a:ext cx="22322532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7194550">
              <a:spcBef>
                <a:spcPts val="210"/>
              </a:spcBef>
            </a:pPr>
            <a:r>
              <a:rPr spc="-20" dirty="0"/>
              <a:t>Poradenství</a:t>
            </a:r>
            <a:r>
              <a:rPr spc="-290" dirty="0"/>
              <a:t> </a:t>
            </a:r>
            <a:r>
              <a:rPr spc="-40" dirty="0"/>
              <a:t>2025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7623" y="2199133"/>
            <a:ext cx="7158990" cy="534762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95400" indent="-1270000" defTabSz="1828800">
              <a:spcBef>
                <a:spcPts val="210"/>
              </a:spcBef>
              <a:buClr>
                <a:srgbClr val="C00000"/>
              </a:buClr>
              <a:buSzPct val="124242"/>
              <a:buFont typeface="Wingdings"/>
              <a:buChar char=""/>
              <a:tabLst>
                <a:tab pos="1295400" algn="l"/>
              </a:tabLst>
            </a:pPr>
            <a:r>
              <a:rPr sz="33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Renovační</a:t>
            </a:r>
            <a:r>
              <a:rPr sz="33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kern="0" dirty="0">
                <a:solidFill>
                  <a:sysClr val="windowText" lastClr="000000"/>
                </a:solidFill>
                <a:latin typeface="Tahoma"/>
                <a:cs typeface="Tahoma"/>
              </a:rPr>
              <a:t>pas</a:t>
            </a:r>
            <a:r>
              <a:rPr sz="3300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3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NENAHRAZUJE:</a:t>
            </a:r>
            <a:endParaRPr sz="33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86606" y="4708752"/>
            <a:ext cx="269240" cy="1568378"/>
          </a:xfrm>
          <a:prstGeom prst="rect">
            <a:avLst/>
          </a:prstGeom>
        </p:spPr>
        <p:txBody>
          <a:bodyPr vert="horz" wrap="square" lIns="0" tIns="222250" rIns="0" bIns="0" rtlCol="0">
            <a:spAutoFit/>
          </a:bodyPr>
          <a:lstStyle/>
          <a:p>
            <a:pPr marL="25400" defTabSz="1828800">
              <a:spcBef>
                <a:spcPts val="1750"/>
              </a:spcBef>
            </a:pPr>
            <a:r>
              <a:rPr sz="3700" kern="0" spc="-100" dirty="0">
                <a:solidFill>
                  <a:srgbClr val="C00000"/>
                </a:solidFill>
                <a:latin typeface="Wingdings"/>
                <a:cs typeface="Wingdings"/>
              </a:rPr>
              <a:t></a:t>
            </a:r>
            <a:endParaRPr sz="3700" kern="0">
              <a:solidFill>
                <a:sysClr val="windowText" lastClr="000000"/>
              </a:solidFill>
              <a:latin typeface="Wingdings"/>
              <a:cs typeface="Wingdings"/>
            </a:endParaRPr>
          </a:p>
          <a:p>
            <a:pPr marL="25400" defTabSz="1828800">
              <a:spcBef>
                <a:spcPts val="1560"/>
              </a:spcBef>
            </a:pPr>
            <a:r>
              <a:rPr sz="3700" kern="0" spc="-100" dirty="0">
                <a:solidFill>
                  <a:srgbClr val="C00000"/>
                </a:solidFill>
                <a:latin typeface="Wingdings"/>
                <a:cs typeface="Wingdings"/>
              </a:rPr>
              <a:t></a:t>
            </a:r>
            <a:endParaRPr sz="3700" kern="0">
              <a:solidFill>
                <a:sysClr val="windowText" lastClr="000000"/>
              </a:solidFill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86606" y="2845132"/>
            <a:ext cx="14658340" cy="3426579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96670" indent="-1271270" defTabSz="1828800">
              <a:spcBef>
                <a:spcPts val="1520"/>
              </a:spcBef>
              <a:buClr>
                <a:srgbClr val="C00000"/>
              </a:buClr>
              <a:buSzPct val="123333"/>
              <a:buFont typeface="Wingdings"/>
              <a:buChar char=""/>
              <a:tabLst>
                <a:tab pos="1296670" algn="l"/>
              </a:tabLst>
            </a:pPr>
            <a:r>
              <a:rPr sz="30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Legislativou</a:t>
            </a:r>
            <a:r>
              <a:rPr sz="3000" kern="0" spc="-14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předepsané</a:t>
            </a:r>
            <a:r>
              <a:rPr sz="30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odborného</a:t>
            </a:r>
            <a:r>
              <a:rPr sz="30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ahoma"/>
                <a:cs typeface="Tahoma"/>
              </a:rPr>
              <a:t>posouzení</a:t>
            </a:r>
            <a:r>
              <a:rPr sz="30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ahoma"/>
                <a:cs typeface="Tahoma"/>
              </a:rPr>
              <a:t>nebo</a:t>
            </a:r>
            <a:r>
              <a:rPr sz="30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energetického</a:t>
            </a:r>
            <a:r>
              <a:rPr sz="3000" kern="0" spc="-1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posouzení,</a:t>
            </a:r>
            <a:endParaRPr sz="30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296670" indent="-1271270" defTabSz="1828800">
              <a:spcBef>
                <a:spcPts val="2400"/>
              </a:spcBef>
              <a:buClr>
                <a:srgbClr val="C00000"/>
              </a:buClr>
              <a:buSzPct val="123333"/>
              <a:buFont typeface="Wingdings"/>
              <a:buChar char=""/>
              <a:tabLst>
                <a:tab pos="1296670" algn="l"/>
              </a:tabLst>
            </a:pPr>
            <a:r>
              <a:rPr sz="3000" kern="0" dirty="0">
                <a:solidFill>
                  <a:sysClr val="windowText" lastClr="000000"/>
                </a:solidFill>
                <a:latin typeface="Tahoma"/>
                <a:cs typeface="Tahoma"/>
              </a:rPr>
              <a:t>Podklad</a:t>
            </a:r>
            <a:r>
              <a:rPr sz="3000" kern="0" spc="8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ahoma"/>
                <a:cs typeface="Tahoma"/>
              </a:rPr>
              <a:t>pro</a:t>
            </a:r>
            <a:r>
              <a:rPr sz="3000" kern="0" spc="818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ahoma"/>
                <a:cs typeface="Tahoma"/>
              </a:rPr>
              <a:t>získání</a:t>
            </a:r>
            <a:r>
              <a:rPr sz="3000" kern="0" spc="818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ahoma"/>
                <a:cs typeface="Tahoma"/>
              </a:rPr>
              <a:t>bankovních</a:t>
            </a:r>
            <a:r>
              <a:rPr sz="3000" kern="0" spc="8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ahoma"/>
                <a:cs typeface="Tahoma"/>
              </a:rPr>
              <a:t>záruk,</a:t>
            </a:r>
            <a:r>
              <a:rPr sz="3000" kern="0" spc="8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ahoma"/>
                <a:cs typeface="Tahoma"/>
              </a:rPr>
              <a:t>půjček,</a:t>
            </a:r>
            <a:r>
              <a:rPr sz="3000" kern="0" spc="8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ahoma"/>
                <a:cs typeface="Tahoma"/>
              </a:rPr>
              <a:t>hypoték</a:t>
            </a:r>
            <a:r>
              <a:rPr sz="3000" kern="0" spc="8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ahoma"/>
                <a:cs typeface="Tahoma"/>
              </a:rPr>
              <a:t>nebo</a:t>
            </a:r>
            <a:r>
              <a:rPr sz="3000" kern="0" spc="818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ahoma"/>
                <a:cs typeface="Tahoma"/>
              </a:rPr>
              <a:t>jiného</a:t>
            </a:r>
            <a:r>
              <a:rPr sz="3000" kern="0" spc="8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druhu</a:t>
            </a:r>
            <a:endParaRPr sz="30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296670" defTabSz="1828800"/>
            <a:r>
              <a:rPr sz="30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financování.</a:t>
            </a:r>
            <a:endParaRPr sz="30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296670" defTabSz="1828800">
              <a:spcBef>
                <a:spcPts val="2400"/>
              </a:spcBef>
            </a:pPr>
            <a:r>
              <a:rPr sz="30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Nezaručuje</a:t>
            </a:r>
            <a:r>
              <a:rPr sz="3000" kern="0" spc="-14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získání</a:t>
            </a:r>
            <a:r>
              <a:rPr sz="30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ahoma"/>
                <a:cs typeface="Tahoma"/>
              </a:rPr>
              <a:t>dotace</a:t>
            </a:r>
            <a:r>
              <a:rPr sz="30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ahoma"/>
                <a:cs typeface="Tahoma"/>
              </a:rPr>
              <a:t>nebo</a:t>
            </a:r>
            <a:r>
              <a:rPr sz="30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ani</a:t>
            </a:r>
            <a:r>
              <a:rPr sz="3000" kern="0" spc="-10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210" dirty="0">
                <a:solidFill>
                  <a:sysClr val="windowText" lastClr="000000"/>
                </a:solidFill>
                <a:latin typeface="Tahoma"/>
                <a:cs typeface="Tahoma"/>
              </a:rPr>
              <a:t>její</a:t>
            </a:r>
            <a:r>
              <a:rPr sz="3000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výši</a:t>
            </a:r>
            <a:endParaRPr sz="30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296670" defTabSz="1828800">
              <a:spcBef>
                <a:spcPts val="2400"/>
              </a:spcBef>
            </a:pPr>
            <a:r>
              <a:rPr sz="30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Není</a:t>
            </a:r>
            <a:r>
              <a:rPr sz="3000" kern="0" spc="-1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momentálně</a:t>
            </a:r>
            <a:r>
              <a:rPr sz="3000" kern="0" spc="-1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přílohou</a:t>
            </a:r>
            <a:r>
              <a:rPr sz="3000" kern="0" spc="-14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ahoma"/>
                <a:cs typeface="Tahoma"/>
              </a:rPr>
              <a:t>žádné</a:t>
            </a:r>
            <a:r>
              <a:rPr sz="3000" kern="0" spc="-1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ahoma"/>
                <a:cs typeface="Tahoma"/>
              </a:rPr>
              <a:t>žádosti</a:t>
            </a:r>
            <a:r>
              <a:rPr sz="3000" kern="0" spc="-11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ahoma"/>
                <a:cs typeface="Tahoma"/>
              </a:rPr>
              <a:t>o</a:t>
            </a:r>
            <a:r>
              <a:rPr sz="3000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000" kern="0" spc="-20" dirty="0">
                <a:solidFill>
                  <a:sysClr val="windowText" lastClr="000000"/>
                </a:solidFill>
                <a:latin typeface="Tahoma"/>
                <a:cs typeface="Tahoma"/>
              </a:rPr>
              <a:t>dotaci.</a:t>
            </a:r>
            <a:endParaRPr sz="30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794742" y="5347714"/>
            <a:ext cx="4333240" cy="3886200"/>
          </a:xfrm>
          <a:custGeom>
            <a:avLst/>
            <a:gdLst/>
            <a:ahLst/>
            <a:cxnLst/>
            <a:rect l="l" t="t" r="r" b="b"/>
            <a:pathLst>
              <a:path w="2166620" h="1943100">
                <a:moveTo>
                  <a:pt x="575208" y="1041400"/>
                </a:moveTo>
                <a:lnTo>
                  <a:pt x="384124" y="1041400"/>
                </a:lnTo>
                <a:lnTo>
                  <a:pt x="338147" y="1054100"/>
                </a:lnTo>
                <a:lnTo>
                  <a:pt x="294036" y="1066800"/>
                </a:lnTo>
                <a:lnTo>
                  <a:pt x="252039" y="1092200"/>
                </a:lnTo>
                <a:lnTo>
                  <a:pt x="212402" y="1117600"/>
                </a:lnTo>
                <a:lnTo>
                  <a:pt x="175371" y="1143000"/>
                </a:lnTo>
                <a:lnTo>
                  <a:pt x="141192" y="1168400"/>
                </a:lnTo>
                <a:lnTo>
                  <a:pt x="110111" y="1206500"/>
                </a:lnTo>
                <a:lnTo>
                  <a:pt x="82376" y="1231900"/>
                </a:lnTo>
                <a:lnTo>
                  <a:pt x="58232" y="1270000"/>
                </a:lnTo>
                <a:lnTo>
                  <a:pt x="37925" y="1308100"/>
                </a:lnTo>
                <a:lnTo>
                  <a:pt x="21702" y="1358900"/>
                </a:lnTo>
                <a:lnTo>
                  <a:pt x="9809" y="1397000"/>
                </a:lnTo>
                <a:lnTo>
                  <a:pt x="2493" y="1447800"/>
                </a:lnTo>
                <a:lnTo>
                  <a:pt x="0" y="1485900"/>
                </a:lnTo>
                <a:lnTo>
                  <a:pt x="2493" y="1536700"/>
                </a:lnTo>
                <a:lnTo>
                  <a:pt x="9809" y="1587500"/>
                </a:lnTo>
                <a:lnTo>
                  <a:pt x="21702" y="1625600"/>
                </a:lnTo>
                <a:lnTo>
                  <a:pt x="37925" y="1663700"/>
                </a:lnTo>
                <a:lnTo>
                  <a:pt x="58232" y="1714500"/>
                </a:lnTo>
                <a:lnTo>
                  <a:pt x="82376" y="1752600"/>
                </a:lnTo>
                <a:lnTo>
                  <a:pt x="110111" y="1778000"/>
                </a:lnTo>
                <a:lnTo>
                  <a:pt x="141192" y="1816100"/>
                </a:lnTo>
                <a:lnTo>
                  <a:pt x="175371" y="1841500"/>
                </a:lnTo>
                <a:lnTo>
                  <a:pt x="212402" y="1866900"/>
                </a:lnTo>
                <a:lnTo>
                  <a:pt x="252039" y="1892300"/>
                </a:lnTo>
                <a:lnTo>
                  <a:pt x="294036" y="1917700"/>
                </a:lnTo>
                <a:lnTo>
                  <a:pt x="338147" y="1930400"/>
                </a:lnTo>
                <a:lnTo>
                  <a:pt x="384124" y="1943100"/>
                </a:lnTo>
                <a:lnTo>
                  <a:pt x="587309" y="1943100"/>
                </a:lnTo>
                <a:lnTo>
                  <a:pt x="637652" y="1930400"/>
                </a:lnTo>
                <a:lnTo>
                  <a:pt x="685534" y="1905000"/>
                </a:lnTo>
                <a:lnTo>
                  <a:pt x="708062" y="1892300"/>
                </a:lnTo>
                <a:lnTo>
                  <a:pt x="407765" y="1892300"/>
                </a:lnTo>
                <a:lnTo>
                  <a:pt x="386143" y="1879600"/>
                </a:lnTo>
                <a:lnTo>
                  <a:pt x="364521" y="1879600"/>
                </a:lnTo>
                <a:lnTo>
                  <a:pt x="342900" y="1866900"/>
                </a:lnTo>
                <a:lnTo>
                  <a:pt x="342900" y="1854200"/>
                </a:lnTo>
                <a:lnTo>
                  <a:pt x="286765" y="1854200"/>
                </a:lnTo>
                <a:lnTo>
                  <a:pt x="265689" y="1841500"/>
                </a:lnTo>
                <a:lnTo>
                  <a:pt x="245506" y="1828800"/>
                </a:lnTo>
                <a:lnTo>
                  <a:pt x="225919" y="1816100"/>
                </a:lnTo>
                <a:lnTo>
                  <a:pt x="206628" y="1803400"/>
                </a:lnTo>
                <a:lnTo>
                  <a:pt x="206628" y="1739900"/>
                </a:lnTo>
                <a:lnTo>
                  <a:pt x="150622" y="1739900"/>
                </a:lnTo>
                <a:lnTo>
                  <a:pt x="123029" y="1701800"/>
                </a:lnTo>
                <a:lnTo>
                  <a:pt x="99765" y="1663700"/>
                </a:lnTo>
                <a:lnTo>
                  <a:pt x="81137" y="1625600"/>
                </a:lnTo>
                <a:lnTo>
                  <a:pt x="67451" y="1587500"/>
                </a:lnTo>
                <a:lnTo>
                  <a:pt x="59014" y="1536700"/>
                </a:lnTo>
                <a:lnTo>
                  <a:pt x="56133" y="1485900"/>
                </a:lnTo>
                <a:lnTo>
                  <a:pt x="58998" y="1447800"/>
                </a:lnTo>
                <a:lnTo>
                  <a:pt x="67375" y="1397000"/>
                </a:lnTo>
                <a:lnTo>
                  <a:pt x="80944" y="1358900"/>
                </a:lnTo>
                <a:lnTo>
                  <a:pt x="99382" y="1308100"/>
                </a:lnTo>
                <a:lnTo>
                  <a:pt x="122366" y="1270000"/>
                </a:lnTo>
                <a:lnTo>
                  <a:pt x="149576" y="1244600"/>
                </a:lnTo>
                <a:lnTo>
                  <a:pt x="180689" y="1206500"/>
                </a:lnTo>
                <a:lnTo>
                  <a:pt x="215382" y="1181100"/>
                </a:lnTo>
                <a:lnTo>
                  <a:pt x="253333" y="1155700"/>
                </a:lnTo>
                <a:lnTo>
                  <a:pt x="294221" y="1130300"/>
                </a:lnTo>
                <a:lnTo>
                  <a:pt x="337724" y="1104900"/>
                </a:lnTo>
                <a:lnTo>
                  <a:pt x="383518" y="1092200"/>
                </a:lnTo>
                <a:lnTo>
                  <a:pt x="707227" y="1092200"/>
                </a:lnTo>
                <a:lnTo>
                  <a:pt x="664924" y="1066800"/>
                </a:lnTo>
                <a:lnTo>
                  <a:pt x="575208" y="1041400"/>
                </a:lnTo>
                <a:close/>
              </a:path>
              <a:path w="2166620" h="1943100">
                <a:moveTo>
                  <a:pt x="511175" y="1587500"/>
                </a:moveTo>
                <a:lnTo>
                  <a:pt x="450214" y="1587500"/>
                </a:lnTo>
                <a:lnTo>
                  <a:pt x="439038" y="1625600"/>
                </a:lnTo>
                <a:lnTo>
                  <a:pt x="434798" y="1651000"/>
                </a:lnTo>
                <a:lnTo>
                  <a:pt x="431784" y="1663700"/>
                </a:lnTo>
                <a:lnTo>
                  <a:pt x="429984" y="1676400"/>
                </a:lnTo>
                <a:lnTo>
                  <a:pt x="429386" y="1689100"/>
                </a:lnTo>
                <a:lnTo>
                  <a:pt x="429386" y="1892300"/>
                </a:lnTo>
                <a:lnTo>
                  <a:pt x="533526" y="1892300"/>
                </a:lnTo>
                <a:lnTo>
                  <a:pt x="533526" y="1689100"/>
                </a:lnTo>
                <a:lnTo>
                  <a:pt x="532905" y="1676400"/>
                </a:lnTo>
                <a:lnTo>
                  <a:pt x="530939" y="1663700"/>
                </a:lnTo>
                <a:lnTo>
                  <a:pt x="527472" y="1651000"/>
                </a:lnTo>
                <a:lnTo>
                  <a:pt x="522350" y="1625600"/>
                </a:lnTo>
                <a:lnTo>
                  <a:pt x="511175" y="1587500"/>
                </a:lnTo>
                <a:close/>
              </a:path>
              <a:path w="2166620" h="1943100">
                <a:moveTo>
                  <a:pt x="679735" y="1638300"/>
                </a:moveTo>
                <a:lnTo>
                  <a:pt x="640492" y="1638300"/>
                </a:lnTo>
                <a:lnTo>
                  <a:pt x="634857" y="1651000"/>
                </a:lnTo>
                <a:lnTo>
                  <a:pt x="632840" y="1663700"/>
                </a:lnTo>
                <a:lnTo>
                  <a:pt x="632840" y="1866900"/>
                </a:lnTo>
                <a:lnTo>
                  <a:pt x="608554" y="1879600"/>
                </a:lnTo>
                <a:lnTo>
                  <a:pt x="583803" y="1879600"/>
                </a:lnTo>
                <a:lnTo>
                  <a:pt x="558742" y="1892300"/>
                </a:lnTo>
                <a:lnTo>
                  <a:pt x="708062" y="1892300"/>
                </a:lnTo>
                <a:lnTo>
                  <a:pt x="730590" y="1879600"/>
                </a:lnTo>
                <a:lnTo>
                  <a:pt x="772456" y="1854200"/>
                </a:lnTo>
                <a:lnTo>
                  <a:pt x="791612" y="1841500"/>
                </a:lnTo>
                <a:lnTo>
                  <a:pt x="687324" y="1841500"/>
                </a:lnTo>
                <a:lnTo>
                  <a:pt x="687324" y="1663700"/>
                </a:lnTo>
                <a:lnTo>
                  <a:pt x="685327" y="1651000"/>
                </a:lnTo>
                <a:lnTo>
                  <a:pt x="679735" y="1638300"/>
                </a:lnTo>
                <a:close/>
              </a:path>
              <a:path w="2166620" h="1943100">
                <a:moveTo>
                  <a:pt x="334486" y="1638300"/>
                </a:moveTo>
                <a:lnTo>
                  <a:pt x="294989" y="1638300"/>
                </a:lnTo>
                <a:lnTo>
                  <a:pt x="288996" y="1651000"/>
                </a:lnTo>
                <a:lnTo>
                  <a:pt x="286765" y="1663700"/>
                </a:lnTo>
                <a:lnTo>
                  <a:pt x="286765" y="1854200"/>
                </a:lnTo>
                <a:lnTo>
                  <a:pt x="342900" y="1854200"/>
                </a:lnTo>
                <a:lnTo>
                  <a:pt x="342900" y="1663700"/>
                </a:lnTo>
                <a:lnTo>
                  <a:pt x="340645" y="1651000"/>
                </a:lnTo>
                <a:lnTo>
                  <a:pt x="334486" y="1638300"/>
                </a:lnTo>
                <a:close/>
              </a:path>
              <a:path w="2166620" h="1943100">
                <a:moveTo>
                  <a:pt x="810768" y="1828800"/>
                </a:moveTo>
                <a:lnTo>
                  <a:pt x="705324" y="1828800"/>
                </a:lnTo>
                <a:lnTo>
                  <a:pt x="687324" y="1841500"/>
                </a:lnTo>
                <a:lnTo>
                  <a:pt x="791612" y="1841500"/>
                </a:lnTo>
                <a:lnTo>
                  <a:pt x="810768" y="1828800"/>
                </a:lnTo>
                <a:close/>
              </a:path>
              <a:path w="2166620" h="1943100">
                <a:moveTo>
                  <a:pt x="795176" y="1549400"/>
                </a:moveTo>
                <a:lnTo>
                  <a:pt x="720879" y="1549400"/>
                </a:lnTo>
                <a:lnTo>
                  <a:pt x="738631" y="1562100"/>
                </a:lnTo>
                <a:lnTo>
                  <a:pt x="750383" y="1574800"/>
                </a:lnTo>
                <a:lnTo>
                  <a:pt x="754633" y="1600200"/>
                </a:lnTo>
                <a:lnTo>
                  <a:pt x="754633" y="1803400"/>
                </a:lnTo>
                <a:lnTo>
                  <a:pt x="739419" y="1816100"/>
                </a:lnTo>
                <a:lnTo>
                  <a:pt x="722836" y="1828800"/>
                </a:lnTo>
                <a:lnTo>
                  <a:pt x="812292" y="1828800"/>
                </a:lnTo>
                <a:lnTo>
                  <a:pt x="844915" y="1790700"/>
                </a:lnTo>
                <a:lnTo>
                  <a:pt x="874111" y="1752600"/>
                </a:lnTo>
                <a:lnTo>
                  <a:pt x="882605" y="1739900"/>
                </a:lnTo>
                <a:lnTo>
                  <a:pt x="812292" y="1739900"/>
                </a:lnTo>
                <a:lnTo>
                  <a:pt x="812292" y="1600200"/>
                </a:lnTo>
                <a:lnTo>
                  <a:pt x="803318" y="1562100"/>
                </a:lnTo>
                <a:lnTo>
                  <a:pt x="795176" y="1549400"/>
                </a:lnTo>
                <a:close/>
              </a:path>
              <a:path w="2166620" h="1943100">
                <a:moveTo>
                  <a:pt x="742747" y="1498600"/>
                </a:moveTo>
                <a:lnTo>
                  <a:pt x="219577" y="1498600"/>
                </a:lnTo>
                <a:lnTo>
                  <a:pt x="183880" y="1524000"/>
                </a:lnTo>
                <a:lnTo>
                  <a:pt x="159589" y="1562100"/>
                </a:lnTo>
                <a:lnTo>
                  <a:pt x="150622" y="1600200"/>
                </a:lnTo>
                <a:lnTo>
                  <a:pt x="150622" y="1739900"/>
                </a:lnTo>
                <a:lnTo>
                  <a:pt x="206628" y="1739900"/>
                </a:lnTo>
                <a:lnTo>
                  <a:pt x="206628" y="1600200"/>
                </a:lnTo>
                <a:lnTo>
                  <a:pt x="211113" y="1574800"/>
                </a:lnTo>
                <a:lnTo>
                  <a:pt x="223265" y="1562100"/>
                </a:lnTo>
                <a:lnTo>
                  <a:pt x="241133" y="1549400"/>
                </a:lnTo>
                <a:lnTo>
                  <a:pt x="795176" y="1549400"/>
                </a:lnTo>
                <a:lnTo>
                  <a:pt x="778890" y="1524000"/>
                </a:lnTo>
                <a:lnTo>
                  <a:pt x="742747" y="1498600"/>
                </a:lnTo>
                <a:close/>
              </a:path>
              <a:path w="2166620" h="1943100">
                <a:moveTo>
                  <a:pt x="707227" y="1092200"/>
                </a:moveTo>
                <a:lnTo>
                  <a:pt x="580432" y="1092200"/>
                </a:lnTo>
                <a:lnTo>
                  <a:pt x="628171" y="1117600"/>
                </a:lnTo>
                <a:lnTo>
                  <a:pt x="673816" y="1130300"/>
                </a:lnTo>
                <a:lnTo>
                  <a:pt x="716859" y="1155700"/>
                </a:lnTo>
                <a:lnTo>
                  <a:pt x="756794" y="1181100"/>
                </a:lnTo>
                <a:lnTo>
                  <a:pt x="793114" y="1219200"/>
                </a:lnTo>
                <a:lnTo>
                  <a:pt x="769111" y="1257300"/>
                </a:lnTo>
                <a:lnTo>
                  <a:pt x="762442" y="1282700"/>
                </a:lnTo>
                <a:lnTo>
                  <a:pt x="761476" y="1295400"/>
                </a:lnTo>
                <a:lnTo>
                  <a:pt x="765915" y="1308100"/>
                </a:lnTo>
                <a:lnTo>
                  <a:pt x="775461" y="1333500"/>
                </a:lnTo>
                <a:lnTo>
                  <a:pt x="790315" y="1346200"/>
                </a:lnTo>
                <a:lnTo>
                  <a:pt x="874776" y="1346200"/>
                </a:lnTo>
                <a:lnTo>
                  <a:pt x="888325" y="1371600"/>
                </a:lnTo>
                <a:lnTo>
                  <a:pt x="897826" y="1409700"/>
                </a:lnTo>
                <a:lnTo>
                  <a:pt x="903422" y="1447800"/>
                </a:lnTo>
                <a:lnTo>
                  <a:pt x="905255" y="1485900"/>
                </a:lnTo>
                <a:lnTo>
                  <a:pt x="902373" y="1536700"/>
                </a:lnTo>
                <a:lnTo>
                  <a:pt x="893967" y="1587500"/>
                </a:lnTo>
                <a:lnTo>
                  <a:pt x="880395" y="1625600"/>
                </a:lnTo>
                <a:lnTo>
                  <a:pt x="862019" y="1663700"/>
                </a:lnTo>
                <a:lnTo>
                  <a:pt x="839198" y="1701800"/>
                </a:lnTo>
                <a:lnTo>
                  <a:pt x="812292" y="1739900"/>
                </a:lnTo>
                <a:lnTo>
                  <a:pt x="882605" y="1739900"/>
                </a:lnTo>
                <a:lnTo>
                  <a:pt x="921083" y="1676400"/>
                </a:lnTo>
                <a:lnTo>
                  <a:pt x="938291" y="1625600"/>
                </a:lnTo>
                <a:lnTo>
                  <a:pt x="950934" y="1587500"/>
                </a:lnTo>
                <a:lnTo>
                  <a:pt x="958728" y="1536700"/>
                </a:lnTo>
                <a:lnTo>
                  <a:pt x="961389" y="1485900"/>
                </a:lnTo>
                <a:lnTo>
                  <a:pt x="959530" y="1447800"/>
                </a:lnTo>
                <a:lnTo>
                  <a:pt x="953754" y="1409700"/>
                </a:lnTo>
                <a:lnTo>
                  <a:pt x="943762" y="1358900"/>
                </a:lnTo>
                <a:lnTo>
                  <a:pt x="929258" y="1320800"/>
                </a:lnTo>
                <a:lnTo>
                  <a:pt x="1016888" y="1295400"/>
                </a:lnTo>
                <a:lnTo>
                  <a:pt x="815594" y="1295400"/>
                </a:lnTo>
                <a:lnTo>
                  <a:pt x="817118" y="1282700"/>
                </a:lnTo>
                <a:lnTo>
                  <a:pt x="882684" y="1168400"/>
                </a:lnTo>
                <a:lnTo>
                  <a:pt x="820293" y="1168400"/>
                </a:lnTo>
                <a:lnTo>
                  <a:pt x="785213" y="1143000"/>
                </a:lnTo>
                <a:lnTo>
                  <a:pt x="747424" y="1104900"/>
                </a:lnTo>
                <a:lnTo>
                  <a:pt x="707227" y="1092200"/>
                </a:lnTo>
                <a:close/>
              </a:path>
              <a:path w="2166620" h="1943100">
                <a:moveTo>
                  <a:pt x="533526" y="1562100"/>
                </a:moveTo>
                <a:lnTo>
                  <a:pt x="429386" y="1562100"/>
                </a:lnTo>
                <a:lnTo>
                  <a:pt x="458215" y="1587500"/>
                </a:lnTo>
                <a:lnTo>
                  <a:pt x="504698" y="1587500"/>
                </a:lnTo>
                <a:lnTo>
                  <a:pt x="533526" y="1562100"/>
                </a:lnTo>
                <a:close/>
              </a:path>
              <a:path w="2166620" h="1943100">
                <a:moveTo>
                  <a:pt x="540003" y="1549400"/>
                </a:moveTo>
                <a:lnTo>
                  <a:pt x="421385" y="1549400"/>
                </a:lnTo>
                <a:lnTo>
                  <a:pt x="424560" y="1562100"/>
                </a:lnTo>
                <a:lnTo>
                  <a:pt x="538352" y="1562100"/>
                </a:lnTo>
                <a:lnTo>
                  <a:pt x="540003" y="1549400"/>
                </a:lnTo>
                <a:close/>
              </a:path>
              <a:path w="2166620" h="1943100">
                <a:moveTo>
                  <a:pt x="525354" y="1193800"/>
                </a:moveTo>
                <a:lnTo>
                  <a:pt x="438480" y="1193800"/>
                </a:lnTo>
                <a:lnTo>
                  <a:pt x="401096" y="1219200"/>
                </a:lnTo>
                <a:lnTo>
                  <a:pt x="371789" y="1244600"/>
                </a:lnTo>
                <a:lnTo>
                  <a:pt x="352663" y="1282700"/>
                </a:lnTo>
                <a:lnTo>
                  <a:pt x="345821" y="1320800"/>
                </a:lnTo>
                <a:lnTo>
                  <a:pt x="352663" y="1358900"/>
                </a:lnTo>
                <a:lnTo>
                  <a:pt x="371789" y="1397000"/>
                </a:lnTo>
                <a:lnTo>
                  <a:pt x="401096" y="1422400"/>
                </a:lnTo>
                <a:lnTo>
                  <a:pt x="438480" y="1447800"/>
                </a:lnTo>
                <a:lnTo>
                  <a:pt x="525354" y="1447800"/>
                </a:lnTo>
                <a:lnTo>
                  <a:pt x="563115" y="1422400"/>
                </a:lnTo>
                <a:lnTo>
                  <a:pt x="592873" y="1397000"/>
                </a:lnTo>
                <a:lnTo>
                  <a:pt x="450693" y="1397000"/>
                </a:lnTo>
                <a:lnTo>
                  <a:pt x="424894" y="1371600"/>
                </a:lnTo>
                <a:lnTo>
                  <a:pt x="407310" y="1346200"/>
                </a:lnTo>
                <a:lnTo>
                  <a:pt x="400811" y="1320800"/>
                </a:lnTo>
                <a:lnTo>
                  <a:pt x="407310" y="1295400"/>
                </a:lnTo>
                <a:lnTo>
                  <a:pt x="424894" y="1270000"/>
                </a:lnTo>
                <a:lnTo>
                  <a:pt x="450693" y="1244600"/>
                </a:lnTo>
                <a:lnTo>
                  <a:pt x="592873" y="1244600"/>
                </a:lnTo>
                <a:lnTo>
                  <a:pt x="563115" y="1219200"/>
                </a:lnTo>
                <a:lnTo>
                  <a:pt x="525354" y="1193800"/>
                </a:lnTo>
                <a:close/>
              </a:path>
              <a:path w="2166620" h="1943100">
                <a:moveTo>
                  <a:pt x="592873" y="1244600"/>
                </a:moveTo>
                <a:lnTo>
                  <a:pt x="513605" y="1244600"/>
                </a:lnTo>
                <a:lnTo>
                  <a:pt x="539289" y="1270000"/>
                </a:lnTo>
                <a:lnTo>
                  <a:pt x="556472" y="1295400"/>
                </a:lnTo>
                <a:lnTo>
                  <a:pt x="562736" y="1320800"/>
                </a:lnTo>
                <a:lnTo>
                  <a:pt x="556472" y="1346200"/>
                </a:lnTo>
                <a:lnTo>
                  <a:pt x="539289" y="1371600"/>
                </a:lnTo>
                <a:lnTo>
                  <a:pt x="513605" y="1397000"/>
                </a:lnTo>
                <a:lnTo>
                  <a:pt x="592873" y="1397000"/>
                </a:lnTo>
                <a:lnTo>
                  <a:pt x="612377" y="1358900"/>
                </a:lnTo>
                <a:lnTo>
                  <a:pt x="619378" y="1320800"/>
                </a:lnTo>
                <a:lnTo>
                  <a:pt x="612377" y="1282700"/>
                </a:lnTo>
                <a:lnTo>
                  <a:pt x="592873" y="1244600"/>
                </a:lnTo>
                <a:close/>
              </a:path>
              <a:path w="2166620" h="1943100">
                <a:moveTo>
                  <a:pt x="1226097" y="1282700"/>
                </a:moveTo>
                <a:lnTo>
                  <a:pt x="1103883" y="1282700"/>
                </a:lnTo>
                <a:lnTo>
                  <a:pt x="1111172" y="1295400"/>
                </a:lnTo>
                <a:lnTo>
                  <a:pt x="1136014" y="1295400"/>
                </a:lnTo>
                <a:lnTo>
                  <a:pt x="1169217" y="1308100"/>
                </a:lnTo>
                <a:lnTo>
                  <a:pt x="1207421" y="1333500"/>
                </a:lnTo>
                <a:lnTo>
                  <a:pt x="1251101" y="1346200"/>
                </a:lnTo>
                <a:lnTo>
                  <a:pt x="1300732" y="1358900"/>
                </a:lnTo>
                <a:lnTo>
                  <a:pt x="1356791" y="1358900"/>
                </a:lnTo>
                <a:lnTo>
                  <a:pt x="1419752" y="1371600"/>
                </a:lnTo>
                <a:lnTo>
                  <a:pt x="1583635" y="1371600"/>
                </a:lnTo>
                <a:lnTo>
                  <a:pt x="1673895" y="1346200"/>
                </a:lnTo>
                <a:lnTo>
                  <a:pt x="1759819" y="1320800"/>
                </a:lnTo>
                <a:lnTo>
                  <a:pt x="1424464" y="1320800"/>
                </a:lnTo>
                <a:lnTo>
                  <a:pt x="1365863" y="1308100"/>
                </a:lnTo>
                <a:lnTo>
                  <a:pt x="1313675" y="1308100"/>
                </a:lnTo>
                <a:lnTo>
                  <a:pt x="1267290" y="1295400"/>
                </a:lnTo>
                <a:lnTo>
                  <a:pt x="1226097" y="1282700"/>
                </a:lnTo>
                <a:close/>
              </a:path>
              <a:path w="2166620" h="1943100">
                <a:moveTo>
                  <a:pt x="1718748" y="50800"/>
                </a:moveTo>
                <a:lnTo>
                  <a:pt x="1458086" y="50800"/>
                </a:lnTo>
                <a:lnTo>
                  <a:pt x="1507857" y="63500"/>
                </a:lnTo>
                <a:lnTo>
                  <a:pt x="1556650" y="63500"/>
                </a:lnTo>
                <a:lnTo>
                  <a:pt x="1604357" y="76200"/>
                </a:lnTo>
                <a:lnTo>
                  <a:pt x="1696083" y="101600"/>
                </a:lnTo>
                <a:lnTo>
                  <a:pt x="1739885" y="127000"/>
                </a:lnTo>
                <a:lnTo>
                  <a:pt x="1782168" y="139700"/>
                </a:lnTo>
                <a:lnTo>
                  <a:pt x="1822825" y="165100"/>
                </a:lnTo>
                <a:lnTo>
                  <a:pt x="1861748" y="190500"/>
                </a:lnTo>
                <a:lnTo>
                  <a:pt x="1898827" y="228600"/>
                </a:lnTo>
                <a:lnTo>
                  <a:pt x="1933955" y="254000"/>
                </a:lnTo>
                <a:lnTo>
                  <a:pt x="1966479" y="292100"/>
                </a:lnTo>
                <a:lnTo>
                  <a:pt x="1995846" y="330200"/>
                </a:lnTo>
                <a:lnTo>
                  <a:pt x="2021999" y="368300"/>
                </a:lnTo>
                <a:lnTo>
                  <a:pt x="2044880" y="419100"/>
                </a:lnTo>
                <a:lnTo>
                  <a:pt x="2064432" y="457200"/>
                </a:lnTo>
                <a:lnTo>
                  <a:pt x="2080596" y="495300"/>
                </a:lnTo>
                <a:lnTo>
                  <a:pt x="2093315" y="546100"/>
                </a:lnTo>
                <a:lnTo>
                  <a:pt x="2102531" y="584200"/>
                </a:lnTo>
                <a:lnTo>
                  <a:pt x="2108185" y="635000"/>
                </a:lnTo>
                <a:lnTo>
                  <a:pt x="2110221" y="685800"/>
                </a:lnTo>
                <a:lnTo>
                  <a:pt x="2108580" y="736600"/>
                </a:lnTo>
                <a:lnTo>
                  <a:pt x="2103548" y="774700"/>
                </a:lnTo>
                <a:lnTo>
                  <a:pt x="2094808" y="825500"/>
                </a:lnTo>
                <a:lnTo>
                  <a:pt x="2082525" y="876300"/>
                </a:lnTo>
                <a:lnTo>
                  <a:pt x="2066862" y="914400"/>
                </a:lnTo>
                <a:lnTo>
                  <a:pt x="2047982" y="965200"/>
                </a:lnTo>
                <a:lnTo>
                  <a:pt x="2026049" y="1003300"/>
                </a:lnTo>
                <a:lnTo>
                  <a:pt x="2001227" y="1041400"/>
                </a:lnTo>
                <a:lnTo>
                  <a:pt x="1973680" y="1079500"/>
                </a:lnTo>
                <a:lnTo>
                  <a:pt x="1943571" y="1117600"/>
                </a:lnTo>
                <a:lnTo>
                  <a:pt x="1911064" y="1143000"/>
                </a:lnTo>
                <a:lnTo>
                  <a:pt x="1876322" y="1181100"/>
                </a:lnTo>
                <a:lnTo>
                  <a:pt x="1839509" y="1206500"/>
                </a:lnTo>
                <a:lnTo>
                  <a:pt x="1800789" y="1231900"/>
                </a:lnTo>
                <a:lnTo>
                  <a:pt x="1760325" y="1257300"/>
                </a:lnTo>
                <a:lnTo>
                  <a:pt x="1718282" y="1270000"/>
                </a:lnTo>
                <a:lnTo>
                  <a:pt x="1674822" y="1295400"/>
                </a:lnTo>
                <a:lnTo>
                  <a:pt x="1630109" y="1308100"/>
                </a:lnTo>
                <a:lnTo>
                  <a:pt x="1584307" y="1308100"/>
                </a:lnTo>
                <a:lnTo>
                  <a:pt x="1537580" y="1320800"/>
                </a:lnTo>
                <a:lnTo>
                  <a:pt x="1759819" y="1320800"/>
                </a:lnTo>
                <a:lnTo>
                  <a:pt x="1800825" y="1295400"/>
                </a:lnTo>
                <a:lnTo>
                  <a:pt x="1840351" y="1270000"/>
                </a:lnTo>
                <a:lnTo>
                  <a:pt x="1878266" y="1244600"/>
                </a:lnTo>
                <a:lnTo>
                  <a:pt x="1914438" y="1219200"/>
                </a:lnTo>
                <a:lnTo>
                  <a:pt x="1948735" y="1181100"/>
                </a:lnTo>
                <a:lnTo>
                  <a:pt x="1981026" y="1155700"/>
                </a:lnTo>
                <a:lnTo>
                  <a:pt x="2011178" y="1117600"/>
                </a:lnTo>
                <a:lnTo>
                  <a:pt x="2039060" y="1079500"/>
                </a:lnTo>
                <a:lnTo>
                  <a:pt x="2064541" y="1041400"/>
                </a:lnTo>
                <a:lnTo>
                  <a:pt x="2087488" y="1003300"/>
                </a:lnTo>
                <a:lnTo>
                  <a:pt x="2107769" y="965200"/>
                </a:lnTo>
                <a:lnTo>
                  <a:pt x="2125254" y="914400"/>
                </a:lnTo>
                <a:lnTo>
                  <a:pt x="2139810" y="876300"/>
                </a:lnTo>
                <a:lnTo>
                  <a:pt x="2151305" y="825500"/>
                </a:lnTo>
                <a:lnTo>
                  <a:pt x="2159608" y="787400"/>
                </a:lnTo>
                <a:lnTo>
                  <a:pt x="2164587" y="736600"/>
                </a:lnTo>
                <a:lnTo>
                  <a:pt x="2166519" y="685800"/>
                </a:lnTo>
                <a:lnTo>
                  <a:pt x="2164460" y="635000"/>
                </a:lnTo>
                <a:lnTo>
                  <a:pt x="2158477" y="584200"/>
                </a:lnTo>
                <a:lnTo>
                  <a:pt x="2148633" y="533400"/>
                </a:lnTo>
                <a:lnTo>
                  <a:pt x="2134995" y="482600"/>
                </a:lnTo>
                <a:lnTo>
                  <a:pt x="2117627" y="431800"/>
                </a:lnTo>
                <a:lnTo>
                  <a:pt x="2096596" y="393700"/>
                </a:lnTo>
                <a:lnTo>
                  <a:pt x="2071966" y="342900"/>
                </a:lnTo>
                <a:lnTo>
                  <a:pt x="2043802" y="304800"/>
                </a:lnTo>
                <a:lnTo>
                  <a:pt x="2012170" y="266700"/>
                </a:lnTo>
                <a:lnTo>
                  <a:pt x="1942116" y="190500"/>
                </a:lnTo>
                <a:lnTo>
                  <a:pt x="1905209" y="152400"/>
                </a:lnTo>
                <a:lnTo>
                  <a:pt x="1866530" y="127000"/>
                </a:lnTo>
                <a:lnTo>
                  <a:pt x="1826198" y="101600"/>
                </a:lnTo>
                <a:lnTo>
                  <a:pt x="1784330" y="76200"/>
                </a:lnTo>
                <a:lnTo>
                  <a:pt x="1741042" y="63500"/>
                </a:lnTo>
                <a:lnTo>
                  <a:pt x="1718748" y="50800"/>
                </a:lnTo>
                <a:close/>
              </a:path>
              <a:path w="2166620" h="1943100">
                <a:moveTo>
                  <a:pt x="1123187" y="1231900"/>
                </a:moveTo>
                <a:lnTo>
                  <a:pt x="1043051" y="1231900"/>
                </a:lnTo>
                <a:lnTo>
                  <a:pt x="826770" y="1295400"/>
                </a:lnTo>
                <a:lnTo>
                  <a:pt x="1016888" y="1295400"/>
                </a:lnTo>
                <a:lnTo>
                  <a:pt x="1060703" y="1282700"/>
                </a:lnTo>
                <a:lnTo>
                  <a:pt x="1226097" y="1282700"/>
                </a:lnTo>
                <a:lnTo>
                  <a:pt x="1189485" y="1270000"/>
                </a:lnTo>
                <a:lnTo>
                  <a:pt x="1156843" y="1257300"/>
                </a:lnTo>
                <a:lnTo>
                  <a:pt x="1148387" y="1244600"/>
                </a:lnTo>
                <a:lnTo>
                  <a:pt x="1123187" y="1231900"/>
                </a:lnTo>
                <a:close/>
              </a:path>
              <a:path w="2166620" h="1943100">
                <a:moveTo>
                  <a:pt x="1603839" y="12700"/>
                </a:moveTo>
                <a:lnTo>
                  <a:pt x="1301539" y="12700"/>
                </a:lnTo>
                <a:lnTo>
                  <a:pt x="1202111" y="38100"/>
                </a:lnTo>
                <a:lnTo>
                  <a:pt x="1154267" y="63500"/>
                </a:lnTo>
                <a:lnTo>
                  <a:pt x="1107841" y="76200"/>
                </a:lnTo>
                <a:lnTo>
                  <a:pt x="1062962" y="101600"/>
                </a:lnTo>
                <a:lnTo>
                  <a:pt x="1019762" y="139700"/>
                </a:lnTo>
                <a:lnTo>
                  <a:pt x="978368" y="165100"/>
                </a:lnTo>
                <a:lnTo>
                  <a:pt x="938910" y="203200"/>
                </a:lnTo>
                <a:lnTo>
                  <a:pt x="902478" y="241300"/>
                </a:lnTo>
                <a:lnTo>
                  <a:pt x="869277" y="279400"/>
                </a:lnTo>
                <a:lnTo>
                  <a:pt x="839356" y="317500"/>
                </a:lnTo>
                <a:lnTo>
                  <a:pt x="812767" y="355600"/>
                </a:lnTo>
                <a:lnTo>
                  <a:pt x="789560" y="406400"/>
                </a:lnTo>
                <a:lnTo>
                  <a:pt x="769784" y="444500"/>
                </a:lnTo>
                <a:lnTo>
                  <a:pt x="753492" y="495300"/>
                </a:lnTo>
                <a:lnTo>
                  <a:pt x="740732" y="533400"/>
                </a:lnTo>
                <a:lnTo>
                  <a:pt x="731555" y="584200"/>
                </a:lnTo>
                <a:lnTo>
                  <a:pt x="726012" y="635000"/>
                </a:lnTo>
                <a:lnTo>
                  <a:pt x="724153" y="685800"/>
                </a:lnTo>
                <a:lnTo>
                  <a:pt x="727565" y="749300"/>
                </a:lnTo>
                <a:lnTo>
                  <a:pt x="736922" y="800100"/>
                </a:lnTo>
                <a:lnTo>
                  <a:pt x="750906" y="863600"/>
                </a:lnTo>
                <a:lnTo>
                  <a:pt x="768200" y="901700"/>
                </a:lnTo>
                <a:lnTo>
                  <a:pt x="787487" y="952500"/>
                </a:lnTo>
                <a:lnTo>
                  <a:pt x="807449" y="990600"/>
                </a:lnTo>
                <a:lnTo>
                  <a:pt x="826770" y="1028700"/>
                </a:lnTo>
                <a:lnTo>
                  <a:pt x="833185" y="1028700"/>
                </a:lnTo>
                <a:lnTo>
                  <a:pt x="838374" y="1041400"/>
                </a:lnTo>
                <a:lnTo>
                  <a:pt x="842968" y="1054100"/>
                </a:lnTo>
                <a:lnTo>
                  <a:pt x="847598" y="1066800"/>
                </a:lnTo>
                <a:lnTo>
                  <a:pt x="853027" y="1079500"/>
                </a:lnTo>
                <a:lnTo>
                  <a:pt x="854837" y="1092200"/>
                </a:lnTo>
                <a:lnTo>
                  <a:pt x="853027" y="1104900"/>
                </a:lnTo>
                <a:lnTo>
                  <a:pt x="847598" y="1117600"/>
                </a:lnTo>
                <a:lnTo>
                  <a:pt x="820293" y="1168400"/>
                </a:lnTo>
                <a:lnTo>
                  <a:pt x="882684" y="1168400"/>
                </a:lnTo>
                <a:lnTo>
                  <a:pt x="897254" y="1143000"/>
                </a:lnTo>
                <a:lnTo>
                  <a:pt x="908067" y="1117600"/>
                </a:lnTo>
                <a:lnTo>
                  <a:pt x="911844" y="1092200"/>
                </a:lnTo>
                <a:lnTo>
                  <a:pt x="908738" y="1066800"/>
                </a:lnTo>
                <a:lnTo>
                  <a:pt x="893786" y="1028700"/>
                </a:lnTo>
                <a:lnTo>
                  <a:pt x="876426" y="990600"/>
                </a:lnTo>
                <a:lnTo>
                  <a:pt x="858505" y="965200"/>
                </a:lnTo>
                <a:lnTo>
                  <a:pt x="839872" y="927100"/>
                </a:lnTo>
                <a:lnTo>
                  <a:pt x="821792" y="889000"/>
                </a:lnTo>
                <a:lnTo>
                  <a:pt x="805530" y="838200"/>
                </a:lnTo>
                <a:lnTo>
                  <a:pt x="792349" y="800100"/>
                </a:lnTo>
                <a:lnTo>
                  <a:pt x="783514" y="736600"/>
                </a:lnTo>
                <a:lnTo>
                  <a:pt x="780287" y="685800"/>
                </a:lnTo>
                <a:lnTo>
                  <a:pt x="782389" y="635000"/>
                </a:lnTo>
                <a:lnTo>
                  <a:pt x="788643" y="584200"/>
                </a:lnTo>
                <a:lnTo>
                  <a:pt x="798972" y="533400"/>
                </a:lnTo>
                <a:lnTo>
                  <a:pt x="813299" y="495300"/>
                </a:lnTo>
                <a:lnTo>
                  <a:pt x="831548" y="444500"/>
                </a:lnTo>
                <a:lnTo>
                  <a:pt x="853641" y="393700"/>
                </a:lnTo>
                <a:lnTo>
                  <a:pt x="879501" y="355600"/>
                </a:lnTo>
                <a:lnTo>
                  <a:pt x="909051" y="317500"/>
                </a:lnTo>
                <a:lnTo>
                  <a:pt x="942215" y="279400"/>
                </a:lnTo>
                <a:lnTo>
                  <a:pt x="1015286" y="203200"/>
                </a:lnTo>
                <a:lnTo>
                  <a:pt x="1053508" y="177800"/>
                </a:lnTo>
                <a:lnTo>
                  <a:pt x="1093445" y="152400"/>
                </a:lnTo>
                <a:lnTo>
                  <a:pt x="1134957" y="127000"/>
                </a:lnTo>
                <a:lnTo>
                  <a:pt x="1177908" y="114300"/>
                </a:lnTo>
                <a:lnTo>
                  <a:pt x="1222159" y="88900"/>
                </a:lnTo>
                <a:lnTo>
                  <a:pt x="1314009" y="63500"/>
                </a:lnTo>
                <a:lnTo>
                  <a:pt x="1361333" y="63500"/>
                </a:lnTo>
                <a:lnTo>
                  <a:pt x="1409404" y="50800"/>
                </a:lnTo>
                <a:lnTo>
                  <a:pt x="1718748" y="50800"/>
                </a:lnTo>
                <a:lnTo>
                  <a:pt x="1696453" y="38100"/>
                </a:lnTo>
                <a:lnTo>
                  <a:pt x="1603839" y="12700"/>
                </a:lnTo>
                <a:close/>
              </a:path>
              <a:path w="2166620" h="1943100">
                <a:moveTo>
                  <a:pt x="1352391" y="1066800"/>
                </a:moveTo>
                <a:lnTo>
                  <a:pt x="1215135" y="1066800"/>
                </a:lnTo>
                <a:lnTo>
                  <a:pt x="1258596" y="1092200"/>
                </a:lnTo>
                <a:lnTo>
                  <a:pt x="1303983" y="1104900"/>
                </a:lnTo>
                <a:lnTo>
                  <a:pt x="1398975" y="1130300"/>
                </a:lnTo>
                <a:lnTo>
                  <a:pt x="1497430" y="1130300"/>
                </a:lnTo>
                <a:lnTo>
                  <a:pt x="1593162" y="1104900"/>
                </a:lnTo>
                <a:lnTo>
                  <a:pt x="1638641" y="1092200"/>
                </a:lnTo>
                <a:lnTo>
                  <a:pt x="1660378" y="1079500"/>
                </a:lnTo>
                <a:lnTo>
                  <a:pt x="1399797" y="1079500"/>
                </a:lnTo>
                <a:lnTo>
                  <a:pt x="1352391" y="1066800"/>
                </a:lnTo>
                <a:close/>
              </a:path>
              <a:path w="2166620" h="1943100">
                <a:moveTo>
                  <a:pt x="1178550" y="292100"/>
                </a:moveTo>
                <a:lnTo>
                  <a:pt x="1138348" y="292100"/>
                </a:lnTo>
                <a:lnTo>
                  <a:pt x="1099647" y="304800"/>
                </a:lnTo>
                <a:lnTo>
                  <a:pt x="1065910" y="317500"/>
                </a:lnTo>
                <a:lnTo>
                  <a:pt x="1049772" y="342900"/>
                </a:lnTo>
                <a:lnTo>
                  <a:pt x="1037669" y="355600"/>
                </a:lnTo>
                <a:lnTo>
                  <a:pt x="1030067" y="381000"/>
                </a:lnTo>
                <a:lnTo>
                  <a:pt x="1027429" y="406400"/>
                </a:lnTo>
                <a:lnTo>
                  <a:pt x="1028592" y="419100"/>
                </a:lnTo>
                <a:lnTo>
                  <a:pt x="1031875" y="431800"/>
                </a:lnTo>
                <a:lnTo>
                  <a:pt x="1036966" y="457200"/>
                </a:lnTo>
                <a:lnTo>
                  <a:pt x="1043558" y="469900"/>
                </a:lnTo>
                <a:lnTo>
                  <a:pt x="1021002" y="508000"/>
                </a:lnTo>
                <a:lnTo>
                  <a:pt x="1003469" y="546100"/>
                </a:lnTo>
                <a:lnTo>
                  <a:pt x="990953" y="596900"/>
                </a:lnTo>
                <a:lnTo>
                  <a:pt x="983448" y="635000"/>
                </a:lnTo>
                <a:lnTo>
                  <a:pt x="980948" y="685800"/>
                </a:lnTo>
                <a:lnTo>
                  <a:pt x="983435" y="736600"/>
                </a:lnTo>
                <a:lnTo>
                  <a:pt x="990847" y="774700"/>
                </a:lnTo>
                <a:lnTo>
                  <a:pt x="1003113" y="825500"/>
                </a:lnTo>
                <a:lnTo>
                  <a:pt x="1020157" y="863600"/>
                </a:lnTo>
                <a:lnTo>
                  <a:pt x="1041907" y="901700"/>
                </a:lnTo>
                <a:lnTo>
                  <a:pt x="1036270" y="914400"/>
                </a:lnTo>
                <a:lnTo>
                  <a:pt x="1031668" y="939800"/>
                </a:lnTo>
                <a:lnTo>
                  <a:pt x="1028567" y="952500"/>
                </a:lnTo>
                <a:lnTo>
                  <a:pt x="1027429" y="965200"/>
                </a:lnTo>
                <a:lnTo>
                  <a:pt x="1030067" y="990600"/>
                </a:lnTo>
                <a:lnTo>
                  <a:pt x="1037669" y="1003300"/>
                </a:lnTo>
                <a:lnTo>
                  <a:pt x="1049772" y="1028700"/>
                </a:lnTo>
                <a:lnTo>
                  <a:pt x="1065910" y="1054100"/>
                </a:lnTo>
                <a:lnTo>
                  <a:pt x="1085407" y="1066800"/>
                </a:lnTo>
                <a:lnTo>
                  <a:pt x="1107297" y="1079500"/>
                </a:lnTo>
                <a:lnTo>
                  <a:pt x="1201350" y="1079500"/>
                </a:lnTo>
                <a:lnTo>
                  <a:pt x="1215135" y="1066800"/>
                </a:lnTo>
                <a:lnTo>
                  <a:pt x="1352391" y="1066800"/>
                </a:lnTo>
                <a:lnTo>
                  <a:pt x="1306175" y="1054100"/>
                </a:lnTo>
                <a:lnTo>
                  <a:pt x="1261745" y="1028700"/>
                </a:lnTo>
                <a:lnTo>
                  <a:pt x="1126406" y="1028700"/>
                </a:lnTo>
                <a:lnTo>
                  <a:pt x="1096476" y="1003300"/>
                </a:lnTo>
                <a:lnTo>
                  <a:pt x="1083563" y="965200"/>
                </a:lnTo>
                <a:lnTo>
                  <a:pt x="1084445" y="952500"/>
                </a:lnTo>
                <a:lnTo>
                  <a:pt x="1086992" y="939800"/>
                </a:lnTo>
                <a:lnTo>
                  <a:pt x="1091064" y="939800"/>
                </a:lnTo>
                <a:lnTo>
                  <a:pt x="1096518" y="927100"/>
                </a:lnTo>
                <a:lnTo>
                  <a:pt x="1098042" y="927100"/>
                </a:lnTo>
                <a:lnTo>
                  <a:pt x="1101217" y="914400"/>
                </a:lnTo>
                <a:lnTo>
                  <a:pt x="1106043" y="914400"/>
                </a:lnTo>
                <a:lnTo>
                  <a:pt x="1159524" y="863600"/>
                </a:lnTo>
                <a:lnTo>
                  <a:pt x="1082039" y="863600"/>
                </a:lnTo>
                <a:lnTo>
                  <a:pt x="1062156" y="825500"/>
                </a:lnTo>
                <a:lnTo>
                  <a:pt x="1048130" y="774700"/>
                </a:lnTo>
                <a:lnTo>
                  <a:pt x="1039820" y="736600"/>
                </a:lnTo>
                <a:lnTo>
                  <a:pt x="1037081" y="685800"/>
                </a:lnTo>
                <a:lnTo>
                  <a:pt x="1040034" y="635000"/>
                </a:lnTo>
                <a:lnTo>
                  <a:pt x="1048702" y="596900"/>
                </a:lnTo>
                <a:lnTo>
                  <a:pt x="1062799" y="546100"/>
                </a:lnTo>
                <a:lnTo>
                  <a:pt x="1082039" y="508000"/>
                </a:lnTo>
                <a:lnTo>
                  <a:pt x="1159524" y="508000"/>
                </a:lnTo>
                <a:lnTo>
                  <a:pt x="1106043" y="457200"/>
                </a:lnTo>
                <a:lnTo>
                  <a:pt x="1101217" y="457200"/>
                </a:lnTo>
                <a:lnTo>
                  <a:pt x="1099693" y="444500"/>
                </a:lnTo>
                <a:lnTo>
                  <a:pt x="1096518" y="444500"/>
                </a:lnTo>
                <a:lnTo>
                  <a:pt x="1091064" y="431800"/>
                </a:lnTo>
                <a:lnTo>
                  <a:pt x="1086993" y="431800"/>
                </a:lnTo>
                <a:lnTo>
                  <a:pt x="1084445" y="419100"/>
                </a:lnTo>
                <a:lnTo>
                  <a:pt x="1089421" y="381000"/>
                </a:lnTo>
                <a:lnTo>
                  <a:pt x="1106043" y="355600"/>
                </a:lnTo>
                <a:lnTo>
                  <a:pt x="1115643" y="355600"/>
                </a:lnTo>
                <a:lnTo>
                  <a:pt x="1126172" y="342900"/>
                </a:lnTo>
                <a:lnTo>
                  <a:pt x="1263269" y="342900"/>
                </a:lnTo>
                <a:lnTo>
                  <a:pt x="1307461" y="317500"/>
                </a:lnTo>
                <a:lnTo>
                  <a:pt x="1353153" y="304800"/>
                </a:lnTo>
                <a:lnTo>
                  <a:pt x="1216786" y="304800"/>
                </a:lnTo>
                <a:lnTo>
                  <a:pt x="1178550" y="292100"/>
                </a:lnTo>
                <a:close/>
              </a:path>
              <a:path w="2166620" h="1943100">
                <a:moveTo>
                  <a:pt x="1515109" y="850900"/>
                </a:moveTo>
                <a:lnTo>
                  <a:pt x="1447800" y="850900"/>
                </a:lnTo>
                <a:lnTo>
                  <a:pt x="1633981" y="1028700"/>
                </a:lnTo>
                <a:lnTo>
                  <a:pt x="1590460" y="1054100"/>
                </a:lnTo>
                <a:lnTo>
                  <a:pt x="1544510" y="1066800"/>
                </a:lnTo>
                <a:lnTo>
                  <a:pt x="1496750" y="1079500"/>
                </a:lnTo>
                <a:lnTo>
                  <a:pt x="1660378" y="1079500"/>
                </a:lnTo>
                <a:lnTo>
                  <a:pt x="1682114" y="1066800"/>
                </a:lnTo>
                <a:lnTo>
                  <a:pt x="1811817" y="1066800"/>
                </a:lnTo>
                <a:lnTo>
                  <a:pt x="1831339" y="1054100"/>
                </a:lnTo>
                <a:lnTo>
                  <a:pt x="1847478" y="1028700"/>
                </a:lnTo>
                <a:lnTo>
                  <a:pt x="1724419" y="1028700"/>
                </a:lnTo>
                <a:lnTo>
                  <a:pt x="1701292" y="1016000"/>
                </a:lnTo>
                <a:lnTo>
                  <a:pt x="1690115" y="1016000"/>
                </a:lnTo>
                <a:lnTo>
                  <a:pt x="1515109" y="850900"/>
                </a:lnTo>
                <a:close/>
              </a:path>
              <a:path w="2166620" h="1943100">
                <a:moveTo>
                  <a:pt x="1811817" y="1066800"/>
                </a:moveTo>
                <a:lnTo>
                  <a:pt x="1682114" y="1066800"/>
                </a:lnTo>
                <a:lnTo>
                  <a:pt x="1695874" y="1079500"/>
                </a:lnTo>
                <a:lnTo>
                  <a:pt x="1789747" y="1079500"/>
                </a:lnTo>
                <a:lnTo>
                  <a:pt x="1811817" y="1066800"/>
                </a:lnTo>
                <a:close/>
              </a:path>
              <a:path w="2166620" h="1943100">
                <a:moveTo>
                  <a:pt x="480695" y="1028700"/>
                </a:moveTo>
                <a:lnTo>
                  <a:pt x="431722" y="1041400"/>
                </a:lnTo>
                <a:lnTo>
                  <a:pt x="528400" y="1041400"/>
                </a:lnTo>
                <a:lnTo>
                  <a:pt x="480695" y="1028700"/>
                </a:lnTo>
                <a:close/>
              </a:path>
              <a:path w="2166620" h="1943100">
                <a:moveTo>
                  <a:pt x="1447800" y="787400"/>
                </a:moveTo>
                <a:lnTo>
                  <a:pt x="1207134" y="1016000"/>
                </a:lnTo>
                <a:lnTo>
                  <a:pt x="1194307" y="1016000"/>
                </a:lnTo>
                <a:lnTo>
                  <a:pt x="1173087" y="1028700"/>
                </a:lnTo>
                <a:lnTo>
                  <a:pt x="1261745" y="1028700"/>
                </a:lnTo>
                <a:lnTo>
                  <a:pt x="1447800" y="850900"/>
                </a:lnTo>
                <a:lnTo>
                  <a:pt x="1515109" y="850900"/>
                </a:lnTo>
                <a:lnTo>
                  <a:pt x="1447800" y="787400"/>
                </a:lnTo>
                <a:close/>
              </a:path>
              <a:path w="2166620" h="1943100">
                <a:moveTo>
                  <a:pt x="1847478" y="342900"/>
                </a:moveTo>
                <a:lnTo>
                  <a:pt x="1772390" y="342900"/>
                </a:lnTo>
                <a:lnTo>
                  <a:pt x="1792731" y="355600"/>
                </a:lnTo>
                <a:lnTo>
                  <a:pt x="1801159" y="368300"/>
                </a:lnTo>
                <a:lnTo>
                  <a:pt x="1807194" y="381000"/>
                </a:lnTo>
                <a:lnTo>
                  <a:pt x="1810823" y="393700"/>
                </a:lnTo>
                <a:lnTo>
                  <a:pt x="1812035" y="406400"/>
                </a:lnTo>
                <a:lnTo>
                  <a:pt x="1811438" y="419100"/>
                </a:lnTo>
                <a:lnTo>
                  <a:pt x="1809638" y="431800"/>
                </a:lnTo>
                <a:lnTo>
                  <a:pt x="1806624" y="431800"/>
                </a:lnTo>
                <a:lnTo>
                  <a:pt x="1802383" y="444500"/>
                </a:lnTo>
                <a:lnTo>
                  <a:pt x="1797557" y="444500"/>
                </a:lnTo>
                <a:lnTo>
                  <a:pt x="1796033" y="457200"/>
                </a:lnTo>
                <a:lnTo>
                  <a:pt x="1792731" y="457200"/>
                </a:lnTo>
                <a:lnTo>
                  <a:pt x="1548892" y="685800"/>
                </a:lnTo>
                <a:lnTo>
                  <a:pt x="1792731" y="914400"/>
                </a:lnTo>
                <a:lnTo>
                  <a:pt x="1797557" y="914400"/>
                </a:lnTo>
                <a:lnTo>
                  <a:pt x="1799208" y="927100"/>
                </a:lnTo>
                <a:lnTo>
                  <a:pt x="1802383" y="927100"/>
                </a:lnTo>
                <a:lnTo>
                  <a:pt x="1806624" y="939800"/>
                </a:lnTo>
                <a:lnTo>
                  <a:pt x="1809638" y="939800"/>
                </a:lnTo>
                <a:lnTo>
                  <a:pt x="1811438" y="952500"/>
                </a:lnTo>
                <a:lnTo>
                  <a:pt x="1812035" y="965200"/>
                </a:lnTo>
                <a:lnTo>
                  <a:pt x="1810823" y="977900"/>
                </a:lnTo>
                <a:lnTo>
                  <a:pt x="1807194" y="990600"/>
                </a:lnTo>
                <a:lnTo>
                  <a:pt x="1801159" y="1003300"/>
                </a:lnTo>
                <a:lnTo>
                  <a:pt x="1792731" y="1016000"/>
                </a:lnTo>
                <a:lnTo>
                  <a:pt x="1772390" y="1028700"/>
                </a:lnTo>
                <a:lnTo>
                  <a:pt x="1847478" y="1028700"/>
                </a:lnTo>
                <a:lnTo>
                  <a:pt x="1859581" y="1003300"/>
                </a:lnTo>
                <a:lnTo>
                  <a:pt x="1867183" y="990600"/>
                </a:lnTo>
                <a:lnTo>
                  <a:pt x="1869821" y="965200"/>
                </a:lnTo>
                <a:lnTo>
                  <a:pt x="1868916" y="952500"/>
                </a:lnTo>
                <a:lnTo>
                  <a:pt x="1866201" y="939800"/>
                </a:lnTo>
                <a:lnTo>
                  <a:pt x="1861677" y="914400"/>
                </a:lnTo>
                <a:lnTo>
                  <a:pt x="1855343" y="901700"/>
                </a:lnTo>
                <a:lnTo>
                  <a:pt x="1877265" y="863600"/>
                </a:lnTo>
                <a:lnTo>
                  <a:pt x="1816861" y="863600"/>
                </a:lnTo>
                <a:lnTo>
                  <a:pt x="1629155" y="685800"/>
                </a:lnTo>
                <a:lnTo>
                  <a:pt x="1816861" y="508000"/>
                </a:lnTo>
                <a:lnTo>
                  <a:pt x="1877265" y="508000"/>
                </a:lnTo>
                <a:lnTo>
                  <a:pt x="1855343" y="469900"/>
                </a:lnTo>
                <a:lnTo>
                  <a:pt x="1861677" y="457200"/>
                </a:lnTo>
                <a:lnTo>
                  <a:pt x="1866201" y="431800"/>
                </a:lnTo>
                <a:lnTo>
                  <a:pt x="1868916" y="419100"/>
                </a:lnTo>
                <a:lnTo>
                  <a:pt x="1869821" y="406400"/>
                </a:lnTo>
                <a:lnTo>
                  <a:pt x="1867183" y="381000"/>
                </a:lnTo>
                <a:lnTo>
                  <a:pt x="1859581" y="355600"/>
                </a:lnTo>
                <a:lnTo>
                  <a:pt x="1847478" y="342900"/>
                </a:lnTo>
                <a:close/>
              </a:path>
              <a:path w="2166620" h="1943100">
                <a:moveTo>
                  <a:pt x="1159524" y="508000"/>
                </a:moveTo>
                <a:lnTo>
                  <a:pt x="1082039" y="508000"/>
                </a:lnTo>
                <a:lnTo>
                  <a:pt x="1268095" y="685800"/>
                </a:lnTo>
                <a:lnTo>
                  <a:pt x="1082039" y="863600"/>
                </a:lnTo>
                <a:lnTo>
                  <a:pt x="1159524" y="863600"/>
                </a:lnTo>
                <a:lnTo>
                  <a:pt x="1346707" y="685800"/>
                </a:lnTo>
                <a:lnTo>
                  <a:pt x="1159524" y="508000"/>
                </a:lnTo>
                <a:close/>
              </a:path>
              <a:path w="2166620" h="1943100">
                <a:moveTo>
                  <a:pt x="1877265" y="508000"/>
                </a:moveTo>
                <a:lnTo>
                  <a:pt x="1816861" y="508000"/>
                </a:lnTo>
                <a:lnTo>
                  <a:pt x="1835790" y="546100"/>
                </a:lnTo>
                <a:lnTo>
                  <a:pt x="1849326" y="596900"/>
                </a:lnTo>
                <a:lnTo>
                  <a:pt x="1857456" y="635000"/>
                </a:lnTo>
                <a:lnTo>
                  <a:pt x="1860169" y="685800"/>
                </a:lnTo>
                <a:lnTo>
                  <a:pt x="1857456" y="736600"/>
                </a:lnTo>
                <a:lnTo>
                  <a:pt x="1849326" y="774700"/>
                </a:lnTo>
                <a:lnTo>
                  <a:pt x="1835790" y="825500"/>
                </a:lnTo>
                <a:lnTo>
                  <a:pt x="1816861" y="863600"/>
                </a:lnTo>
                <a:lnTo>
                  <a:pt x="1877265" y="863600"/>
                </a:lnTo>
                <a:lnTo>
                  <a:pt x="1894719" y="825500"/>
                </a:lnTo>
                <a:lnTo>
                  <a:pt x="1907472" y="774700"/>
                </a:lnTo>
                <a:lnTo>
                  <a:pt x="1915295" y="736600"/>
                </a:lnTo>
                <a:lnTo>
                  <a:pt x="1917953" y="685800"/>
                </a:lnTo>
                <a:lnTo>
                  <a:pt x="1915295" y="635000"/>
                </a:lnTo>
                <a:lnTo>
                  <a:pt x="1907472" y="596900"/>
                </a:lnTo>
                <a:lnTo>
                  <a:pt x="1894719" y="546100"/>
                </a:lnTo>
                <a:lnTo>
                  <a:pt x="1877265" y="508000"/>
                </a:lnTo>
                <a:close/>
              </a:path>
              <a:path w="2166620" h="1943100">
                <a:moveTo>
                  <a:pt x="1263269" y="342900"/>
                </a:moveTo>
                <a:lnTo>
                  <a:pt x="1183687" y="342900"/>
                </a:lnTo>
                <a:lnTo>
                  <a:pt x="1194307" y="355600"/>
                </a:lnTo>
                <a:lnTo>
                  <a:pt x="1207134" y="355600"/>
                </a:lnTo>
                <a:lnTo>
                  <a:pt x="1447800" y="584200"/>
                </a:lnTo>
                <a:lnTo>
                  <a:pt x="1528572" y="508000"/>
                </a:lnTo>
                <a:lnTo>
                  <a:pt x="1447800" y="508000"/>
                </a:lnTo>
                <a:lnTo>
                  <a:pt x="1263269" y="342900"/>
                </a:lnTo>
                <a:close/>
              </a:path>
              <a:path w="2166620" h="1943100">
                <a:moveTo>
                  <a:pt x="1789747" y="292100"/>
                </a:moveTo>
                <a:lnTo>
                  <a:pt x="1694249" y="292100"/>
                </a:lnTo>
                <a:lnTo>
                  <a:pt x="1680463" y="304800"/>
                </a:lnTo>
                <a:lnTo>
                  <a:pt x="1543891" y="304800"/>
                </a:lnTo>
                <a:lnTo>
                  <a:pt x="1589764" y="317500"/>
                </a:lnTo>
                <a:lnTo>
                  <a:pt x="1633981" y="342900"/>
                </a:lnTo>
                <a:lnTo>
                  <a:pt x="1447800" y="508000"/>
                </a:lnTo>
                <a:lnTo>
                  <a:pt x="1528572" y="508000"/>
                </a:lnTo>
                <a:lnTo>
                  <a:pt x="1690115" y="355600"/>
                </a:lnTo>
                <a:lnTo>
                  <a:pt x="1701292" y="355600"/>
                </a:lnTo>
                <a:lnTo>
                  <a:pt x="1724419" y="342900"/>
                </a:lnTo>
                <a:lnTo>
                  <a:pt x="1847478" y="342900"/>
                </a:lnTo>
                <a:lnTo>
                  <a:pt x="1831339" y="317500"/>
                </a:lnTo>
                <a:lnTo>
                  <a:pt x="1811817" y="304800"/>
                </a:lnTo>
                <a:lnTo>
                  <a:pt x="1789747" y="292100"/>
                </a:lnTo>
                <a:close/>
              </a:path>
              <a:path w="2166620" h="1943100">
                <a:moveTo>
                  <a:pt x="1497258" y="241300"/>
                </a:moveTo>
                <a:lnTo>
                  <a:pt x="1399146" y="241300"/>
                </a:lnTo>
                <a:lnTo>
                  <a:pt x="1351487" y="254000"/>
                </a:lnTo>
                <a:lnTo>
                  <a:pt x="1260075" y="279400"/>
                </a:lnTo>
                <a:lnTo>
                  <a:pt x="1216786" y="304800"/>
                </a:lnTo>
                <a:lnTo>
                  <a:pt x="1400036" y="304800"/>
                </a:lnTo>
                <a:lnTo>
                  <a:pt x="1447800" y="292100"/>
                </a:lnTo>
                <a:lnTo>
                  <a:pt x="1658813" y="292100"/>
                </a:lnTo>
                <a:lnTo>
                  <a:pt x="1637162" y="279400"/>
                </a:lnTo>
                <a:lnTo>
                  <a:pt x="1545407" y="254000"/>
                </a:lnTo>
                <a:lnTo>
                  <a:pt x="1497258" y="241300"/>
                </a:lnTo>
                <a:close/>
              </a:path>
              <a:path w="2166620" h="1943100">
                <a:moveTo>
                  <a:pt x="1658813" y="292100"/>
                </a:moveTo>
                <a:lnTo>
                  <a:pt x="1447800" y="292100"/>
                </a:lnTo>
                <a:lnTo>
                  <a:pt x="1496518" y="304800"/>
                </a:lnTo>
                <a:lnTo>
                  <a:pt x="1680463" y="304800"/>
                </a:lnTo>
                <a:lnTo>
                  <a:pt x="1658813" y="292100"/>
                </a:lnTo>
                <a:close/>
              </a:path>
              <a:path w="2166620" h="1943100">
                <a:moveTo>
                  <a:pt x="1507425" y="0"/>
                </a:moveTo>
                <a:lnTo>
                  <a:pt x="1405089" y="0"/>
                </a:lnTo>
                <a:lnTo>
                  <a:pt x="1352864" y="12700"/>
                </a:lnTo>
                <a:lnTo>
                  <a:pt x="1556048" y="12700"/>
                </a:lnTo>
                <a:lnTo>
                  <a:pt x="15074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57600" y="419673"/>
            <a:ext cx="22322532" cy="6424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7816850">
              <a:spcBef>
                <a:spcPts val="210"/>
              </a:spcBef>
            </a:pPr>
            <a:r>
              <a:rPr spc="-20" dirty="0"/>
              <a:t>Renovační</a:t>
            </a:r>
            <a:r>
              <a:rPr spc="-220" dirty="0"/>
              <a:t> </a:t>
            </a:r>
            <a:r>
              <a:rPr spc="-50" dirty="0"/>
              <a:t>pas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5.0.6311"/>
  <p:tag name="SLIDO_PRESENTATION_ID" val="2bcf68c0-c94c-44ce-ab73-5bc185eb7457"/>
  <p:tag name="SLIDO_EVENT_UUID" val="0f099ecc-1fcb-40ab-b14c-2fe01fff1d90"/>
  <p:tag name="SLIDO_EVENT_SECTION_UUID" val="783b52d2-e20a-4c4e-8793-230efd7daa3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713</Words>
  <Application>Microsoft Office PowerPoint</Application>
  <PresentationFormat>Vlastní</PresentationFormat>
  <Paragraphs>153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25</vt:i4>
      </vt:variant>
    </vt:vector>
  </HeadingPairs>
  <TitlesOfParts>
    <vt:vector size="39" baseType="lpstr">
      <vt:lpstr>Roboto Condensed Heavy</vt:lpstr>
      <vt:lpstr>Arial</vt:lpstr>
      <vt:lpstr>Calibri</vt:lpstr>
      <vt:lpstr>Roboto Condensed Bold</vt:lpstr>
      <vt:lpstr>Roboto</vt:lpstr>
      <vt:lpstr>BatangChe</vt:lpstr>
      <vt:lpstr>Tahoma</vt:lpstr>
      <vt:lpstr>Ink Free</vt:lpstr>
      <vt:lpstr>Roboto Heavy</vt:lpstr>
      <vt:lpstr>Aptos</vt:lpstr>
      <vt:lpstr>Arial MT</vt:lpstr>
      <vt:lpstr>Wingdings</vt:lpstr>
      <vt:lpstr>Office Theme</vt:lpstr>
      <vt:lpstr>3_Office Theme</vt:lpstr>
      <vt:lpstr>Prezentace aplikace PowerPoint</vt:lpstr>
      <vt:lpstr>Prezentace aplikace PowerPoint</vt:lpstr>
      <vt:lpstr>Energetické úspory nemovitostí cesta k energetické nezávislosti</vt:lpstr>
      <vt:lpstr>VNĚJŠÍ VLIVY</vt:lpstr>
      <vt:lpstr>Primární energie</vt:lpstr>
      <vt:lpstr>Renovace vývoj</vt:lpstr>
      <vt:lpstr>Kam míří legislativa</vt:lpstr>
      <vt:lpstr>Poradenství 2025</vt:lpstr>
      <vt:lpstr>Renovační pas</vt:lpstr>
      <vt:lpstr>Renovační pas / návrh energetických úspor – NEO</vt:lpstr>
      <vt:lpstr>Chytrá renovace</vt:lpstr>
      <vt:lpstr>Potenciál úspor</vt:lpstr>
      <vt:lpstr>Význam architektury</vt:lpstr>
      <vt:lpstr>Renovační desatero</vt:lpstr>
      <vt:lpstr>Metodická příručka MŽP</vt:lpstr>
      <vt:lpstr>Zateplovací systémy</vt:lpstr>
      <vt:lpstr>Ideální zdroj a distribuce tepla</vt:lpstr>
      <vt:lpstr>Architektura</vt:lpstr>
      <vt:lpstr>Architektura</vt:lpstr>
      <vt:lpstr>SPRÁVNÁ PRAXE</vt:lpstr>
      <vt:lpstr>Příklady správné praxe</vt:lpstr>
      <vt:lpstr>Příklady správné praxe</vt:lpstr>
      <vt:lpstr>Příklady správné praxe</vt:lpstr>
      <vt:lpstr>„NEJLEVNĚJŠÍ ENERGIE JE TA, KTEROU VŮBEC NEPOTŘEBUJEME“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Renotour Prague master PPT</dc:title>
  <dc:creator>matrika</dc:creator>
  <cp:lastModifiedBy>Eva Tlapáková</cp:lastModifiedBy>
  <cp:revision>20</cp:revision>
  <dcterms:created xsi:type="dcterms:W3CDTF">2006-08-16T00:00:00Z</dcterms:created>
  <dcterms:modified xsi:type="dcterms:W3CDTF">2025-03-27T19:38:56Z</dcterms:modified>
  <dc:identifier>DAGhU3Xx9KQ</dc:identifier>
</cp:coreProperties>
</file>