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89" r:id="rId2"/>
  </p:sldMasterIdLst>
  <p:notesMasterIdLst>
    <p:notesMasterId r:id="rId24"/>
  </p:notesMasterIdLst>
  <p:sldIdLst>
    <p:sldId id="256" r:id="rId3"/>
    <p:sldId id="271" r:id="rId4"/>
    <p:sldId id="272" r:id="rId5"/>
    <p:sldId id="9417" r:id="rId6"/>
    <p:sldId id="739" r:id="rId7"/>
    <p:sldId id="3552" r:id="rId8"/>
    <p:sldId id="9405" r:id="rId9"/>
    <p:sldId id="9406" r:id="rId10"/>
    <p:sldId id="9413" r:id="rId11"/>
    <p:sldId id="9412" r:id="rId12"/>
    <p:sldId id="9414" r:id="rId13"/>
    <p:sldId id="9410" r:id="rId14"/>
    <p:sldId id="9411" r:id="rId15"/>
    <p:sldId id="329" r:id="rId16"/>
    <p:sldId id="877" r:id="rId17"/>
    <p:sldId id="9415" r:id="rId18"/>
    <p:sldId id="9403" r:id="rId19"/>
    <p:sldId id="497" r:id="rId20"/>
    <p:sldId id="9404" r:id="rId21"/>
    <p:sldId id="671" r:id="rId22"/>
    <p:sldId id="9416" r:id="rId23"/>
  </p:sldIdLst>
  <p:sldSz cx="18288000" cy="10287000"/>
  <p:notesSz cx="6858000" cy="9144000"/>
  <p:embeddedFontLst>
    <p:embeddedFont>
      <p:font typeface="Arial Black" panose="020B0A04020102020204" pitchFamily="34" charset="0"/>
      <p:bold r:id="rId25"/>
    </p:embeddedFont>
    <p:embeddedFont>
      <p:font typeface="Roboto" panose="02000000000000000000" pitchFamily="2" charset="0"/>
      <p:regular r:id="rId26"/>
      <p:bold r:id="rId27"/>
      <p:italic r:id="rId28"/>
      <p:boldItalic r:id="rId29"/>
    </p:embeddedFont>
    <p:embeddedFont>
      <p:font typeface="Roboto Bold" panose="020B0604020202020204" charset="0"/>
      <p:bold r:id="rId30"/>
    </p:embeddedFont>
    <p:embeddedFont>
      <p:font typeface="Roboto Condensed Bold" panose="020B0604020202020204" charset="0"/>
      <p:bold r:id="rId31"/>
    </p:embeddedFont>
    <p:embeddedFont>
      <p:font typeface="Roboto Condensed Heavy" panose="020B0604020202020204" charset="0"/>
      <p:regular r:id="rId32"/>
    </p:embeddedFont>
    <p:embeddedFont>
      <p:font typeface="Roboto Condensed Light" panose="02000000000000000000" pitchFamily="2" charset="0"/>
      <p:regular r:id="rId33"/>
      <p:italic r:id="rId34"/>
    </p:embeddedFont>
    <p:embeddedFont>
      <p:font typeface="Roboto Condensed Ultra-Bold" panose="020B0604020202020204" charset="0"/>
      <p:regular r:id="rId35"/>
    </p:embeddedFont>
    <p:embeddedFont>
      <p:font typeface="Roboto Heavy" panose="020B0604020202020204" charset="0"/>
      <p:regular r:id="rId36"/>
    </p:embeddedFont>
    <p:embeddedFont>
      <p:font typeface="Technika" panose="020B0604020202020204" charset="0"/>
      <p:regular r:id="rId37"/>
      <p:bold r:id="rId38"/>
      <p:italic r:id="rId39"/>
      <p:boldItalic r:id="rId40"/>
    </p:embeddedFont>
    <p:embeddedFont>
      <p:font typeface="Technika Book" panose="020B0604020202020204" charset="0"/>
      <p:regular r:id="rId41"/>
      <p:italic r:id="rId42"/>
    </p:embeddedFont>
    <p:embeddedFont>
      <p:font typeface="Technika-Bold" panose="00000600000000000000" charset="-18"/>
      <p:regular r:id="rId43"/>
      <p:bold r:id="rId44"/>
      <p:italic r:id="rId45"/>
      <p:boldItalic r:id="rId46"/>
    </p:embeddedFont>
    <p:embeddedFont>
      <p:font typeface="Verdana" panose="020B0604030504040204" pitchFamily="34" charset="0"/>
      <p:regular r:id="rId47"/>
      <p:bold r:id="rId48"/>
      <p:italic r:id="rId49"/>
      <p:boldItalic r:id="rId50"/>
    </p:embeddedFont>
  </p:embeddedFontLst>
  <p:custDataLst>
    <p:tags r:id="rId5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52A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301" autoAdjust="0"/>
    <p:restoredTop sz="94622" autoAdjust="0"/>
  </p:normalViewPr>
  <p:slideViewPr>
    <p:cSldViewPr>
      <p:cViewPr varScale="1">
        <p:scale>
          <a:sx n="55" d="100"/>
          <a:sy n="55" d="100"/>
        </p:scale>
        <p:origin x="350" y="3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19.xml"/><Relationship Id="rId34" Type="http://schemas.openxmlformats.org/officeDocument/2006/relationships/font" Target="fonts/font10.fntdata"/><Relationship Id="rId42" Type="http://schemas.openxmlformats.org/officeDocument/2006/relationships/font" Target="fonts/font18.fntdata"/><Relationship Id="rId47" Type="http://schemas.openxmlformats.org/officeDocument/2006/relationships/font" Target="fonts/font23.fntdata"/><Relationship Id="rId50" Type="http://schemas.openxmlformats.org/officeDocument/2006/relationships/font" Target="fonts/font26.fntdata"/><Relationship Id="rId55"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schemas.openxmlformats.org/officeDocument/2006/relationships/font" Target="fonts/font22.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5.fntdata"/><Relationship Id="rId41" Type="http://schemas.openxmlformats.org/officeDocument/2006/relationships/font" Target="fonts/font17.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font" Target="fonts/font21.fntdata"/><Relationship Id="rId53"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4.fntdata"/><Relationship Id="rId36" Type="http://schemas.openxmlformats.org/officeDocument/2006/relationships/font" Target="fonts/font12.fntdata"/><Relationship Id="rId49" Type="http://schemas.openxmlformats.org/officeDocument/2006/relationships/font" Target="fonts/font25.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7.fntdata"/><Relationship Id="rId44" Type="http://schemas.openxmlformats.org/officeDocument/2006/relationships/font" Target="fonts/font20.fntdata"/><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font" Target="fonts/font19.fntdata"/><Relationship Id="rId48" Type="http://schemas.openxmlformats.org/officeDocument/2006/relationships/font" Target="fonts/font24.fntdata"/><Relationship Id="rId8" Type="http://schemas.openxmlformats.org/officeDocument/2006/relationships/slide" Target="slides/slide6.xml"/><Relationship Id="rId51" Type="http://schemas.openxmlformats.org/officeDocument/2006/relationships/tags" Target="tags/tag1.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image" Target="../media/image53.png"/><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C:\Users\JanFrankowski\OneDrive%20-%20Fundacja%20Naukowa%20Instytut%20Bada&#324;%20Strukturalnych\NCN%20OPUS%2022%20WEAVE\research%20products\IBS%20figures_v2.xlsx" TargetMode="External"/></Relationships>
</file>

<file path=ppt/charts/_rels/chart2.xml.rels><?xml version="1.0" encoding="UTF-8" standalone="yes"?>
<Relationships xmlns="http://schemas.openxmlformats.org/package/2006/relationships"><Relationship Id="rId3" Type="http://schemas.openxmlformats.org/officeDocument/2006/relationships/image" Target="../media/image53.png"/><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C:\Users\JanFrankowski\OneDrive%20-%20Fundacja%20Naukowa%20Instytut%20Bada&#324;%20Strukturalnych\NCN%20OPUS%2022%20WEAVE\research%20products\IBS%20figures_v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'4'!$C$3</c:f>
              <c:strCache>
                <c:ptCount val="1"/>
                <c:pt idx="0">
                  <c:v>before thermomodernisation</c:v>
                </c:pt>
              </c:strCache>
            </c:strRef>
          </c:tx>
          <c:spPr>
            <a:ln w="28575" cap="rnd">
              <a:noFill/>
              <a:round/>
            </a:ln>
            <a:effectLst/>
          </c:spPr>
          <c:marker>
            <c:symbol val="square"/>
            <c:size val="10"/>
            <c:spPr>
              <a:blipFill>
                <a:blip xmlns:r="http://schemas.openxmlformats.org/officeDocument/2006/relationships" r:embed="rId3"/>
                <a:stretch>
                  <a:fillRect/>
                </a:stretch>
              </a:blipFill>
              <a:ln w="25400">
                <a:noFill/>
              </a:ln>
              <a:effectLst/>
            </c:spPr>
          </c:marker>
          <c:dLbls>
            <c:dLbl>
              <c:idx val="0"/>
              <c:tx>
                <c:rich>
                  <a:bodyPr/>
                  <a:lstStyle/>
                  <a:p>
                    <a:fld id="{F9A56F07-1C1A-469B-80F6-319A873109B4}" type="CELLRANGE">
                      <a:rPr lang="en-US"/>
                      <a:pPr/>
                      <a:t>[OBLAST BUNĚK]</a:t>
                    </a:fld>
                    <a:endParaRPr lang="cs-CZ"/>
                  </a:p>
                </c:rich>
              </c:tx>
              <c:dLblPos val="b"/>
              <c:showLegendKey val="0"/>
              <c:showVal val="0"/>
              <c:showCatName val="0"/>
              <c:showSerName val="0"/>
              <c:showPercent val="0"/>
              <c:showBubbleSize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dlblFieldTable/>
                  <c15:showDataLabelsRange val="1"/>
                </c:ext>
                <c:ext xmlns:c16="http://schemas.microsoft.com/office/drawing/2014/chart" uri="{C3380CC4-5D6E-409C-BE32-E72D297353CC}">
                  <c16:uniqueId val="{00000000-8298-4578-B059-FDCFD7844612}"/>
                </c:ext>
              </c:extLst>
            </c:dLbl>
            <c:dLbl>
              <c:idx val="1"/>
              <c:tx>
                <c:rich>
                  <a:bodyPr/>
                  <a:lstStyle/>
                  <a:p>
                    <a:fld id="{4D87B784-7FF2-4568-9509-1ED1E2CF2C31}" type="CELLRANGE">
                      <a:rPr lang="cs-CZ"/>
                      <a:pPr/>
                      <a:t>[OBLAST BUNĚK]</a:t>
                    </a:fld>
                    <a:endParaRPr lang="cs-CZ"/>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8298-4578-B059-FDCFD7844612}"/>
                </c:ext>
              </c:extLst>
            </c:dLbl>
            <c:dLbl>
              <c:idx val="2"/>
              <c:tx>
                <c:rich>
                  <a:bodyPr/>
                  <a:lstStyle/>
                  <a:p>
                    <a:fld id="{92C7047E-8914-466F-8A12-A60E738AE734}" type="CELLRANGE">
                      <a:rPr lang="cs-CZ"/>
                      <a:pPr/>
                      <a:t>[OBLAST BUNĚK]</a:t>
                    </a:fld>
                    <a:endParaRPr lang="cs-CZ"/>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8298-4578-B059-FDCFD7844612}"/>
                </c:ext>
              </c:extLst>
            </c:dLbl>
            <c:dLbl>
              <c:idx val="3"/>
              <c:tx>
                <c:rich>
                  <a:bodyPr/>
                  <a:lstStyle/>
                  <a:p>
                    <a:fld id="{F271D5CF-1590-44E1-A82C-EE59F759A40E}" type="CELLRANGE">
                      <a:rPr lang="cs-CZ"/>
                      <a:pPr/>
                      <a:t>[OBLAST BUNĚK]</a:t>
                    </a:fld>
                    <a:endParaRPr lang="cs-CZ"/>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8298-4578-B059-FDCFD7844612}"/>
                </c:ext>
              </c:extLst>
            </c:dLbl>
            <c:spPr>
              <a:noFill/>
              <a:ln>
                <a:noFill/>
              </a:ln>
              <a:effectLst/>
            </c:spPr>
            <c:txPr>
              <a:bodyPr rot="0" spcFirstLastPara="1" vertOverflow="ellipsis" vert="horz" wrap="square" anchor="ctr" anchorCtr="1"/>
              <a:lstStyle/>
              <a:p>
                <a:pPr>
                  <a:defRPr sz="1800" b="1" i="0" u="none" strike="noStrike" kern="1200" baseline="0">
                    <a:solidFill>
                      <a:schemeClr val="tx1">
                        <a:lumMod val="75000"/>
                        <a:lumOff val="25000"/>
                      </a:schemeClr>
                    </a:solidFill>
                    <a:latin typeface="Roboto Condensed Light" panose="02000000000000000000" pitchFamily="2" charset="0"/>
                    <a:ea typeface="Roboto Condensed Light" panose="02000000000000000000" pitchFamily="2" charset="0"/>
                    <a:cs typeface="Roboto Condensed Light" panose="02000000000000000000" pitchFamily="2" charset="0"/>
                  </a:defRPr>
                </a:pPr>
                <a:endParaRPr lang="pl-PL"/>
              </a:p>
            </c:txPr>
            <c:dLblPos val="b"/>
            <c:showLegendKey val="0"/>
            <c:showVal val="0"/>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errBars>
            <c:errDir val="y"/>
            <c:errBarType val="minus"/>
            <c:errValType val="cust"/>
            <c:noEndCap val="1"/>
            <c:plus>
              <c:numLit>
                <c:formatCode>General</c:formatCode>
                <c:ptCount val="1"/>
                <c:pt idx="0">
                  <c:v>1</c:v>
                </c:pt>
              </c:numLit>
            </c:plus>
            <c:minus>
              <c:numRef>
                <c:f>'4'!$F$4:$F$7</c:f>
                <c:numCache>
                  <c:formatCode>General</c:formatCode>
                  <c:ptCount val="4"/>
                  <c:pt idx="0">
                    <c:v>-173</c:v>
                  </c:pt>
                  <c:pt idx="1">
                    <c:v>-114</c:v>
                  </c:pt>
                  <c:pt idx="2">
                    <c:v>-111</c:v>
                  </c:pt>
                  <c:pt idx="3">
                    <c:v>-55</c:v>
                  </c:pt>
                </c:numCache>
              </c:numRef>
            </c:minus>
            <c:spPr>
              <a:noFill/>
              <a:ln w="28575" cap="flat" cmpd="sng" algn="ctr">
                <a:solidFill>
                  <a:schemeClr val="tx2"/>
                </a:solidFill>
                <a:round/>
              </a:ln>
              <a:effectLst/>
            </c:spPr>
          </c:errBars>
          <c:cat>
            <c:strRef>
              <c:f>'4'!$B$4:$B$7</c:f>
              <c:strCache>
                <c:ptCount val="4"/>
                <c:pt idx="0">
                  <c:v>municipal</c:v>
                </c:pt>
                <c:pt idx="1">
                  <c:v>TBS</c:v>
                </c:pt>
                <c:pt idx="2">
                  <c:v>housing associations</c:v>
                </c:pt>
                <c:pt idx="3">
                  <c:v>housing cooperatives</c:v>
                </c:pt>
              </c:strCache>
            </c:strRef>
          </c:cat>
          <c:val>
            <c:numRef>
              <c:f>'4'!$C$4:$C$7</c:f>
              <c:numCache>
                <c:formatCode>General</c:formatCode>
                <c:ptCount val="4"/>
                <c:pt idx="0">
                  <c:v>327</c:v>
                </c:pt>
                <c:pt idx="1">
                  <c:v>298</c:v>
                </c:pt>
                <c:pt idx="2">
                  <c:v>280</c:v>
                </c:pt>
                <c:pt idx="3">
                  <c:v>176</c:v>
                </c:pt>
              </c:numCache>
            </c:numRef>
          </c:val>
          <c:smooth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02D57815-91ED-43cb-92C2-25804820EDAC}">
              <c15:datalabelsRange>
                <c15:f>'4'!$E$4:$E$7</c15:f>
                <c15:dlblRangeCache>
                  <c:ptCount val="4"/>
                  <c:pt idx="0">
                    <c:v>52%</c:v>
                  </c:pt>
                  <c:pt idx="1">
                    <c:v>38%</c:v>
                  </c:pt>
                  <c:pt idx="2">
                    <c:v>39%</c:v>
                  </c:pt>
                  <c:pt idx="3">
                    <c:v>31%</c:v>
                  </c:pt>
                </c15:dlblRangeCache>
              </c15:datalabelsRange>
            </c:ext>
            <c:ext xmlns:c16="http://schemas.microsoft.com/office/drawing/2014/chart" uri="{C3380CC4-5D6E-409C-BE32-E72D297353CC}">
              <c16:uniqueId val="{00000004-8298-4578-B059-FDCFD7844612}"/>
            </c:ext>
          </c:extLst>
        </c:ser>
        <c:dLbls>
          <c:showLegendKey val="0"/>
          <c:showVal val="0"/>
          <c:showCatName val="0"/>
          <c:showSerName val="0"/>
          <c:showPercent val="0"/>
          <c:showBubbleSize val="0"/>
        </c:dLbls>
        <c:marker val="1"/>
        <c:smooth val="0"/>
        <c:axId val="1396217535"/>
        <c:axId val="1977233167"/>
      </c:lineChart>
      <c:catAx>
        <c:axId val="13962175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Roboto Condensed Light" panose="02000000000000000000" pitchFamily="2" charset="0"/>
                <a:ea typeface="Roboto Condensed Light" panose="02000000000000000000" pitchFamily="2" charset="0"/>
                <a:cs typeface="Roboto Condensed Light" panose="02000000000000000000" pitchFamily="2" charset="0"/>
              </a:defRPr>
            </a:pPr>
            <a:endParaRPr lang="pl-PL"/>
          </a:p>
        </c:txPr>
        <c:crossAx val="1977233167"/>
        <c:crosses val="autoZero"/>
        <c:auto val="1"/>
        <c:lblAlgn val="ctr"/>
        <c:lblOffset val="100"/>
        <c:noMultiLvlLbl val="0"/>
      </c:catAx>
      <c:valAx>
        <c:axId val="1977233167"/>
        <c:scaling>
          <c:orientation val="minMax"/>
        </c:scaling>
        <c:delete val="0"/>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Roboto Condensed Light" panose="02000000000000000000" pitchFamily="2" charset="0"/>
                    <a:ea typeface="Roboto Condensed Light" panose="02000000000000000000" pitchFamily="2" charset="0"/>
                    <a:cs typeface="Roboto Condensed Light" panose="02000000000000000000" pitchFamily="2" charset="0"/>
                  </a:defRPr>
                </a:pPr>
                <a:r>
                  <a:rPr lang="pl-PL" sz="1400" dirty="0"/>
                  <a:t>[kWh/(m² ⋅ </a:t>
                </a:r>
                <a:r>
                  <a:rPr lang="pl-PL" sz="1400" dirty="0" err="1"/>
                  <a:t>year</a:t>
                </a:r>
                <a:r>
                  <a:rPr lang="pl-PL" sz="1400" dirty="0"/>
                  <a:t>)]</a:t>
                </a:r>
              </a:p>
            </c:rich>
          </c:tx>
          <c:layout>
            <c:manualLayout>
              <c:xMode val="edge"/>
              <c:yMode val="edge"/>
              <c:x val="1.40054915495606E-2"/>
              <c:y val="4.701138888888888E-2"/>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Roboto Condensed Light" panose="02000000000000000000" pitchFamily="2" charset="0"/>
                  <a:ea typeface="Roboto Condensed Light" panose="02000000000000000000" pitchFamily="2" charset="0"/>
                  <a:cs typeface="Roboto Condensed Light" panose="02000000000000000000" pitchFamily="2" charset="0"/>
                </a:defRPr>
              </a:pPr>
              <a:endParaRPr lang="pl-PL"/>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Roboto Condensed Light" panose="02000000000000000000" pitchFamily="2" charset="0"/>
                <a:ea typeface="Roboto Condensed Light" panose="02000000000000000000" pitchFamily="2" charset="0"/>
                <a:cs typeface="Roboto Condensed Light" panose="02000000000000000000" pitchFamily="2" charset="0"/>
              </a:defRPr>
            </a:pPr>
            <a:endParaRPr lang="pl-PL"/>
          </a:p>
        </c:txPr>
        <c:crossAx val="1396217535"/>
        <c:crosses val="autoZero"/>
        <c:crossBetween val="between"/>
        <c:majorUnit val="150"/>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800">
          <a:latin typeface="Roboto Condensed Light" panose="02000000000000000000" pitchFamily="2" charset="0"/>
          <a:ea typeface="Roboto Condensed Light" panose="02000000000000000000" pitchFamily="2" charset="0"/>
          <a:cs typeface="Roboto Condensed Light" panose="02000000000000000000" pitchFamily="2" charset="0"/>
        </a:defRPr>
      </a:pPr>
      <a:endParaRPr lang="pl-PL"/>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'4'!$C$3</c:f>
              <c:strCache>
                <c:ptCount val="1"/>
                <c:pt idx="0">
                  <c:v>before thermomodernisation</c:v>
                </c:pt>
              </c:strCache>
            </c:strRef>
          </c:tx>
          <c:spPr>
            <a:ln w="28575" cap="rnd">
              <a:noFill/>
              <a:round/>
            </a:ln>
            <a:effectLst/>
          </c:spPr>
          <c:marker>
            <c:symbol val="square"/>
            <c:size val="10"/>
            <c:spPr>
              <a:blipFill>
                <a:blip xmlns:r="http://schemas.openxmlformats.org/officeDocument/2006/relationships" r:embed="rId3"/>
                <a:stretch>
                  <a:fillRect/>
                </a:stretch>
              </a:blipFill>
              <a:ln w="25400">
                <a:noFill/>
              </a:ln>
              <a:effectLst/>
            </c:spPr>
          </c:marker>
          <c:dLbls>
            <c:dLbl>
              <c:idx val="0"/>
              <c:tx>
                <c:rich>
                  <a:bodyPr/>
                  <a:lstStyle/>
                  <a:p>
                    <a:fld id="{46F40C47-737A-4D7A-91F7-320DC13D2B8E}" type="CELLRANGE">
                      <a:rPr lang="en-US"/>
                      <a:pPr/>
                      <a:t>[OBLAST BUNĚK]</a:t>
                    </a:fld>
                    <a:endParaRPr lang="cs-CZ"/>
                  </a:p>
                </c:rich>
              </c:tx>
              <c:dLblPos val="b"/>
              <c:showLegendKey val="0"/>
              <c:showVal val="0"/>
              <c:showCatName val="0"/>
              <c:showSerName val="0"/>
              <c:showPercent val="0"/>
              <c:showBubbleSize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dlblFieldTable/>
                  <c15:showDataLabelsRange val="1"/>
                </c:ext>
                <c:ext xmlns:c16="http://schemas.microsoft.com/office/drawing/2014/chart" uri="{C3380CC4-5D6E-409C-BE32-E72D297353CC}">
                  <c16:uniqueId val="{00000000-D3C7-4AB1-B756-7357538B73FB}"/>
                </c:ext>
              </c:extLst>
            </c:dLbl>
            <c:dLbl>
              <c:idx val="1"/>
              <c:tx>
                <c:rich>
                  <a:bodyPr/>
                  <a:lstStyle/>
                  <a:p>
                    <a:fld id="{D655781D-55A5-48C9-80D3-9915A9405053}" type="CELLRANGE">
                      <a:rPr lang="cs-CZ"/>
                      <a:pPr/>
                      <a:t>[OBLAST BUNĚK]</a:t>
                    </a:fld>
                    <a:endParaRPr lang="cs-CZ"/>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D3C7-4AB1-B756-7357538B73FB}"/>
                </c:ext>
              </c:extLst>
            </c:dLbl>
            <c:dLbl>
              <c:idx val="2"/>
              <c:tx>
                <c:rich>
                  <a:bodyPr/>
                  <a:lstStyle/>
                  <a:p>
                    <a:fld id="{C47E01C0-5C44-41EA-9E48-68C240F3360A}" type="CELLRANGE">
                      <a:rPr lang="cs-CZ"/>
                      <a:pPr/>
                      <a:t>[OBLAST BUNĚK]</a:t>
                    </a:fld>
                    <a:endParaRPr lang="cs-CZ"/>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D3C7-4AB1-B756-7357538B73FB}"/>
                </c:ext>
              </c:extLst>
            </c:dLbl>
            <c:dLbl>
              <c:idx val="3"/>
              <c:tx>
                <c:rich>
                  <a:bodyPr/>
                  <a:lstStyle/>
                  <a:p>
                    <a:fld id="{47AF6FF2-2957-424D-9D44-3FAE39288B56}" type="CELLRANGE">
                      <a:rPr lang="cs-CZ"/>
                      <a:pPr/>
                      <a:t>[OBLAST BUNĚK]</a:t>
                    </a:fld>
                    <a:endParaRPr lang="cs-CZ"/>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D3C7-4AB1-B756-7357538B73FB}"/>
                </c:ext>
              </c:extLst>
            </c:dLbl>
            <c:spPr>
              <a:noFill/>
              <a:ln>
                <a:noFill/>
              </a:ln>
              <a:effectLst/>
            </c:spPr>
            <c:txPr>
              <a:bodyPr rot="0" spcFirstLastPara="1" vertOverflow="ellipsis" vert="horz" wrap="square" anchor="ctr" anchorCtr="1"/>
              <a:lstStyle/>
              <a:p>
                <a:pPr>
                  <a:defRPr sz="1800" b="1" i="0" u="none" strike="noStrike" kern="1200" baseline="0">
                    <a:solidFill>
                      <a:schemeClr val="tx1">
                        <a:lumMod val="75000"/>
                        <a:lumOff val="25000"/>
                      </a:schemeClr>
                    </a:solidFill>
                    <a:latin typeface="Roboto Condensed Light" panose="02000000000000000000" pitchFamily="2" charset="0"/>
                    <a:ea typeface="Roboto Condensed Light" panose="02000000000000000000" pitchFamily="2" charset="0"/>
                    <a:cs typeface="Roboto Condensed Light" panose="02000000000000000000" pitchFamily="2" charset="0"/>
                  </a:defRPr>
                </a:pPr>
                <a:endParaRPr lang="pl-PL"/>
              </a:p>
            </c:txPr>
            <c:dLblPos val="b"/>
            <c:showLegendKey val="0"/>
            <c:showVal val="0"/>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errBars>
            <c:errDir val="y"/>
            <c:errBarType val="minus"/>
            <c:errValType val="cust"/>
            <c:noEndCap val="1"/>
            <c:plus>
              <c:numLit>
                <c:formatCode>General</c:formatCode>
                <c:ptCount val="1"/>
                <c:pt idx="0">
                  <c:v>1</c:v>
                </c:pt>
              </c:numLit>
            </c:plus>
            <c:minus>
              <c:numRef>
                <c:f>'4'!$F$12:$F$15</c:f>
                <c:numCache>
                  <c:formatCode>General</c:formatCode>
                  <c:ptCount val="4"/>
                  <c:pt idx="0">
                    <c:v>-434</c:v>
                  </c:pt>
                  <c:pt idx="1">
                    <c:v>-337</c:v>
                  </c:pt>
                  <c:pt idx="2">
                    <c:v>-327</c:v>
                  </c:pt>
                  <c:pt idx="3">
                    <c:v>-317</c:v>
                  </c:pt>
                </c:numCache>
              </c:numRef>
            </c:minus>
            <c:spPr>
              <a:noFill/>
              <a:ln w="28575" cap="flat" cmpd="sng" algn="ctr">
                <a:solidFill>
                  <a:schemeClr val="tx2"/>
                </a:solidFill>
                <a:round/>
              </a:ln>
              <a:effectLst/>
            </c:spPr>
          </c:errBars>
          <c:cat>
            <c:strRef>
              <c:f>'4'!$B$4:$B$7</c:f>
              <c:strCache>
                <c:ptCount val="4"/>
                <c:pt idx="0">
                  <c:v>municipal</c:v>
                </c:pt>
                <c:pt idx="1">
                  <c:v>TBS</c:v>
                </c:pt>
                <c:pt idx="2">
                  <c:v>housing associations</c:v>
                </c:pt>
                <c:pt idx="3">
                  <c:v>housing cooperatives</c:v>
                </c:pt>
              </c:strCache>
            </c:strRef>
          </c:cat>
          <c:val>
            <c:numRef>
              <c:f>'4'!$C$12:$C$15</c:f>
              <c:numCache>
                <c:formatCode>General</c:formatCode>
                <c:ptCount val="4"/>
                <c:pt idx="0">
                  <c:v>877</c:v>
                </c:pt>
                <c:pt idx="1">
                  <c:v>773</c:v>
                </c:pt>
                <c:pt idx="2">
                  <c:v>1185</c:v>
                </c:pt>
                <c:pt idx="3">
                  <c:v>1384</c:v>
                </c:pt>
              </c:numCache>
            </c:numRef>
          </c:val>
          <c:smooth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02D57815-91ED-43cb-92C2-25804820EDAC}">
              <c15:datalabelsRange>
                <c15:f>'4'!$E$12:$E$15</c15:f>
                <c15:dlblRangeCache>
                  <c:ptCount val="4"/>
                  <c:pt idx="0">
                    <c:v>49%</c:v>
                  </c:pt>
                  <c:pt idx="1">
                    <c:v>43%</c:v>
                  </c:pt>
                  <c:pt idx="2">
                    <c:v>27%</c:v>
                  </c:pt>
                  <c:pt idx="3">
                    <c:v>22%</c:v>
                  </c:pt>
                </c15:dlblRangeCache>
              </c15:datalabelsRange>
            </c:ext>
            <c:ext xmlns:c16="http://schemas.microsoft.com/office/drawing/2014/chart" uri="{C3380CC4-5D6E-409C-BE32-E72D297353CC}">
              <c16:uniqueId val="{00000004-D3C7-4AB1-B756-7357538B73FB}"/>
            </c:ext>
          </c:extLst>
        </c:ser>
        <c:dLbls>
          <c:showLegendKey val="0"/>
          <c:showVal val="0"/>
          <c:showCatName val="0"/>
          <c:showSerName val="0"/>
          <c:showPercent val="0"/>
          <c:showBubbleSize val="0"/>
        </c:dLbls>
        <c:marker val="1"/>
        <c:smooth val="0"/>
        <c:axId val="1396217535"/>
        <c:axId val="1977233167"/>
      </c:lineChart>
      <c:catAx>
        <c:axId val="13962175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Roboto Condensed Light" panose="02000000000000000000" pitchFamily="2" charset="0"/>
                <a:ea typeface="Roboto Condensed Light" panose="02000000000000000000" pitchFamily="2" charset="0"/>
                <a:cs typeface="Roboto Condensed Light" panose="02000000000000000000" pitchFamily="2" charset="0"/>
              </a:defRPr>
            </a:pPr>
            <a:endParaRPr lang="pl-PL"/>
          </a:p>
        </c:txPr>
        <c:crossAx val="1977233167"/>
        <c:crosses val="autoZero"/>
        <c:auto val="1"/>
        <c:lblAlgn val="ctr"/>
        <c:lblOffset val="100"/>
        <c:noMultiLvlLbl val="0"/>
      </c:catAx>
      <c:valAx>
        <c:axId val="1977233167"/>
        <c:scaling>
          <c:orientation val="minMax"/>
        </c:scaling>
        <c:delete val="0"/>
        <c:axPos val="l"/>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Roboto Condensed Light" panose="02000000000000000000" pitchFamily="2" charset="0"/>
                    <a:ea typeface="Roboto Condensed Light" panose="02000000000000000000" pitchFamily="2" charset="0"/>
                    <a:cs typeface="Roboto Condensed Light" panose="02000000000000000000" pitchFamily="2" charset="0"/>
                  </a:defRPr>
                </a:pPr>
                <a:r>
                  <a:rPr lang="pl-PL" sz="1400" dirty="0"/>
                  <a:t>[GJ]</a:t>
                </a:r>
              </a:p>
            </c:rich>
          </c:tx>
          <c:layout>
            <c:manualLayout>
              <c:xMode val="edge"/>
              <c:yMode val="edge"/>
              <c:x val="1.1671245103131533E-2"/>
              <c:y val="2.9690000000000008E-2"/>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Roboto Condensed Light" panose="02000000000000000000" pitchFamily="2" charset="0"/>
                  <a:ea typeface="Roboto Condensed Light" panose="02000000000000000000" pitchFamily="2" charset="0"/>
                  <a:cs typeface="Roboto Condensed Light" panose="02000000000000000000" pitchFamily="2" charset="0"/>
                </a:defRPr>
              </a:pPr>
              <a:endParaRPr lang="pl-PL"/>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Roboto Condensed Light" panose="02000000000000000000" pitchFamily="2" charset="0"/>
                <a:ea typeface="Roboto Condensed Light" panose="02000000000000000000" pitchFamily="2" charset="0"/>
                <a:cs typeface="Roboto Condensed Light" panose="02000000000000000000" pitchFamily="2" charset="0"/>
              </a:defRPr>
            </a:pPr>
            <a:endParaRPr lang="pl-PL"/>
          </a:p>
        </c:txPr>
        <c:crossAx val="1396217535"/>
        <c:crosses val="autoZero"/>
        <c:crossBetween val="between"/>
        <c:majorUnit val="450"/>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800">
          <a:latin typeface="Roboto Condensed Light" panose="02000000000000000000" pitchFamily="2" charset="0"/>
          <a:ea typeface="Roboto Condensed Light" panose="02000000000000000000" pitchFamily="2" charset="0"/>
          <a:cs typeface="Roboto Condensed Light" panose="02000000000000000000" pitchFamily="2" charset="0"/>
        </a:defRPr>
      </a:pPr>
      <a:endParaRPr lang="pl-PL"/>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7F1D8A-99BF-49EC-B145-565B56CFC67B}" type="doc">
      <dgm:prSet loTypeId="urn:microsoft.com/office/officeart/2005/8/layout/radial6" loCatId="relationship" qsTypeId="urn:microsoft.com/office/officeart/2005/8/quickstyle/simple5" qsCatId="simple" csTypeId="urn:microsoft.com/office/officeart/2005/8/colors/accent2_4" csCatId="accent2" phldr="1"/>
      <dgm:spPr/>
      <dgm:t>
        <a:bodyPr/>
        <a:lstStyle/>
        <a:p>
          <a:endParaRPr lang="en-GB"/>
        </a:p>
      </dgm:t>
    </dgm:pt>
    <dgm:pt modelId="{91FC7DEA-B08A-45E0-B4D7-3C0BE3AD0EA6}">
      <dgm:prSet phldrT="[Text]"/>
      <dgm:spPr/>
      <dgm:t>
        <a:bodyPr/>
        <a:lstStyle/>
        <a:p>
          <a:r>
            <a:rPr lang="cs-CZ" b="1" dirty="0"/>
            <a:t>UCEEB</a:t>
          </a:r>
          <a:endParaRPr lang="en-GB" b="1" dirty="0"/>
        </a:p>
      </dgm:t>
    </dgm:pt>
    <dgm:pt modelId="{C9E14CB9-780C-417A-ABEA-4BDD2EEF9144}" type="parTrans" cxnId="{F4C6E81B-A993-4974-ABE9-4294CF167A49}">
      <dgm:prSet/>
      <dgm:spPr/>
      <dgm:t>
        <a:bodyPr/>
        <a:lstStyle/>
        <a:p>
          <a:endParaRPr lang="en-GB" b="1"/>
        </a:p>
      </dgm:t>
    </dgm:pt>
    <dgm:pt modelId="{F92C3DEB-BCC3-4B2A-833F-3A54126A9433}" type="sibTrans" cxnId="{F4C6E81B-A993-4974-ABE9-4294CF167A49}">
      <dgm:prSet/>
      <dgm:spPr/>
      <dgm:t>
        <a:bodyPr/>
        <a:lstStyle/>
        <a:p>
          <a:endParaRPr lang="en-GB" b="1"/>
        </a:p>
      </dgm:t>
    </dgm:pt>
    <dgm:pt modelId="{413E2665-2502-4608-ABAE-E5F667EB4DDE}">
      <dgm:prSet phldrT="[Text]"/>
      <dgm:spPr/>
      <dgm:t>
        <a:bodyPr/>
        <a:lstStyle/>
        <a:p>
          <a:r>
            <a:rPr lang="cs-CZ" b="1" dirty="0" err="1"/>
            <a:t>FSv</a:t>
          </a:r>
          <a:endParaRPr lang="en-GB" b="1" dirty="0"/>
        </a:p>
      </dgm:t>
    </dgm:pt>
    <dgm:pt modelId="{10B93AAC-85C0-4568-B385-370A358C6120}" type="parTrans" cxnId="{02BFCDCC-455F-42CC-9BB5-54C2E58CA4EB}">
      <dgm:prSet/>
      <dgm:spPr/>
      <dgm:t>
        <a:bodyPr/>
        <a:lstStyle/>
        <a:p>
          <a:endParaRPr lang="en-GB" b="1"/>
        </a:p>
      </dgm:t>
    </dgm:pt>
    <dgm:pt modelId="{72AD641D-E5E6-4728-AB45-096DE59978A0}" type="sibTrans" cxnId="{02BFCDCC-455F-42CC-9BB5-54C2E58CA4EB}">
      <dgm:prSet/>
      <dgm:spPr/>
      <dgm:t>
        <a:bodyPr/>
        <a:lstStyle/>
        <a:p>
          <a:endParaRPr lang="en-GB" b="1"/>
        </a:p>
      </dgm:t>
    </dgm:pt>
    <dgm:pt modelId="{C41279E1-9A71-4282-8D74-B2FA89D9C239}">
      <dgm:prSet phldrT="[Text]"/>
      <dgm:spPr/>
      <dgm:t>
        <a:bodyPr/>
        <a:lstStyle/>
        <a:p>
          <a:r>
            <a:rPr lang="cs-CZ" b="1" dirty="0"/>
            <a:t>FS</a:t>
          </a:r>
          <a:endParaRPr lang="en-GB" b="1" dirty="0"/>
        </a:p>
      </dgm:t>
    </dgm:pt>
    <dgm:pt modelId="{1EB55702-EBC9-4454-9E4E-1F17B9A7ABC4}" type="parTrans" cxnId="{A4F2F849-AB12-47B2-B0F5-E1382EFFB27D}">
      <dgm:prSet/>
      <dgm:spPr/>
      <dgm:t>
        <a:bodyPr/>
        <a:lstStyle/>
        <a:p>
          <a:endParaRPr lang="en-GB" b="1"/>
        </a:p>
      </dgm:t>
    </dgm:pt>
    <dgm:pt modelId="{74E3A8E5-11A7-4499-A5EC-C1AB43AE9C0D}" type="sibTrans" cxnId="{A4F2F849-AB12-47B2-B0F5-E1382EFFB27D}">
      <dgm:prSet/>
      <dgm:spPr/>
      <dgm:t>
        <a:bodyPr/>
        <a:lstStyle/>
        <a:p>
          <a:endParaRPr lang="en-GB" b="1"/>
        </a:p>
      </dgm:t>
    </dgm:pt>
    <dgm:pt modelId="{3DEFC673-C8C4-451B-98B2-9B5A1B68F63F}">
      <dgm:prSet phldrT="[Text]"/>
      <dgm:spPr/>
      <dgm:t>
        <a:bodyPr/>
        <a:lstStyle/>
        <a:p>
          <a:r>
            <a:rPr lang="cs-CZ" b="1" dirty="0"/>
            <a:t>FBMI</a:t>
          </a:r>
          <a:endParaRPr lang="en-GB" b="1" dirty="0"/>
        </a:p>
      </dgm:t>
    </dgm:pt>
    <dgm:pt modelId="{31A43BC2-6D44-470A-8410-2942FC4E0D6D}" type="parTrans" cxnId="{D269647A-CFF1-4E50-A0EB-90FBB7491CA8}">
      <dgm:prSet/>
      <dgm:spPr/>
      <dgm:t>
        <a:bodyPr/>
        <a:lstStyle/>
        <a:p>
          <a:endParaRPr lang="en-GB" b="1"/>
        </a:p>
      </dgm:t>
    </dgm:pt>
    <dgm:pt modelId="{89E847EF-DD3D-4EEF-ACEA-F238648612EE}" type="sibTrans" cxnId="{D269647A-CFF1-4E50-A0EB-90FBB7491CA8}">
      <dgm:prSet/>
      <dgm:spPr/>
      <dgm:t>
        <a:bodyPr/>
        <a:lstStyle/>
        <a:p>
          <a:endParaRPr lang="en-GB" b="1"/>
        </a:p>
      </dgm:t>
    </dgm:pt>
    <dgm:pt modelId="{B1600C68-EC74-4FAC-89FE-26C56128AC28}">
      <dgm:prSet phldrT="[Text]"/>
      <dgm:spPr/>
      <dgm:t>
        <a:bodyPr/>
        <a:lstStyle/>
        <a:p>
          <a:r>
            <a:rPr lang="cs-CZ" b="1" dirty="0"/>
            <a:t>FEL</a:t>
          </a:r>
          <a:endParaRPr lang="en-GB" b="1" dirty="0"/>
        </a:p>
      </dgm:t>
    </dgm:pt>
    <dgm:pt modelId="{7FA9BB16-F1A5-41A2-B9EC-5B94EE886787}" type="parTrans" cxnId="{F743171C-2A0B-4C6F-9B41-11F35EC2490A}">
      <dgm:prSet/>
      <dgm:spPr/>
      <dgm:t>
        <a:bodyPr/>
        <a:lstStyle/>
        <a:p>
          <a:endParaRPr lang="en-GB" b="1"/>
        </a:p>
      </dgm:t>
    </dgm:pt>
    <dgm:pt modelId="{DFBE3F6C-927A-4135-8670-070862EEE1A1}" type="sibTrans" cxnId="{F743171C-2A0B-4C6F-9B41-11F35EC2490A}">
      <dgm:prSet/>
      <dgm:spPr/>
      <dgm:t>
        <a:bodyPr/>
        <a:lstStyle/>
        <a:p>
          <a:endParaRPr lang="en-GB" b="1"/>
        </a:p>
      </dgm:t>
    </dgm:pt>
    <dgm:pt modelId="{502CE295-B3AB-4E2A-8E76-8D4A90A7CEBA}" type="pres">
      <dgm:prSet presAssocID="{9B7F1D8A-99BF-49EC-B145-565B56CFC67B}" presName="Name0" presStyleCnt="0">
        <dgm:presLayoutVars>
          <dgm:chMax val="1"/>
          <dgm:dir/>
          <dgm:animLvl val="ctr"/>
          <dgm:resizeHandles val="exact"/>
        </dgm:presLayoutVars>
      </dgm:prSet>
      <dgm:spPr/>
    </dgm:pt>
    <dgm:pt modelId="{F2E41375-C5E4-4E73-9B6C-203811435086}" type="pres">
      <dgm:prSet presAssocID="{91FC7DEA-B08A-45E0-B4D7-3C0BE3AD0EA6}" presName="centerShape" presStyleLbl="node0" presStyleIdx="0" presStyleCnt="1" custScaleX="77041" custScaleY="77041"/>
      <dgm:spPr/>
    </dgm:pt>
    <dgm:pt modelId="{1A97C58B-C033-4DB3-AF1F-6D18D721524B}" type="pres">
      <dgm:prSet presAssocID="{413E2665-2502-4608-ABAE-E5F667EB4DDE}" presName="node" presStyleLbl="node1" presStyleIdx="0" presStyleCnt="4">
        <dgm:presLayoutVars>
          <dgm:bulletEnabled val="1"/>
        </dgm:presLayoutVars>
      </dgm:prSet>
      <dgm:spPr/>
    </dgm:pt>
    <dgm:pt modelId="{5AEADAD2-E711-4801-B183-FF75B38590FB}" type="pres">
      <dgm:prSet presAssocID="{413E2665-2502-4608-ABAE-E5F667EB4DDE}" presName="dummy" presStyleCnt="0"/>
      <dgm:spPr/>
    </dgm:pt>
    <dgm:pt modelId="{68FB65FD-D377-4F1C-8AFF-6E2BCB63C2E6}" type="pres">
      <dgm:prSet presAssocID="{72AD641D-E5E6-4728-AB45-096DE59978A0}" presName="sibTrans" presStyleLbl="sibTrans2D1" presStyleIdx="0" presStyleCnt="4"/>
      <dgm:spPr/>
    </dgm:pt>
    <dgm:pt modelId="{BC05DAA7-19BB-4EB9-9265-74E894192CD3}" type="pres">
      <dgm:prSet presAssocID="{C41279E1-9A71-4282-8D74-B2FA89D9C239}" presName="node" presStyleLbl="node1" presStyleIdx="1" presStyleCnt="4">
        <dgm:presLayoutVars>
          <dgm:bulletEnabled val="1"/>
        </dgm:presLayoutVars>
      </dgm:prSet>
      <dgm:spPr/>
    </dgm:pt>
    <dgm:pt modelId="{85C87FC8-FB87-4DD3-AF6E-4A7B6C1A97D5}" type="pres">
      <dgm:prSet presAssocID="{C41279E1-9A71-4282-8D74-B2FA89D9C239}" presName="dummy" presStyleCnt="0"/>
      <dgm:spPr/>
    </dgm:pt>
    <dgm:pt modelId="{9763427E-322D-4140-A12D-57AE266F1349}" type="pres">
      <dgm:prSet presAssocID="{74E3A8E5-11A7-4499-A5EC-C1AB43AE9C0D}" presName="sibTrans" presStyleLbl="sibTrans2D1" presStyleIdx="1" presStyleCnt="4"/>
      <dgm:spPr/>
    </dgm:pt>
    <dgm:pt modelId="{A5D7EB73-5F4D-43B3-A8CE-C23F3BF34798}" type="pres">
      <dgm:prSet presAssocID="{3DEFC673-C8C4-451B-98B2-9B5A1B68F63F}" presName="node" presStyleLbl="node1" presStyleIdx="2" presStyleCnt="4">
        <dgm:presLayoutVars>
          <dgm:bulletEnabled val="1"/>
        </dgm:presLayoutVars>
      </dgm:prSet>
      <dgm:spPr/>
    </dgm:pt>
    <dgm:pt modelId="{D2569320-F44F-44A0-9C85-CFB14FC9231B}" type="pres">
      <dgm:prSet presAssocID="{3DEFC673-C8C4-451B-98B2-9B5A1B68F63F}" presName="dummy" presStyleCnt="0"/>
      <dgm:spPr/>
    </dgm:pt>
    <dgm:pt modelId="{B5A415E2-F8D1-4A7D-85C7-9D9A28A40BD3}" type="pres">
      <dgm:prSet presAssocID="{89E847EF-DD3D-4EEF-ACEA-F238648612EE}" presName="sibTrans" presStyleLbl="sibTrans2D1" presStyleIdx="2" presStyleCnt="4"/>
      <dgm:spPr/>
    </dgm:pt>
    <dgm:pt modelId="{623AC018-2D9C-4337-ADC4-7F7C6712DDBB}" type="pres">
      <dgm:prSet presAssocID="{B1600C68-EC74-4FAC-89FE-26C56128AC28}" presName="node" presStyleLbl="node1" presStyleIdx="3" presStyleCnt="4">
        <dgm:presLayoutVars>
          <dgm:bulletEnabled val="1"/>
        </dgm:presLayoutVars>
      </dgm:prSet>
      <dgm:spPr/>
    </dgm:pt>
    <dgm:pt modelId="{9F30A2A4-3E9D-4F14-925D-06583D526B65}" type="pres">
      <dgm:prSet presAssocID="{B1600C68-EC74-4FAC-89FE-26C56128AC28}" presName="dummy" presStyleCnt="0"/>
      <dgm:spPr/>
    </dgm:pt>
    <dgm:pt modelId="{1E7B0A84-5E3F-4097-A4D0-F4EFB166A12F}" type="pres">
      <dgm:prSet presAssocID="{DFBE3F6C-927A-4135-8670-070862EEE1A1}" presName="sibTrans" presStyleLbl="sibTrans2D1" presStyleIdx="3" presStyleCnt="4"/>
      <dgm:spPr/>
    </dgm:pt>
  </dgm:ptLst>
  <dgm:cxnLst>
    <dgm:cxn modelId="{005FEF14-B546-4EC8-BEFA-D47ED90FB9B9}" type="presOf" srcId="{413E2665-2502-4608-ABAE-E5F667EB4DDE}" destId="{1A97C58B-C033-4DB3-AF1F-6D18D721524B}" srcOrd="0" destOrd="0" presId="urn:microsoft.com/office/officeart/2005/8/layout/radial6"/>
    <dgm:cxn modelId="{1FF06A16-7750-48B5-A07F-251CF415F495}" type="presOf" srcId="{72AD641D-E5E6-4728-AB45-096DE59978A0}" destId="{68FB65FD-D377-4F1C-8AFF-6E2BCB63C2E6}" srcOrd="0" destOrd="0" presId="urn:microsoft.com/office/officeart/2005/8/layout/radial6"/>
    <dgm:cxn modelId="{F4C6E81B-A993-4974-ABE9-4294CF167A49}" srcId="{9B7F1D8A-99BF-49EC-B145-565B56CFC67B}" destId="{91FC7DEA-B08A-45E0-B4D7-3C0BE3AD0EA6}" srcOrd="0" destOrd="0" parTransId="{C9E14CB9-780C-417A-ABEA-4BDD2EEF9144}" sibTransId="{F92C3DEB-BCC3-4B2A-833F-3A54126A9433}"/>
    <dgm:cxn modelId="{F743171C-2A0B-4C6F-9B41-11F35EC2490A}" srcId="{91FC7DEA-B08A-45E0-B4D7-3C0BE3AD0EA6}" destId="{B1600C68-EC74-4FAC-89FE-26C56128AC28}" srcOrd="3" destOrd="0" parTransId="{7FA9BB16-F1A5-41A2-B9EC-5B94EE886787}" sibTransId="{DFBE3F6C-927A-4135-8670-070862EEE1A1}"/>
    <dgm:cxn modelId="{5760E32D-157F-4FAC-BA41-2331F66E8BEA}" type="presOf" srcId="{74E3A8E5-11A7-4499-A5EC-C1AB43AE9C0D}" destId="{9763427E-322D-4140-A12D-57AE266F1349}" srcOrd="0" destOrd="0" presId="urn:microsoft.com/office/officeart/2005/8/layout/radial6"/>
    <dgm:cxn modelId="{EA9AAD35-D6B3-4728-A531-02BE4C061BD2}" type="presOf" srcId="{89E847EF-DD3D-4EEF-ACEA-F238648612EE}" destId="{B5A415E2-F8D1-4A7D-85C7-9D9A28A40BD3}" srcOrd="0" destOrd="0" presId="urn:microsoft.com/office/officeart/2005/8/layout/radial6"/>
    <dgm:cxn modelId="{3CEC5346-A143-4100-8D7A-0C45E467DC74}" type="presOf" srcId="{3DEFC673-C8C4-451B-98B2-9B5A1B68F63F}" destId="{A5D7EB73-5F4D-43B3-A8CE-C23F3BF34798}" srcOrd="0" destOrd="0" presId="urn:microsoft.com/office/officeart/2005/8/layout/radial6"/>
    <dgm:cxn modelId="{2A04D368-5F0F-42AA-8FD7-B74DDAB34305}" type="presOf" srcId="{DFBE3F6C-927A-4135-8670-070862EEE1A1}" destId="{1E7B0A84-5E3F-4097-A4D0-F4EFB166A12F}" srcOrd="0" destOrd="0" presId="urn:microsoft.com/office/officeart/2005/8/layout/radial6"/>
    <dgm:cxn modelId="{A4F2F849-AB12-47B2-B0F5-E1382EFFB27D}" srcId="{91FC7DEA-B08A-45E0-B4D7-3C0BE3AD0EA6}" destId="{C41279E1-9A71-4282-8D74-B2FA89D9C239}" srcOrd="1" destOrd="0" parTransId="{1EB55702-EBC9-4454-9E4E-1F17B9A7ABC4}" sibTransId="{74E3A8E5-11A7-4499-A5EC-C1AB43AE9C0D}"/>
    <dgm:cxn modelId="{BEDB366A-5B25-4E66-B208-FAD6863947DD}" type="presOf" srcId="{C41279E1-9A71-4282-8D74-B2FA89D9C239}" destId="{BC05DAA7-19BB-4EB9-9265-74E894192CD3}" srcOrd="0" destOrd="0" presId="urn:microsoft.com/office/officeart/2005/8/layout/radial6"/>
    <dgm:cxn modelId="{691B3F71-759C-4BC1-B478-2E9FA9821047}" type="presOf" srcId="{91FC7DEA-B08A-45E0-B4D7-3C0BE3AD0EA6}" destId="{F2E41375-C5E4-4E73-9B6C-203811435086}" srcOrd="0" destOrd="0" presId="urn:microsoft.com/office/officeart/2005/8/layout/radial6"/>
    <dgm:cxn modelId="{D269647A-CFF1-4E50-A0EB-90FBB7491CA8}" srcId="{91FC7DEA-B08A-45E0-B4D7-3C0BE3AD0EA6}" destId="{3DEFC673-C8C4-451B-98B2-9B5A1B68F63F}" srcOrd="2" destOrd="0" parTransId="{31A43BC2-6D44-470A-8410-2942FC4E0D6D}" sibTransId="{89E847EF-DD3D-4EEF-ACEA-F238648612EE}"/>
    <dgm:cxn modelId="{0CC868B2-8A3C-42F0-9F3D-AB3F19B3F70A}" type="presOf" srcId="{9B7F1D8A-99BF-49EC-B145-565B56CFC67B}" destId="{502CE295-B3AB-4E2A-8E76-8D4A90A7CEBA}" srcOrd="0" destOrd="0" presId="urn:microsoft.com/office/officeart/2005/8/layout/radial6"/>
    <dgm:cxn modelId="{02BFCDCC-455F-42CC-9BB5-54C2E58CA4EB}" srcId="{91FC7DEA-B08A-45E0-B4D7-3C0BE3AD0EA6}" destId="{413E2665-2502-4608-ABAE-E5F667EB4DDE}" srcOrd="0" destOrd="0" parTransId="{10B93AAC-85C0-4568-B385-370A358C6120}" sibTransId="{72AD641D-E5E6-4728-AB45-096DE59978A0}"/>
    <dgm:cxn modelId="{CFF07DF0-1F23-42E4-ADBA-CBF82BC3C0AC}" type="presOf" srcId="{B1600C68-EC74-4FAC-89FE-26C56128AC28}" destId="{623AC018-2D9C-4337-ADC4-7F7C6712DDBB}" srcOrd="0" destOrd="0" presId="urn:microsoft.com/office/officeart/2005/8/layout/radial6"/>
    <dgm:cxn modelId="{0D521091-8F42-4C29-A518-00A995625D2D}" type="presParOf" srcId="{502CE295-B3AB-4E2A-8E76-8D4A90A7CEBA}" destId="{F2E41375-C5E4-4E73-9B6C-203811435086}" srcOrd="0" destOrd="0" presId="urn:microsoft.com/office/officeart/2005/8/layout/radial6"/>
    <dgm:cxn modelId="{BE92E0A2-EFE4-4803-8940-B113F9C7309A}" type="presParOf" srcId="{502CE295-B3AB-4E2A-8E76-8D4A90A7CEBA}" destId="{1A97C58B-C033-4DB3-AF1F-6D18D721524B}" srcOrd="1" destOrd="0" presId="urn:microsoft.com/office/officeart/2005/8/layout/radial6"/>
    <dgm:cxn modelId="{A3822E6E-BE83-4376-80B8-81E71CC9CF66}" type="presParOf" srcId="{502CE295-B3AB-4E2A-8E76-8D4A90A7CEBA}" destId="{5AEADAD2-E711-4801-B183-FF75B38590FB}" srcOrd="2" destOrd="0" presId="urn:microsoft.com/office/officeart/2005/8/layout/radial6"/>
    <dgm:cxn modelId="{42051329-4022-49E8-9324-94926C3B3C9E}" type="presParOf" srcId="{502CE295-B3AB-4E2A-8E76-8D4A90A7CEBA}" destId="{68FB65FD-D377-4F1C-8AFF-6E2BCB63C2E6}" srcOrd="3" destOrd="0" presId="urn:microsoft.com/office/officeart/2005/8/layout/radial6"/>
    <dgm:cxn modelId="{BAD2027D-3234-4471-BD5F-5CD6C48CE15C}" type="presParOf" srcId="{502CE295-B3AB-4E2A-8E76-8D4A90A7CEBA}" destId="{BC05DAA7-19BB-4EB9-9265-74E894192CD3}" srcOrd="4" destOrd="0" presId="urn:microsoft.com/office/officeart/2005/8/layout/radial6"/>
    <dgm:cxn modelId="{ADF891E9-8317-498C-9191-546E681A018E}" type="presParOf" srcId="{502CE295-B3AB-4E2A-8E76-8D4A90A7CEBA}" destId="{85C87FC8-FB87-4DD3-AF6E-4A7B6C1A97D5}" srcOrd="5" destOrd="0" presId="urn:microsoft.com/office/officeart/2005/8/layout/radial6"/>
    <dgm:cxn modelId="{BA055E61-D2CE-4181-8020-517620DC3D0F}" type="presParOf" srcId="{502CE295-B3AB-4E2A-8E76-8D4A90A7CEBA}" destId="{9763427E-322D-4140-A12D-57AE266F1349}" srcOrd="6" destOrd="0" presId="urn:microsoft.com/office/officeart/2005/8/layout/radial6"/>
    <dgm:cxn modelId="{F0A8CD4F-AEDD-4F1F-985F-1E64707681E7}" type="presParOf" srcId="{502CE295-B3AB-4E2A-8E76-8D4A90A7CEBA}" destId="{A5D7EB73-5F4D-43B3-A8CE-C23F3BF34798}" srcOrd="7" destOrd="0" presId="urn:microsoft.com/office/officeart/2005/8/layout/radial6"/>
    <dgm:cxn modelId="{3ABA5E3B-B309-452A-B8F3-ECA953E6CA67}" type="presParOf" srcId="{502CE295-B3AB-4E2A-8E76-8D4A90A7CEBA}" destId="{D2569320-F44F-44A0-9C85-CFB14FC9231B}" srcOrd="8" destOrd="0" presId="urn:microsoft.com/office/officeart/2005/8/layout/radial6"/>
    <dgm:cxn modelId="{FDFE9C36-8EE6-488B-A3BA-44CAFA1AFC4E}" type="presParOf" srcId="{502CE295-B3AB-4E2A-8E76-8D4A90A7CEBA}" destId="{B5A415E2-F8D1-4A7D-85C7-9D9A28A40BD3}" srcOrd="9" destOrd="0" presId="urn:microsoft.com/office/officeart/2005/8/layout/radial6"/>
    <dgm:cxn modelId="{A54F4664-ED81-44BF-8C93-2B75DF1B51C8}" type="presParOf" srcId="{502CE295-B3AB-4E2A-8E76-8D4A90A7CEBA}" destId="{623AC018-2D9C-4337-ADC4-7F7C6712DDBB}" srcOrd="10" destOrd="0" presId="urn:microsoft.com/office/officeart/2005/8/layout/radial6"/>
    <dgm:cxn modelId="{E34F13D6-C20E-4CF6-B6EE-1D035FD0FB7C}" type="presParOf" srcId="{502CE295-B3AB-4E2A-8E76-8D4A90A7CEBA}" destId="{9F30A2A4-3E9D-4F14-925D-06583D526B65}" srcOrd="11" destOrd="0" presId="urn:microsoft.com/office/officeart/2005/8/layout/radial6"/>
    <dgm:cxn modelId="{D5E1B13C-E900-4E3A-8B95-92D603D22C55}" type="presParOf" srcId="{502CE295-B3AB-4E2A-8E76-8D4A90A7CEBA}" destId="{1E7B0A84-5E3F-4097-A4D0-F4EFB166A12F}" srcOrd="12" destOrd="0" presId="urn:microsoft.com/office/officeart/2005/8/layout/radial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F6B804E-4F98-4E29-9D0C-7357EA41BD46}"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en-GB"/>
        </a:p>
      </dgm:t>
    </dgm:pt>
    <dgm:pt modelId="{5C164D33-65D8-4F9B-9351-8F8E50DDE05F}">
      <dgm:prSet phldrT="[Text]" custT="1"/>
      <dgm:spPr/>
      <dgm:t>
        <a:bodyPr/>
        <a:lstStyle/>
        <a:p>
          <a:r>
            <a:rPr lang="cs-CZ" sz="3200" b="1" dirty="0"/>
            <a:t>Carbon-neutral and positive </a:t>
          </a:r>
          <a:r>
            <a:rPr lang="cs-CZ" sz="3200" b="1" dirty="0" err="1"/>
            <a:t>energy</a:t>
          </a:r>
          <a:r>
            <a:rPr lang="cs-CZ" sz="3200" b="1" dirty="0"/>
            <a:t> </a:t>
          </a:r>
          <a:r>
            <a:rPr lang="cs-CZ" sz="3200" b="1" dirty="0" err="1"/>
            <a:t>districts</a:t>
          </a:r>
          <a:endParaRPr lang="en-GB" sz="3200" b="1" dirty="0"/>
        </a:p>
      </dgm:t>
    </dgm:pt>
    <dgm:pt modelId="{E13EAF27-E704-4940-A679-B6A2F708EE0F}" type="parTrans" cxnId="{BEC3D291-F277-44A4-9F35-2A22538BCCC6}">
      <dgm:prSet/>
      <dgm:spPr/>
      <dgm:t>
        <a:bodyPr/>
        <a:lstStyle/>
        <a:p>
          <a:endParaRPr lang="en-GB" sz="2400"/>
        </a:p>
      </dgm:t>
    </dgm:pt>
    <dgm:pt modelId="{B8E51973-BAB8-488B-990D-83616AB07FF3}" type="sibTrans" cxnId="{BEC3D291-F277-44A4-9F35-2A22538BCCC6}">
      <dgm:prSet/>
      <dgm:spPr/>
      <dgm:t>
        <a:bodyPr/>
        <a:lstStyle/>
        <a:p>
          <a:endParaRPr lang="en-GB" sz="2400"/>
        </a:p>
      </dgm:t>
    </dgm:pt>
    <dgm:pt modelId="{D0925D47-CF79-4C3D-92A8-B09AA7816C86}">
      <dgm:prSet phldrT="[Text]" custT="1"/>
      <dgm:spPr/>
      <dgm:t>
        <a:bodyPr/>
        <a:lstStyle/>
        <a:p>
          <a:r>
            <a:rPr lang="cs-CZ" sz="2000" dirty="0"/>
            <a:t>Resource design for existing and new building sets</a:t>
          </a:r>
          <a:endParaRPr lang="en-GB" sz="2000" dirty="0"/>
        </a:p>
      </dgm:t>
    </dgm:pt>
    <dgm:pt modelId="{D41F85D5-43DA-4099-895F-139587C510F6}" type="parTrans" cxnId="{947C6530-83DD-400C-BEAC-4D246700CF23}">
      <dgm:prSet/>
      <dgm:spPr/>
      <dgm:t>
        <a:bodyPr/>
        <a:lstStyle/>
        <a:p>
          <a:endParaRPr lang="en-GB" sz="2400"/>
        </a:p>
      </dgm:t>
    </dgm:pt>
    <dgm:pt modelId="{A62AC1E4-6AC7-46CD-A6F4-8C618E099D14}" type="sibTrans" cxnId="{947C6530-83DD-400C-BEAC-4D246700CF23}">
      <dgm:prSet/>
      <dgm:spPr/>
      <dgm:t>
        <a:bodyPr/>
        <a:lstStyle/>
        <a:p>
          <a:endParaRPr lang="en-GB" sz="2400"/>
        </a:p>
      </dgm:t>
    </dgm:pt>
    <dgm:pt modelId="{6A0A4B1F-B4B6-4C5C-97AD-58C611BB0C09}">
      <dgm:prSet phldrT="[Text]" custT="1"/>
      <dgm:spPr/>
      <dgm:t>
        <a:bodyPr/>
        <a:lstStyle/>
        <a:p>
          <a:r>
            <a:rPr lang="cs-CZ" sz="2000" dirty="0"/>
            <a:t>De</a:t>
          </a:r>
          <a:r>
            <a:rPr lang="es-ES" sz="2000" dirty="0"/>
            <a:t>-</a:t>
          </a:r>
          <a:r>
            <a:rPr lang="cs-CZ" sz="2000" dirty="0"/>
            <a:t>carbonisation of heat supply systems</a:t>
          </a:r>
          <a:endParaRPr lang="en-GB" sz="2000" dirty="0"/>
        </a:p>
      </dgm:t>
    </dgm:pt>
    <dgm:pt modelId="{FCD98BCF-4EE1-4F35-B72E-1EEA6D432A52}" type="parTrans" cxnId="{67EFA8EE-EFE8-418C-B19A-755FF72C86D1}">
      <dgm:prSet/>
      <dgm:spPr/>
      <dgm:t>
        <a:bodyPr/>
        <a:lstStyle/>
        <a:p>
          <a:endParaRPr lang="en-GB" sz="2400"/>
        </a:p>
      </dgm:t>
    </dgm:pt>
    <dgm:pt modelId="{2338913A-0175-4698-B37A-7CF64BDF988C}" type="sibTrans" cxnId="{67EFA8EE-EFE8-418C-B19A-755FF72C86D1}">
      <dgm:prSet/>
      <dgm:spPr/>
      <dgm:t>
        <a:bodyPr/>
        <a:lstStyle/>
        <a:p>
          <a:endParaRPr lang="en-GB" sz="2400"/>
        </a:p>
      </dgm:t>
    </dgm:pt>
    <dgm:pt modelId="{8200376F-2C2A-404B-B027-BD45067DB2A7}">
      <dgm:prSet phldrT="[Text]" custT="1"/>
      <dgm:spPr/>
      <dgm:t>
        <a:bodyPr/>
        <a:lstStyle/>
        <a:p>
          <a:r>
            <a:rPr lang="cs-CZ" sz="2000" dirty="0"/>
            <a:t>Energy sharing groups, energy communities</a:t>
          </a:r>
          <a:endParaRPr lang="en-GB" sz="2000" dirty="0"/>
        </a:p>
      </dgm:t>
    </dgm:pt>
    <dgm:pt modelId="{CCB438D5-1EA9-4418-9281-3C13A5F7A096}" type="parTrans" cxnId="{027C67DC-9D09-4CEA-B30A-ED7B1CABC57D}">
      <dgm:prSet/>
      <dgm:spPr/>
      <dgm:t>
        <a:bodyPr/>
        <a:lstStyle/>
        <a:p>
          <a:endParaRPr lang="en-GB" sz="2400"/>
        </a:p>
      </dgm:t>
    </dgm:pt>
    <dgm:pt modelId="{7525B6B7-93EA-4FAE-B36D-E48B9BC5DE32}" type="sibTrans" cxnId="{027C67DC-9D09-4CEA-B30A-ED7B1CABC57D}">
      <dgm:prSet/>
      <dgm:spPr/>
      <dgm:t>
        <a:bodyPr/>
        <a:lstStyle/>
        <a:p>
          <a:endParaRPr lang="en-GB" sz="2400"/>
        </a:p>
      </dgm:t>
    </dgm:pt>
    <dgm:pt modelId="{19C009D5-C0C9-40E3-A3C6-07276BE52CA4}">
      <dgm:prSet phldrT="[Text]" custT="1"/>
      <dgm:spPr/>
      <dgm:t>
        <a:bodyPr/>
        <a:lstStyle/>
        <a:p>
          <a:r>
            <a:rPr lang="cs-CZ" sz="2000" dirty="0"/>
            <a:t>Energy flexibility management</a:t>
          </a:r>
          <a:endParaRPr lang="en-GB" sz="2000" dirty="0"/>
        </a:p>
      </dgm:t>
    </dgm:pt>
    <dgm:pt modelId="{75F56461-8632-416E-998A-360D52B73E20}" type="parTrans" cxnId="{2242ED3F-168A-4C85-B678-2D4FE3137858}">
      <dgm:prSet/>
      <dgm:spPr/>
      <dgm:t>
        <a:bodyPr/>
        <a:lstStyle/>
        <a:p>
          <a:endParaRPr lang="en-GB" sz="2400"/>
        </a:p>
      </dgm:t>
    </dgm:pt>
    <dgm:pt modelId="{FB4C1FFC-D69E-49FC-BC03-466162826952}" type="sibTrans" cxnId="{2242ED3F-168A-4C85-B678-2D4FE3137858}">
      <dgm:prSet/>
      <dgm:spPr/>
      <dgm:t>
        <a:bodyPr/>
        <a:lstStyle/>
        <a:p>
          <a:endParaRPr lang="en-GB" sz="2400"/>
        </a:p>
      </dgm:t>
    </dgm:pt>
    <dgm:pt modelId="{4A62AA9C-5998-48AF-9648-03489B79F063}">
      <dgm:prSet phldrT="[Text]" custT="1"/>
      <dgm:spPr/>
      <dgm:t>
        <a:bodyPr/>
        <a:lstStyle/>
        <a:p>
          <a:r>
            <a:rPr lang="cs-CZ" sz="2000" dirty="0"/>
            <a:t>Listed buildings</a:t>
          </a:r>
          <a:endParaRPr lang="en-GB" sz="2000" dirty="0"/>
        </a:p>
      </dgm:t>
    </dgm:pt>
    <dgm:pt modelId="{BEF44634-B6F3-4D7B-8886-A42D53C8DE50}" type="parTrans" cxnId="{2012766D-4A47-44EC-B6F0-1E731B29E86F}">
      <dgm:prSet/>
      <dgm:spPr/>
      <dgm:t>
        <a:bodyPr/>
        <a:lstStyle/>
        <a:p>
          <a:endParaRPr lang="en-GB" sz="2400"/>
        </a:p>
      </dgm:t>
    </dgm:pt>
    <dgm:pt modelId="{2259D5E8-E696-48C9-92C6-5E901311444C}" type="sibTrans" cxnId="{2012766D-4A47-44EC-B6F0-1E731B29E86F}">
      <dgm:prSet/>
      <dgm:spPr/>
      <dgm:t>
        <a:bodyPr/>
        <a:lstStyle/>
        <a:p>
          <a:endParaRPr lang="en-GB" sz="2400"/>
        </a:p>
      </dgm:t>
    </dgm:pt>
    <dgm:pt modelId="{1C43861A-3206-4BEF-BC1A-0A5CCA749D81}" type="pres">
      <dgm:prSet presAssocID="{FF6B804E-4F98-4E29-9D0C-7357EA41BD46}" presName="composite" presStyleCnt="0">
        <dgm:presLayoutVars>
          <dgm:chMax val="1"/>
          <dgm:dir/>
          <dgm:resizeHandles val="exact"/>
        </dgm:presLayoutVars>
      </dgm:prSet>
      <dgm:spPr/>
    </dgm:pt>
    <dgm:pt modelId="{AD71A261-27E8-4D10-8A46-DEEAADA9C979}" type="pres">
      <dgm:prSet presAssocID="{FF6B804E-4F98-4E29-9D0C-7357EA41BD46}" presName="radial" presStyleCnt="0">
        <dgm:presLayoutVars>
          <dgm:animLvl val="ctr"/>
        </dgm:presLayoutVars>
      </dgm:prSet>
      <dgm:spPr/>
    </dgm:pt>
    <dgm:pt modelId="{A56E6261-D9AB-4B53-8D81-2BDD42291F3E}" type="pres">
      <dgm:prSet presAssocID="{5C164D33-65D8-4F9B-9351-8F8E50DDE05F}" presName="centerShape" presStyleLbl="vennNode1" presStyleIdx="0" presStyleCnt="6"/>
      <dgm:spPr/>
    </dgm:pt>
    <dgm:pt modelId="{AEA1C87C-A4CF-46E5-B1B4-52D9AFE4D84C}" type="pres">
      <dgm:prSet presAssocID="{D0925D47-CF79-4C3D-92A8-B09AA7816C86}" presName="node" presStyleLbl="vennNode1" presStyleIdx="1" presStyleCnt="6">
        <dgm:presLayoutVars>
          <dgm:bulletEnabled val="1"/>
        </dgm:presLayoutVars>
      </dgm:prSet>
      <dgm:spPr/>
    </dgm:pt>
    <dgm:pt modelId="{F57E6207-0674-47F9-AAE1-2B3A0413BEA1}" type="pres">
      <dgm:prSet presAssocID="{6A0A4B1F-B4B6-4C5C-97AD-58C611BB0C09}" presName="node" presStyleLbl="vennNode1" presStyleIdx="2" presStyleCnt="6">
        <dgm:presLayoutVars>
          <dgm:bulletEnabled val="1"/>
        </dgm:presLayoutVars>
      </dgm:prSet>
      <dgm:spPr/>
    </dgm:pt>
    <dgm:pt modelId="{2D7B7D29-169E-49F8-8C85-A0C0BBE7B01C}" type="pres">
      <dgm:prSet presAssocID="{4A62AA9C-5998-48AF-9648-03489B79F063}" presName="node" presStyleLbl="vennNode1" presStyleIdx="3" presStyleCnt="6">
        <dgm:presLayoutVars>
          <dgm:bulletEnabled val="1"/>
        </dgm:presLayoutVars>
      </dgm:prSet>
      <dgm:spPr/>
    </dgm:pt>
    <dgm:pt modelId="{AFEBFD7D-6F01-4A8A-AA10-CA2CC11B2C27}" type="pres">
      <dgm:prSet presAssocID="{8200376F-2C2A-404B-B027-BD45067DB2A7}" presName="node" presStyleLbl="vennNode1" presStyleIdx="4" presStyleCnt="6">
        <dgm:presLayoutVars>
          <dgm:bulletEnabled val="1"/>
        </dgm:presLayoutVars>
      </dgm:prSet>
      <dgm:spPr/>
    </dgm:pt>
    <dgm:pt modelId="{A641CB82-CCF3-47C1-AE3F-0E0999372C5C}" type="pres">
      <dgm:prSet presAssocID="{19C009D5-C0C9-40E3-A3C6-07276BE52CA4}" presName="node" presStyleLbl="vennNode1" presStyleIdx="5" presStyleCnt="6">
        <dgm:presLayoutVars>
          <dgm:bulletEnabled val="1"/>
        </dgm:presLayoutVars>
      </dgm:prSet>
      <dgm:spPr/>
    </dgm:pt>
  </dgm:ptLst>
  <dgm:cxnLst>
    <dgm:cxn modelId="{161CBC2F-6307-46A5-81DF-4BA2D6B18E46}" type="presOf" srcId="{6A0A4B1F-B4B6-4C5C-97AD-58C611BB0C09}" destId="{F57E6207-0674-47F9-AAE1-2B3A0413BEA1}" srcOrd="0" destOrd="0" presId="urn:microsoft.com/office/officeart/2005/8/layout/radial3"/>
    <dgm:cxn modelId="{947C6530-83DD-400C-BEAC-4D246700CF23}" srcId="{5C164D33-65D8-4F9B-9351-8F8E50DDE05F}" destId="{D0925D47-CF79-4C3D-92A8-B09AA7816C86}" srcOrd="0" destOrd="0" parTransId="{D41F85D5-43DA-4099-895F-139587C510F6}" sibTransId="{A62AC1E4-6AC7-46CD-A6F4-8C618E099D14}"/>
    <dgm:cxn modelId="{50BF0E31-931C-4875-8301-B2B9F4CB9DF7}" type="presOf" srcId="{D0925D47-CF79-4C3D-92A8-B09AA7816C86}" destId="{AEA1C87C-A4CF-46E5-B1B4-52D9AFE4D84C}" srcOrd="0" destOrd="0" presId="urn:microsoft.com/office/officeart/2005/8/layout/radial3"/>
    <dgm:cxn modelId="{2242ED3F-168A-4C85-B678-2D4FE3137858}" srcId="{5C164D33-65D8-4F9B-9351-8F8E50DDE05F}" destId="{19C009D5-C0C9-40E3-A3C6-07276BE52CA4}" srcOrd="4" destOrd="0" parTransId="{75F56461-8632-416E-998A-360D52B73E20}" sibTransId="{FB4C1FFC-D69E-49FC-BC03-466162826952}"/>
    <dgm:cxn modelId="{2012766D-4A47-44EC-B6F0-1E731B29E86F}" srcId="{5C164D33-65D8-4F9B-9351-8F8E50DDE05F}" destId="{4A62AA9C-5998-48AF-9648-03489B79F063}" srcOrd="2" destOrd="0" parTransId="{BEF44634-B6F3-4D7B-8886-A42D53C8DE50}" sibTransId="{2259D5E8-E696-48C9-92C6-5E901311444C}"/>
    <dgm:cxn modelId="{A184E68C-6238-49DD-A701-2E5E74EC293B}" type="presOf" srcId="{8200376F-2C2A-404B-B027-BD45067DB2A7}" destId="{AFEBFD7D-6F01-4A8A-AA10-CA2CC11B2C27}" srcOrd="0" destOrd="0" presId="urn:microsoft.com/office/officeart/2005/8/layout/radial3"/>
    <dgm:cxn modelId="{BEC3D291-F277-44A4-9F35-2A22538BCCC6}" srcId="{FF6B804E-4F98-4E29-9D0C-7357EA41BD46}" destId="{5C164D33-65D8-4F9B-9351-8F8E50DDE05F}" srcOrd="0" destOrd="0" parTransId="{E13EAF27-E704-4940-A679-B6A2F708EE0F}" sibTransId="{B8E51973-BAB8-488B-990D-83616AB07FF3}"/>
    <dgm:cxn modelId="{C5AC399F-660E-4EB1-965F-46AE60606C67}" type="presOf" srcId="{4A62AA9C-5998-48AF-9648-03489B79F063}" destId="{2D7B7D29-169E-49F8-8C85-A0C0BBE7B01C}" srcOrd="0" destOrd="0" presId="urn:microsoft.com/office/officeart/2005/8/layout/radial3"/>
    <dgm:cxn modelId="{33AE79A4-211B-44D7-8EE8-4CABB2F0BC83}" type="presOf" srcId="{5C164D33-65D8-4F9B-9351-8F8E50DDE05F}" destId="{A56E6261-D9AB-4B53-8D81-2BDD42291F3E}" srcOrd="0" destOrd="0" presId="urn:microsoft.com/office/officeart/2005/8/layout/radial3"/>
    <dgm:cxn modelId="{7D4166BE-22A7-4D61-AF22-A936B3FA48CB}" type="presOf" srcId="{FF6B804E-4F98-4E29-9D0C-7357EA41BD46}" destId="{1C43861A-3206-4BEF-BC1A-0A5CCA749D81}" srcOrd="0" destOrd="0" presId="urn:microsoft.com/office/officeart/2005/8/layout/radial3"/>
    <dgm:cxn modelId="{34783BD1-75A9-47CF-8119-B85253F36822}" type="presOf" srcId="{19C009D5-C0C9-40E3-A3C6-07276BE52CA4}" destId="{A641CB82-CCF3-47C1-AE3F-0E0999372C5C}" srcOrd="0" destOrd="0" presId="urn:microsoft.com/office/officeart/2005/8/layout/radial3"/>
    <dgm:cxn modelId="{027C67DC-9D09-4CEA-B30A-ED7B1CABC57D}" srcId="{5C164D33-65D8-4F9B-9351-8F8E50DDE05F}" destId="{8200376F-2C2A-404B-B027-BD45067DB2A7}" srcOrd="3" destOrd="0" parTransId="{CCB438D5-1EA9-4418-9281-3C13A5F7A096}" sibTransId="{7525B6B7-93EA-4FAE-B36D-E48B9BC5DE32}"/>
    <dgm:cxn modelId="{67EFA8EE-EFE8-418C-B19A-755FF72C86D1}" srcId="{5C164D33-65D8-4F9B-9351-8F8E50DDE05F}" destId="{6A0A4B1F-B4B6-4C5C-97AD-58C611BB0C09}" srcOrd="1" destOrd="0" parTransId="{FCD98BCF-4EE1-4F35-B72E-1EEA6D432A52}" sibTransId="{2338913A-0175-4698-B37A-7CF64BDF988C}"/>
    <dgm:cxn modelId="{83477E76-B8B5-46E1-B95E-9103D539AB23}" type="presParOf" srcId="{1C43861A-3206-4BEF-BC1A-0A5CCA749D81}" destId="{AD71A261-27E8-4D10-8A46-DEEAADA9C979}" srcOrd="0" destOrd="0" presId="urn:microsoft.com/office/officeart/2005/8/layout/radial3"/>
    <dgm:cxn modelId="{839DD02F-056C-4EBE-A5B8-154C8CEF8296}" type="presParOf" srcId="{AD71A261-27E8-4D10-8A46-DEEAADA9C979}" destId="{A56E6261-D9AB-4B53-8D81-2BDD42291F3E}" srcOrd="0" destOrd="0" presId="urn:microsoft.com/office/officeart/2005/8/layout/radial3"/>
    <dgm:cxn modelId="{71313A1D-D4ED-4A57-918C-CB28759F5BAB}" type="presParOf" srcId="{AD71A261-27E8-4D10-8A46-DEEAADA9C979}" destId="{AEA1C87C-A4CF-46E5-B1B4-52D9AFE4D84C}" srcOrd="1" destOrd="0" presId="urn:microsoft.com/office/officeart/2005/8/layout/radial3"/>
    <dgm:cxn modelId="{0116BFE3-B733-42BF-AC9C-BC707822CF8A}" type="presParOf" srcId="{AD71A261-27E8-4D10-8A46-DEEAADA9C979}" destId="{F57E6207-0674-47F9-AAE1-2B3A0413BEA1}" srcOrd="2" destOrd="0" presId="urn:microsoft.com/office/officeart/2005/8/layout/radial3"/>
    <dgm:cxn modelId="{6A2A169D-FAAD-4BAE-A783-F3E858B7724E}" type="presParOf" srcId="{AD71A261-27E8-4D10-8A46-DEEAADA9C979}" destId="{2D7B7D29-169E-49F8-8C85-A0C0BBE7B01C}" srcOrd="3" destOrd="0" presId="urn:microsoft.com/office/officeart/2005/8/layout/radial3"/>
    <dgm:cxn modelId="{BC458C01-C682-4119-979C-0FDFED7F253E}" type="presParOf" srcId="{AD71A261-27E8-4D10-8A46-DEEAADA9C979}" destId="{AFEBFD7D-6F01-4A8A-AA10-CA2CC11B2C27}" srcOrd="4" destOrd="0" presId="urn:microsoft.com/office/officeart/2005/8/layout/radial3"/>
    <dgm:cxn modelId="{82510D7A-F09D-4A76-B0FF-3955E9A48D03}" type="presParOf" srcId="{AD71A261-27E8-4D10-8A46-DEEAADA9C979}" destId="{A641CB82-CCF3-47C1-AE3F-0E0999372C5C}" srcOrd="5" destOrd="0" presId="urn:microsoft.com/office/officeart/2005/8/layout/radial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7B0A84-5E3F-4097-A4D0-F4EFB166A12F}">
      <dsp:nvSpPr>
        <dsp:cNvPr id="0" name=""/>
        <dsp:cNvSpPr/>
      </dsp:nvSpPr>
      <dsp:spPr>
        <a:xfrm>
          <a:off x="503220" y="903329"/>
          <a:ext cx="3352198" cy="3352198"/>
        </a:xfrm>
        <a:prstGeom prst="blockArc">
          <a:avLst>
            <a:gd name="adj1" fmla="val 10800000"/>
            <a:gd name="adj2" fmla="val 16200000"/>
            <a:gd name="adj3" fmla="val 4640"/>
          </a:avLst>
        </a:prstGeom>
        <a:gradFill rotWithShape="0">
          <a:gsLst>
            <a:gs pos="0">
              <a:schemeClr val="accent2">
                <a:shade val="90000"/>
                <a:hueOff val="333300"/>
                <a:satOff val="-34738"/>
                <a:lumOff val="23689"/>
                <a:alphaOff val="0"/>
                <a:satMod val="103000"/>
                <a:lumMod val="102000"/>
                <a:tint val="94000"/>
              </a:schemeClr>
            </a:gs>
            <a:gs pos="50000">
              <a:schemeClr val="accent2">
                <a:shade val="90000"/>
                <a:hueOff val="333300"/>
                <a:satOff val="-34738"/>
                <a:lumOff val="23689"/>
                <a:alphaOff val="0"/>
                <a:satMod val="110000"/>
                <a:lumMod val="100000"/>
                <a:shade val="100000"/>
              </a:schemeClr>
            </a:gs>
            <a:gs pos="100000">
              <a:schemeClr val="accent2">
                <a:shade val="90000"/>
                <a:hueOff val="333300"/>
                <a:satOff val="-34738"/>
                <a:lumOff val="2368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B5A415E2-F8D1-4A7D-85C7-9D9A28A40BD3}">
      <dsp:nvSpPr>
        <dsp:cNvPr id="0" name=""/>
        <dsp:cNvSpPr/>
      </dsp:nvSpPr>
      <dsp:spPr>
        <a:xfrm>
          <a:off x="503220" y="903329"/>
          <a:ext cx="3352198" cy="3352198"/>
        </a:xfrm>
        <a:prstGeom prst="blockArc">
          <a:avLst>
            <a:gd name="adj1" fmla="val 5400000"/>
            <a:gd name="adj2" fmla="val 10800000"/>
            <a:gd name="adj3" fmla="val 4640"/>
          </a:avLst>
        </a:prstGeom>
        <a:gradFill rotWithShape="0">
          <a:gsLst>
            <a:gs pos="0">
              <a:schemeClr val="accent2">
                <a:shade val="90000"/>
                <a:hueOff val="666600"/>
                <a:satOff val="-69477"/>
                <a:lumOff val="47377"/>
                <a:alphaOff val="0"/>
                <a:satMod val="103000"/>
                <a:lumMod val="102000"/>
                <a:tint val="94000"/>
              </a:schemeClr>
            </a:gs>
            <a:gs pos="50000">
              <a:schemeClr val="accent2">
                <a:shade val="90000"/>
                <a:hueOff val="666600"/>
                <a:satOff val="-69477"/>
                <a:lumOff val="47377"/>
                <a:alphaOff val="0"/>
                <a:satMod val="110000"/>
                <a:lumMod val="100000"/>
                <a:shade val="100000"/>
              </a:schemeClr>
            </a:gs>
            <a:gs pos="100000">
              <a:schemeClr val="accent2">
                <a:shade val="90000"/>
                <a:hueOff val="666600"/>
                <a:satOff val="-69477"/>
                <a:lumOff val="4737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9763427E-322D-4140-A12D-57AE266F1349}">
      <dsp:nvSpPr>
        <dsp:cNvPr id="0" name=""/>
        <dsp:cNvSpPr/>
      </dsp:nvSpPr>
      <dsp:spPr>
        <a:xfrm>
          <a:off x="503220" y="903329"/>
          <a:ext cx="3352198" cy="3352198"/>
        </a:xfrm>
        <a:prstGeom prst="blockArc">
          <a:avLst>
            <a:gd name="adj1" fmla="val 0"/>
            <a:gd name="adj2" fmla="val 5400000"/>
            <a:gd name="adj3" fmla="val 4640"/>
          </a:avLst>
        </a:prstGeom>
        <a:gradFill rotWithShape="0">
          <a:gsLst>
            <a:gs pos="0">
              <a:schemeClr val="accent2">
                <a:shade val="90000"/>
                <a:hueOff val="333300"/>
                <a:satOff val="-34738"/>
                <a:lumOff val="23689"/>
                <a:alphaOff val="0"/>
                <a:satMod val="103000"/>
                <a:lumMod val="102000"/>
                <a:tint val="94000"/>
              </a:schemeClr>
            </a:gs>
            <a:gs pos="50000">
              <a:schemeClr val="accent2">
                <a:shade val="90000"/>
                <a:hueOff val="333300"/>
                <a:satOff val="-34738"/>
                <a:lumOff val="23689"/>
                <a:alphaOff val="0"/>
                <a:satMod val="110000"/>
                <a:lumMod val="100000"/>
                <a:shade val="100000"/>
              </a:schemeClr>
            </a:gs>
            <a:gs pos="100000">
              <a:schemeClr val="accent2">
                <a:shade val="90000"/>
                <a:hueOff val="333300"/>
                <a:satOff val="-34738"/>
                <a:lumOff val="2368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68FB65FD-D377-4F1C-8AFF-6E2BCB63C2E6}">
      <dsp:nvSpPr>
        <dsp:cNvPr id="0" name=""/>
        <dsp:cNvSpPr/>
      </dsp:nvSpPr>
      <dsp:spPr>
        <a:xfrm>
          <a:off x="503220" y="903329"/>
          <a:ext cx="3352198" cy="3352198"/>
        </a:xfrm>
        <a:prstGeom prst="blockArc">
          <a:avLst>
            <a:gd name="adj1" fmla="val 16200000"/>
            <a:gd name="adj2" fmla="val 0"/>
            <a:gd name="adj3" fmla="val 4640"/>
          </a:avLst>
        </a:prstGeom>
        <a:gradFill rotWithShape="0">
          <a:gsLst>
            <a:gs pos="0">
              <a:schemeClr val="accent2">
                <a:shade val="90000"/>
                <a:hueOff val="0"/>
                <a:satOff val="0"/>
                <a:lumOff val="0"/>
                <a:alphaOff val="0"/>
                <a:satMod val="103000"/>
                <a:lumMod val="102000"/>
                <a:tint val="94000"/>
              </a:schemeClr>
            </a:gs>
            <a:gs pos="50000">
              <a:schemeClr val="accent2">
                <a:shade val="90000"/>
                <a:hueOff val="0"/>
                <a:satOff val="0"/>
                <a:lumOff val="0"/>
                <a:alphaOff val="0"/>
                <a:satMod val="110000"/>
                <a:lumMod val="100000"/>
                <a:shade val="100000"/>
              </a:schemeClr>
            </a:gs>
            <a:gs pos="100000">
              <a:schemeClr val="accent2">
                <a:shade val="9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F2E41375-C5E4-4E73-9B6C-203811435086}">
      <dsp:nvSpPr>
        <dsp:cNvPr id="0" name=""/>
        <dsp:cNvSpPr/>
      </dsp:nvSpPr>
      <dsp:spPr>
        <a:xfrm>
          <a:off x="1584958" y="1985066"/>
          <a:ext cx="1188723" cy="1188723"/>
        </a:xfrm>
        <a:prstGeom prst="ellipse">
          <a:avLst/>
        </a:prstGeom>
        <a:gradFill rotWithShape="0">
          <a:gsLst>
            <a:gs pos="0">
              <a:schemeClr val="accent2">
                <a:shade val="60000"/>
                <a:hueOff val="0"/>
                <a:satOff val="0"/>
                <a:lumOff val="0"/>
                <a:alphaOff val="0"/>
                <a:satMod val="103000"/>
                <a:lumMod val="102000"/>
                <a:tint val="94000"/>
              </a:schemeClr>
            </a:gs>
            <a:gs pos="50000">
              <a:schemeClr val="accent2">
                <a:shade val="60000"/>
                <a:hueOff val="0"/>
                <a:satOff val="0"/>
                <a:lumOff val="0"/>
                <a:alphaOff val="0"/>
                <a:satMod val="110000"/>
                <a:lumMod val="100000"/>
                <a:shade val="100000"/>
              </a:schemeClr>
            </a:gs>
            <a:gs pos="100000">
              <a:schemeClr val="accent2">
                <a:shade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cs-CZ" sz="1700" b="1" kern="1200" dirty="0"/>
            <a:t>UCEEB</a:t>
          </a:r>
          <a:endParaRPr lang="en-GB" sz="1700" b="1" kern="1200" dirty="0"/>
        </a:p>
      </dsp:txBody>
      <dsp:txXfrm>
        <a:off x="1759042" y="2159150"/>
        <a:ext cx="840555" cy="840555"/>
      </dsp:txXfrm>
    </dsp:sp>
    <dsp:sp modelId="{1A97C58B-C033-4DB3-AF1F-6D18D721524B}">
      <dsp:nvSpPr>
        <dsp:cNvPr id="0" name=""/>
        <dsp:cNvSpPr/>
      </dsp:nvSpPr>
      <dsp:spPr>
        <a:xfrm>
          <a:off x="1639278" y="402170"/>
          <a:ext cx="1080082" cy="1080082"/>
        </a:xfrm>
        <a:prstGeom prst="ellipse">
          <a:avLst/>
        </a:prstGeom>
        <a:gradFill rotWithShape="0">
          <a:gsLst>
            <a:gs pos="0">
              <a:schemeClr val="accent2">
                <a:shade val="50000"/>
                <a:hueOff val="0"/>
                <a:satOff val="0"/>
                <a:lumOff val="0"/>
                <a:alphaOff val="0"/>
                <a:satMod val="103000"/>
                <a:lumMod val="102000"/>
                <a:tint val="94000"/>
              </a:schemeClr>
            </a:gs>
            <a:gs pos="50000">
              <a:schemeClr val="accent2">
                <a:shade val="50000"/>
                <a:hueOff val="0"/>
                <a:satOff val="0"/>
                <a:lumOff val="0"/>
                <a:alphaOff val="0"/>
                <a:satMod val="110000"/>
                <a:lumMod val="100000"/>
                <a:shade val="100000"/>
              </a:schemeClr>
            </a:gs>
            <a:gs pos="100000">
              <a:schemeClr val="accent2">
                <a:shade val="5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cs-CZ" sz="1600" b="1" kern="1200" dirty="0" err="1"/>
            <a:t>FSv</a:t>
          </a:r>
          <a:endParaRPr lang="en-GB" sz="1600" b="1" kern="1200" dirty="0"/>
        </a:p>
      </dsp:txBody>
      <dsp:txXfrm>
        <a:off x="1797452" y="560344"/>
        <a:ext cx="763734" cy="763734"/>
      </dsp:txXfrm>
    </dsp:sp>
    <dsp:sp modelId="{BC05DAA7-19BB-4EB9-9265-74E894192CD3}">
      <dsp:nvSpPr>
        <dsp:cNvPr id="0" name=""/>
        <dsp:cNvSpPr/>
      </dsp:nvSpPr>
      <dsp:spPr>
        <a:xfrm>
          <a:off x="3276494" y="2039387"/>
          <a:ext cx="1080082" cy="1080082"/>
        </a:xfrm>
        <a:prstGeom prst="ellipse">
          <a:avLst/>
        </a:prstGeom>
        <a:gradFill rotWithShape="0">
          <a:gsLst>
            <a:gs pos="0">
              <a:schemeClr val="accent2">
                <a:shade val="50000"/>
                <a:hueOff val="329877"/>
                <a:satOff val="-35028"/>
                <a:lumOff val="28688"/>
                <a:alphaOff val="0"/>
                <a:satMod val="103000"/>
                <a:lumMod val="102000"/>
                <a:tint val="94000"/>
              </a:schemeClr>
            </a:gs>
            <a:gs pos="50000">
              <a:schemeClr val="accent2">
                <a:shade val="50000"/>
                <a:hueOff val="329877"/>
                <a:satOff val="-35028"/>
                <a:lumOff val="28688"/>
                <a:alphaOff val="0"/>
                <a:satMod val="110000"/>
                <a:lumMod val="100000"/>
                <a:shade val="100000"/>
              </a:schemeClr>
            </a:gs>
            <a:gs pos="100000">
              <a:schemeClr val="accent2">
                <a:shade val="50000"/>
                <a:hueOff val="329877"/>
                <a:satOff val="-35028"/>
                <a:lumOff val="2868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cs-CZ" sz="1600" b="1" kern="1200" dirty="0"/>
            <a:t>FS</a:t>
          </a:r>
          <a:endParaRPr lang="en-GB" sz="1600" b="1" kern="1200" dirty="0"/>
        </a:p>
      </dsp:txBody>
      <dsp:txXfrm>
        <a:off x="3434668" y="2197561"/>
        <a:ext cx="763734" cy="763734"/>
      </dsp:txXfrm>
    </dsp:sp>
    <dsp:sp modelId="{A5D7EB73-5F4D-43B3-A8CE-C23F3BF34798}">
      <dsp:nvSpPr>
        <dsp:cNvPr id="0" name=""/>
        <dsp:cNvSpPr/>
      </dsp:nvSpPr>
      <dsp:spPr>
        <a:xfrm>
          <a:off x="1639278" y="3676603"/>
          <a:ext cx="1080082" cy="1080082"/>
        </a:xfrm>
        <a:prstGeom prst="ellipse">
          <a:avLst/>
        </a:prstGeom>
        <a:gradFill rotWithShape="0">
          <a:gsLst>
            <a:gs pos="0">
              <a:schemeClr val="accent2">
                <a:shade val="50000"/>
                <a:hueOff val="659753"/>
                <a:satOff val="-70057"/>
                <a:lumOff val="57375"/>
                <a:alphaOff val="0"/>
                <a:satMod val="103000"/>
                <a:lumMod val="102000"/>
                <a:tint val="94000"/>
              </a:schemeClr>
            </a:gs>
            <a:gs pos="50000">
              <a:schemeClr val="accent2">
                <a:shade val="50000"/>
                <a:hueOff val="659753"/>
                <a:satOff val="-70057"/>
                <a:lumOff val="57375"/>
                <a:alphaOff val="0"/>
                <a:satMod val="110000"/>
                <a:lumMod val="100000"/>
                <a:shade val="100000"/>
              </a:schemeClr>
            </a:gs>
            <a:gs pos="100000">
              <a:schemeClr val="accent2">
                <a:shade val="50000"/>
                <a:hueOff val="659753"/>
                <a:satOff val="-70057"/>
                <a:lumOff val="5737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cs-CZ" sz="1600" b="1" kern="1200" dirty="0"/>
            <a:t>FBMI</a:t>
          </a:r>
          <a:endParaRPr lang="en-GB" sz="1600" b="1" kern="1200" dirty="0"/>
        </a:p>
      </dsp:txBody>
      <dsp:txXfrm>
        <a:off x="1797452" y="3834777"/>
        <a:ext cx="763734" cy="763734"/>
      </dsp:txXfrm>
    </dsp:sp>
    <dsp:sp modelId="{623AC018-2D9C-4337-ADC4-7F7C6712DDBB}">
      <dsp:nvSpPr>
        <dsp:cNvPr id="0" name=""/>
        <dsp:cNvSpPr/>
      </dsp:nvSpPr>
      <dsp:spPr>
        <a:xfrm>
          <a:off x="2062" y="2039387"/>
          <a:ext cx="1080082" cy="1080082"/>
        </a:xfrm>
        <a:prstGeom prst="ellipse">
          <a:avLst/>
        </a:prstGeom>
        <a:gradFill rotWithShape="0">
          <a:gsLst>
            <a:gs pos="0">
              <a:schemeClr val="accent2">
                <a:shade val="50000"/>
                <a:hueOff val="329877"/>
                <a:satOff val="-35028"/>
                <a:lumOff val="28688"/>
                <a:alphaOff val="0"/>
                <a:satMod val="103000"/>
                <a:lumMod val="102000"/>
                <a:tint val="94000"/>
              </a:schemeClr>
            </a:gs>
            <a:gs pos="50000">
              <a:schemeClr val="accent2">
                <a:shade val="50000"/>
                <a:hueOff val="329877"/>
                <a:satOff val="-35028"/>
                <a:lumOff val="28688"/>
                <a:alphaOff val="0"/>
                <a:satMod val="110000"/>
                <a:lumMod val="100000"/>
                <a:shade val="100000"/>
              </a:schemeClr>
            </a:gs>
            <a:gs pos="100000">
              <a:schemeClr val="accent2">
                <a:shade val="50000"/>
                <a:hueOff val="329877"/>
                <a:satOff val="-35028"/>
                <a:lumOff val="2868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cs-CZ" sz="1600" b="1" kern="1200" dirty="0"/>
            <a:t>FEL</a:t>
          </a:r>
          <a:endParaRPr lang="en-GB" sz="1600" b="1" kern="1200" dirty="0"/>
        </a:p>
      </dsp:txBody>
      <dsp:txXfrm>
        <a:off x="160236" y="2197561"/>
        <a:ext cx="763734" cy="7637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6E6261-D9AB-4B53-8D81-2BDD42291F3E}">
      <dsp:nvSpPr>
        <dsp:cNvPr id="0" name=""/>
        <dsp:cNvSpPr/>
      </dsp:nvSpPr>
      <dsp:spPr>
        <a:xfrm>
          <a:off x="3758405" y="2016833"/>
          <a:ext cx="4675188" cy="4675188"/>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cs-CZ" sz="3200" b="1" kern="1200" dirty="0"/>
            <a:t>Carbon-neutral and positive </a:t>
          </a:r>
          <a:r>
            <a:rPr lang="cs-CZ" sz="3200" b="1" kern="1200" dirty="0" err="1"/>
            <a:t>energy</a:t>
          </a:r>
          <a:r>
            <a:rPr lang="cs-CZ" sz="3200" b="1" kern="1200" dirty="0"/>
            <a:t> </a:t>
          </a:r>
          <a:r>
            <a:rPr lang="cs-CZ" sz="3200" b="1" kern="1200" dirty="0" err="1"/>
            <a:t>districts</a:t>
          </a:r>
          <a:endParaRPr lang="en-GB" sz="3200" b="1" kern="1200" dirty="0"/>
        </a:p>
      </dsp:txBody>
      <dsp:txXfrm>
        <a:off x="4443070" y="2701498"/>
        <a:ext cx="3305858" cy="3305858"/>
      </dsp:txXfrm>
    </dsp:sp>
    <dsp:sp modelId="{AEA1C87C-A4CF-46E5-B1B4-52D9AFE4D84C}">
      <dsp:nvSpPr>
        <dsp:cNvPr id="0" name=""/>
        <dsp:cNvSpPr/>
      </dsp:nvSpPr>
      <dsp:spPr>
        <a:xfrm>
          <a:off x="4927202" y="144240"/>
          <a:ext cx="2337594" cy="2337594"/>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cs-CZ" sz="2000" kern="1200" dirty="0"/>
            <a:t>Resource design for existing and new building sets</a:t>
          </a:r>
          <a:endParaRPr lang="en-GB" sz="2000" kern="1200" dirty="0"/>
        </a:p>
      </dsp:txBody>
      <dsp:txXfrm>
        <a:off x="5269535" y="486573"/>
        <a:ext cx="1652928" cy="1652928"/>
      </dsp:txXfrm>
    </dsp:sp>
    <dsp:sp modelId="{F57E6207-0674-47F9-AAE1-2B3A0413BEA1}">
      <dsp:nvSpPr>
        <dsp:cNvPr id="0" name=""/>
        <dsp:cNvSpPr/>
      </dsp:nvSpPr>
      <dsp:spPr>
        <a:xfrm>
          <a:off x="7819736" y="2245789"/>
          <a:ext cx="2337594" cy="2337594"/>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cs-CZ" sz="2000" kern="1200" dirty="0"/>
            <a:t>De</a:t>
          </a:r>
          <a:r>
            <a:rPr lang="es-ES" sz="2000" kern="1200" dirty="0"/>
            <a:t>-</a:t>
          </a:r>
          <a:r>
            <a:rPr lang="cs-CZ" sz="2000" kern="1200" dirty="0"/>
            <a:t>carbonisation of heat supply systems</a:t>
          </a:r>
          <a:endParaRPr lang="en-GB" sz="2000" kern="1200" dirty="0"/>
        </a:p>
      </dsp:txBody>
      <dsp:txXfrm>
        <a:off x="8162069" y="2588122"/>
        <a:ext cx="1652928" cy="1652928"/>
      </dsp:txXfrm>
    </dsp:sp>
    <dsp:sp modelId="{2D7B7D29-169E-49F8-8C85-A0C0BBE7B01C}">
      <dsp:nvSpPr>
        <dsp:cNvPr id="0" name=""/>
        <dsp:cNvSpPr/>
      </dsp:nvSpPr>
      <dsp:spPr>
        <a:xfrm>
          <a:off x="6714886" y="5646166"/>
          <a:ext cx="2337594" cy="2337594"/>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cs-CZ" sz="2000" kern="1200" dirty="0"/>
            <a:t>Listed buildings</a:t>
          </a:r>
          <a:endParaRPr lang="en-GB" sz="2000" kern="1200" dirty="0"/>
        </a:p>
      </dsp:txBody>
      <dsp:txXfrm>
        <a:off x="7057219" y="5988499"/>
        <a:ext cx="1652928" cy="1652928"/>
      </dsp:txXfrm>
    </dsp:sp>
    <dsp:sp modelId="{AFEBFD7D-6F01-4A8A-AA10-CA2CC11B2C27}">
      <dsp:nvSpPr>
        <dsp:cNvPr id="0" name=""/>
        <dsp:cNvSpPr/>
      </dsp:nvSpPr>
      <dsp:spPr>
        <a:xfrm>
          <a:off x="3139518" y="5646166"/>
          <a:ext cx="2337594" cy="2337594"/>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cs-CZ" sz="2000" kern="1200" dirty="0"/>
            <a:t>Energy sharing groups, energy communities</a:t>
          </a:r>
          <a:endParaRPr lang="en-GB" sz="2000" kern="1200" dirty="0"/>
        </a:p>
      </dsp:txBody>
      <dsp:txXfrm>
        <a:off x="3481851" y="5988499"/>
        <a:ext cx="1652928" cy="1652928"/>
      </dsp:txXfrm>
    </dsp:sp>
    <dsp:sp modelId="{A641CB82-CCF3-47C1-AE3F-0E0999372C5C}">
      <dsp:nvSpPr>
        <dsp:cNvPr id="0" name=""/>
        <dsp:cNvSpPr/>
      </dsp:nvSpPr>
      <dsp:spPr>
        <a:xfrm>
          <a:off x="2034669" y="2245789"/>
          <a:ext cx="2337594" cy="2337594"/>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cs-CZ" sz="2000" kern="1200" dirty="0"/>
            <a:t>Energy flexibility management</a:t>
          </a:r>
          <a:endParaRPr lang="en-GB" sz="2000" kern="1200" dirty="0"/>
        </a:p>
      </dsp:txBody>
      <dsp:txXfrm>
        <a:off x="2377002" y="2588122"/>
        <a:ext cx="1652928" cy="1652928"/>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BE"/>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CEEF0C-5FCA-480A-A2E2-9E18D0447471}" type="datetimeFigureOut">
              <a:rPr lang="en-BE" smtClean="0"/>
              <a:t>03/27/2025</a:t>
            </a:fld>
            <a:endParaRPr lang="en-BE"/>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BE"/>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BE"/>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BE"/>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07B299-7207-479D-8E3D-A5AEBF9940E2}" type="slidenum">
              <a:rPr lang="en-BE" smtClean="0"/>
              <a:t>‹#›</a:t>
            </a:fld>
            <a:endParaRPr lang="en-BE"/>
          </a:p>
        </p:txBody>
      </p:sp>
    </p:spTree>
    <p:extLst>
      <p:ext uri="{BB962C8B-B14F-4D97-AF65-F5344CB8AC3E}">
        <p14:creationId xmlns:p14="http://schemas.microsoft.com/office/powerpoint/2010/main" val="37648131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F5926D-6DB4-4146-8D00-6926D0B611D6}"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14244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8CF211-D5F6-741D-6807-43741174E582}"/>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46162A02-C5E9-2B05-1377-E673E141F1A4}"/>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153C550E-5FB4-45E7-6510-EED55DEF92CB}"/>
              </a:ext>
            </a:extLst>
          </p:cNvPr>
          <p:cNvSpPr>
            <a:spLocks noGrp="1"/>
          </p:cNvSpPr>
          <p:nvPr>
            <p:ph type="body" idx="1"/>
          </p:nvPr>
        </p:nvSpPr>
        <p:spPr/>
        <p:txBody>
          <a:bodyPr/>
          <a:lstStyle/>
          <a:p>
            <a:endParaRPr lang="en-GB" dirty="0"/>
          </a:p>
        </p:txBody>
      </p:sp>
      <p:sp>
        <p:nvSpPr>
          <p:cNvPr id="4" name="Zástupný symbol pro číslo snímku 3">
            <a:extLst>
              <a:ext uri="{FF2B5EF4-FFF2-40B4-BE49-F238E27FC236}">
                <a16:creationId xmlns:a16="http://schemas.microsoft.com/office/drawing/2014/main" id="{9C441E10-35D2-8314-9D54-4FF39B50CD17}"/>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F5926D-6DB4-4146-8D00-6926D0B611D6}"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726790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Other similar to Kněžice, Budišov </a:t>
            </a:r>
            <a:r>
              <a:rPr lang="cs-CZ" baseline="0" dirty="0"/>
              <a:t>nad Budišovkou</a:t>
            </a:r>
            <a:endParaRPr lang="cs-CZ" dirty="0"/>
          </a:p>
          <a:p>
            <a:endParaRPr lang="cs-CZ" dirty="0"/>
          </a:p>
          <a:p>
            <a:r>
              <a:rPr lang="cs-CZ" dirty="0"/>
              <a:t>The micro power plant in Mikolajice heats and supplies electricity to three buildings owned by the municipality - the municipal office, the fire station and the grocery store.</a:t>
            </a:r>
          </a:p>
          <a:p>
            <a:r>
              <a:rPr lang="cs-CZ" dirty="0"/>
              <a:t>"The project, which includes photovoltaics, battery storage, heat and power distribution throughout all three buildings, works exactly as we de facto dreamed it would. We supply the electricity and we supply the heat to the buildings. In the event of a power outage, we are able to go in what is known as </a:t>
            </a:r>
            <a:r>
              <a:rPr lang="cs-CZ" dirty="0" err="1"/>
              <a:t>off grid </a:t>
            </a:r>
            <a:r>
              <a:rPr lang="cs-CZ" dirty="0"/>
              <a:t>and supply the buildings with electricity for a minimum of 12 hours," says </a:t>
            </a:r>
            <a:r>
              <a:rPr lang="cs-CZ" dirty="0" err="1"/>
              <a:t>Mikolajice </a:t>
            </a:r>
            <a:r>
              <a:rPr lang="cs-CZ" dirty="0"/>
              <a:t>Mayor Martin Krupa.</a:t>
            </a:r>
          </a:p>
          <a:p>
            <a:r>
              <a:rPr lang="cs-CZ" dirty="0"/>
              <a:t>The total cost of the project, excluding VAT, amounted to CZK 4.4 million. Eighty percent of the costs were covered by the subsidy, the municipality paid CZK 900,000 from its own funds. Mikolajice expects to save CZK 200,000 annually on electricity and the heating engineer's salary, so the costs should be recovered within five years.</a:t>
            </a:r>
          </a:p>
          <a:p>
            <a:endParaRPr lang="cs-CZ" dirty="0"/>
          </a:p>
        </p:txBody>
      </p:sp>
      <p:sp>
        <p:nvSpPr>
          <p:cNvPr id="4" name="Zástupný symbol pro číslo snímku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F5926D-6DB4-4146-8D00-6926D0B611D6}"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960149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F5926D-6DB4-4146-8D00-6926D0B611D6}"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205466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F5926D-6DB4-4146-8D00-6926D0B611D6}"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327306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F5926D-6DB4-4146-8D00-6926D0B611D6}"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401470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Úvodní snímek">
    <p:spTree>
      <p:nvGrpSpPr>
        <p:cNvPr id="1" name=""/>
        <p:cNvGrpSpPr/>
        <p:nvPr/>
      </p:nvGrpSpPr>
      <p:grpSpPr>
        <a:xfrm>
          <a:off x="0" y="0"/>
          <a:ext cx="0" cy="0"/>
          <a:chOff x="0" y="0"/>
          <a:chExt cx="0" cy="0"/>
        </a:xfrm>
      </p:grpSpPr>
      <p:sp>
        <p:nvSpPr>
          <p:cNvPr id="10" name="Obdélník 9">
            <a:extLst>
              <a:ext uri="{FF2B5EF4-FFF2-40B4-BE49-F238E27FC236}">
                <a16:creationId xmlns:a16="http://schemas.microsoft.com/office/drawing/2014/main" id="{D398B04F-E9A7-4576-BBD8-1115E1C4B261}"/>
              </a:ext>
            </a:extLst>
          </p:cNvPr>
          <p:cNvSpPr/>
          <p:nvPr userDrawn="1"/>
        </p:nvSpPr>
        <p:spPr>
          <a:xfrm>
            <a:off x="0" y="1"/>
            <a:ext cx="18288000" cy="10286999"/>
          </a:xfrm>
          <a:prstGeom prst="rect">
            <a:avLst/>
          </a:prstGeom>
          <a:solidFill>
            <a:srgbClr val="006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700"/>
          </a:p>
        </p:txBody>
      </p:sp>
      <p:pic>
        <p:nvPicPr>
          <p:cNvPr id="4" name="Obrázek 3">
            <a:extLst>
              <a:ext uri="{FF2B5EF4-FFF2-40B4-BE49-F238E27FC236}">
                <a16:creationId xmlns:a16="http://schemas.microsoft.com/office/drawing/2014/main" id="{DD7E1956-CC84-4AE9-B5F5-925C2A1A35D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2570"/>
            <a:ext cx="18288000" cy="10281860"/>
          </a:xfrm>
          <a:prstGeom prst="rect">
            <a:avLst/>
          </a:prstGeom>
        </p:spPr>
      </p:pic>
      <p:sp>
        <p:nvSpPr>
          <p:cNvPr id="3" name="Subtitle 2"/>
          <p:cNvSpPr>
            <a:spLocks noGrp="1"/>
          </p:cNvSpPr>
          <p:nvPr>
            <p:ph type="subTitle" idx="1" hasCustomPrompt="1"/>
          </p:nvPr>
        </p:nvSpPr>
        <p:spPr>
          <a:xfrm>
            <a:off x="2393158" y="8323121"/>
            <a:ext cx="15070157" cy="1823534"/>
          </a:xfrm>
        </p:spPr>
        <p:txBody>
          <a:bodyPr anchor="t"/>
          <a:lstStyle>
            <a:lvl1pPr marL="0" indent="0" algn="l">
              <a:lnSpc>
                <a:spcPct val="100000"/>
              </a:lnSpc>
              <a:spcBef>
                <a:spcPts val="0"/>
              </a:spcBef>
              <a:buNone/>
              <a:defRPr lang="cs-CZ" sz="3600" b="1" i="0" u="none" strike="noStrike" kern="2800" baseline="0" smtClean="0">
                <a:solidFill>
                  <a:schemeClr val="bg1"/>
                </a:solidFill>
                <a:latin typeface="+mj-lt"/>
              </a:defRPr>
            </a:lvl1pPr>
            <a:lvl2pPr marL="685767" indent="0" algn="ctr">
              <a:buNone/>
              <a:defRPr sz="3000"/>
            </a:lvl2pPr>
            <a:lvl3pPr marL="1371531" indent="0" algn="ctr">
              <a:buNone/>
              <a:defRPr sz="2700"/>
            </a:lvl3pPr>
            <a:lvl4pPr marL="2057298" indent="0" algn="ctr">
              <a:buNone/>
              <a:defRPr sz="2400"/>
            </a:lvl4pPr>
            <a:lvl5pPr marL="2743064" indent="0" algn="ctr">
              <a:buNone/>
              <a:defRPr sz="2400"/>
            </a:lvl5pPr>
            <a:lvl6pPr marL="3428829" indent="0" algn="ctr">
              <a:buNone/>
              <a:defRPr sz="2400"/>
            </a:lvl6pPr>
            <a:lvl7pPr marL="4114593" indent="0" algn="ctr">
              <a:buNone/>
              <a:defRPr sz="2400"/>
            </a:lvl7pPr>
            <a:lvl8pPr marL="4800360" indent="0" algn="ctr">
              <a:buNone/>
              <a:defRPr sz="2400"/>
            </a:lvl8pPr>
            <a:lvl9pPr marL="5486127" indent="0" algn="ctr">
              <a:buNone/>
              <a:defRPr sz="2400"/>
            </a:lvl9pPr>
          </a:lstStyle>
          <a:p>
            <a:r>
              <a:rPr lang="cs-CZ"/>
              <a:t>NÁZEV FAKULTY A PRACOVIŠTĚ</a:t>
            </a:r>
            <a:br>
              <a:rPr lang="en-US"/>
            </a:br>
            <a:r>
              <a:rPr lang="cs-CZ"/>
              <a:t>AUTOR/TITUL JMÉNO PŘÍJMENÍ</a:t>
            </a:r>
            <a:br>
              <a:rPr lang="en-US"/>
            </a:br>
            <a:r>
              <a:rPr lang="cs-CZ"/>
              <a:t>DATUM</a:t>
            </a:r>
          </a:p>
        </p:txBody>
      </p:sp>
      <p:sp>
        <p:nvSpPr>
          <p:cNvPr id="12" name="Title 1">
            <a:extLst>
              <a:ext uri="{FF2B5EF4-FFF2-40B4-BE49-F238E27FC236}">
                <a16:creationId xmlns:a16="http://schemas.microsoft.com/office/drawing/2014/main" id="{4791AF67-5E38-45F1-A94F-D3160D85C985}"/>
              </a:ext>
            </a:extLst>
          </p:cNvPr>
          <p:cNvSpPr>
            <a:spLocks noGrp="1"/>
          </p:cNvSpPr>
          <p:nvPr>
            <p:ph type="ctrTitle" hasCustomPrompt="1"/>
          </p:nvPr>
        </p:nvSpPr>
        <p:spPr>
          <a:xfrm>
            <a:off x="2393157" y="1057761"/>
            <a:ext cx="15070158" cy="7260222"/>
          </a:xfrm>
        </p:spPr>
        <p:txBody>
          <a:bodyPr anchor="b"/>
          <a:lstStyle>
            <a:lvl1pPr algn="l">
              <a:defRPr lang="cs-CZ" sz="7200" b="1" i="0" u="none" strike="noStrike" kern="4800" baseline="0" smtClean="0">
                <a:solidFill>
                  <a:schemeClr val="bg1"/>
                </a:solidFill>
                <a:latin typeface="Arial Black" panose="020B0A04020102020204" pitchFamily="34" charset="0"/>
              </a:defRPr>
            </a:lvl1pPr>
          </a:lstStyle>
          <a:p>
            <a:r>
              <a:rPr lang="cs-CZ" sz="7200" b="1" i="0" u="none" strike="noStrike" baseline="0">
                <a:latin typeface="Technika-Bold" panose="00000600000000000000" pitchFamily="50" charset="-18"/>
              </a:rPr>
              <a:t>název prezentace</a:t>
            </a:r>
            <a:endParaRPr lang="en-US"/>
          </a:p>
        </p:txBody>
      </p:sp>
    </p:spTree>
    <p:extLst>
      <p:ext uri="{BB962C8B-B14F-4D97-AF65-F5344CB8AC3E}">
        <p14:creationId xmlns:p14="http://schemas.microsoft.com/office/powerpoint/2010/main" val="285398240"/>
      </p:ext>
    </p:extLst>
  </p:cSld>
  <p:clrMapOvr>
    <a:masterClrMapping/>
  </p:clrMapOvr>
  <p:extLst>
    <p:ext uri="{DCECCB84-F9BA-43D5-87BE-67443E8EF086}">
      <p15:sldGuideLst xmlns:p15="http://schemas.microsoft.com/office/powerpoint/2012/main">
        <p15:guide id="1" pos="1005">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odtitul">
    <p:spTree>
      <p:nvGrpSpPr>
        <p:cNvPr id="1" name=""/>
        <p:cNvGrpSpPr/>
        <p:nvPr/>
      </p:nvGrpSpPr>
      <p:grpSpPr>
        <a:xfrm>
          <a:off x="0" y="0"/>
          <a:ext cx="0" cy="0"/>
          <a:chOff x="0" y="0"/>
          <a:chExt cx="0" cy="0"/>
        </a:xfrm>
      </p:grpSpPr>
      <p:sp>
        <p:nvSpPr>
          <p:cNvPr id="10" name="Obdélník 9">
            <a:extLst>
              <a:ext uri="{FF2B5EF4-FFF2-40B4-BE49-F238E27FC236}">
                <a16:creationId xmlns:a16="http://schemas.microsoft.com/office/drawing/2014/main" id="{D398B04F-E9A7-4576-BBD8-1115E1C4B261}"/>
              </a:ext>
            </a:extLst>
          </p:cNvPr>
          <p:cNvSpPr/>
          <p:nvPr userDrawn="1"/>
        </p:nvSpPr>
        <p:spPr>
          <a:xfrm>
            <a:off x="0" y="1"/>
            <a:ext cx="18288000" cy="10286999"/>
          </a:xfrm>
          <a:prstGeom prst="rect">
            <a:avLst/>
          </a:prstGeom>
          <a:solidFill>
            <a:srgbClr val="006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700"/>
          </a:p>
        </p:txBody>
      </p:sp>
      <p:pic>
        <p:nvPicPr>
          <p:cNvPr id="4" name="Obrázek 3">
            <a:extLst>
              <a:ext uri="{FF2B5EF4-FFF2-40B4-BE49-F238E27FC236}">
                <a16:creationId xmlns:a16="http://schemas.microsoft.com/office/drawing/2014/main" id="{DFF006D0-526B-4460-A47E-17F71E6C40E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2570"/>
            <a:ext cx="18288000" cy="10281860"/>
          </a:xfrm>
          <a:prstGeom prst="rect">
            <a:avLst/>
          </a:prstGeom>
        </p:spPr>
      </p:pic>
      <p:sp>
        <p:nvSpPr>
          <p:cNvPr id="2" name="Title 1"/>
          <p:cNvSpPr>
            <a:spLocks noGrp="1"/>
          </p:cNvSpPr>
          <p:nvPr>
            <p:ph type="ctrTitle" hasCustomPrompt="1"/>
          </p:nvPr>
        </p:nvSpPr>
        <p:spPr>
          <a:xfrm>
            <a:off x="2393156" y="1824927"/>
            <a:ext cx="15070158" cy="6498195"/>
          </a:xfrm>
        </p:spPr>
        <p:txBody>
          <a:bodyPr anchor="b"/>
          <a:lstStyle>
            <a:lvl1pPr algn="l">
              <a:defRPr lang="cs-CZ" sz="7200" b="1" i="0" u="none" strike="noStrike" kern="4800" baseline="0" smtClean="0">
                <a:solidFill>
                  <a:schemeClr val="bg1"/>
                </a:solidFill>
                <a:latin typeface="Arial Black" panose="020B0A04020102020204" pitchFamily="34" charset="0"/>
              </a:defRPr>
            </a:lvl1pPr>
          </a:lstStyle>
          <a:p>
            <a:r>
              <a:rPr lang="cs-CZ" sz="7200" b="1" i="0" u="none" strike="noStrike" baseline="0">
                <a:latin typeface="Technika-Bold" panose="00000600000000000000" pitchFamily="50" charset="-18"/>
              </a:rPr>
              <a:t>podtitul, podnadpis…</a:t>
            </a:r>
            <a:endParaRPr lang="en-US"/>
          </a:p>
        </p:txBody>
      </p:sp>
    </p:spTree>
    <p:extLst>
      <p:ext uri="{BB962C8B-B14F-4D97-AF65-F5344CB8AC3E}">
        <p14:creationId xmlns:p14="http://schemas.microsoft.com/office/powerpoint/2010/main" val="1622597926"/>
      </p:ext>
    </p:extLst>
  </p:cSld>
  <p:clrMapOvr>
    <a:masterClrMapping/>
  </p:clrMapOvr>
  <p:extLst>
    <p:ext uri="{DCECCB84-F9BA-43D5-87BE-67443E8EF086}">
      <p15:sldGuideLst xmlns:p15="http://schemas.microsoft.com/office/powerpoint/2012/main">
        <p15:guide id="1" pos="1005">
          <p15:clr>
            <a:srgbClr val="FBAE40"/>
          </p15:clr>
        </p15:guide>
        <p15:guide id="2" orient="horz" pos="349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Obrázek s popisem">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0" y="0"/>
            <a:ext cx="18288000" cy="10287000"/>
          </a:xfrm>
        </p:spPr>
        <p:txBody>
          <a:bodyPr>
            <a:normAutofit/>
          </a:bodyPr>
          <a:lstStyle>
            <a:lvl1pPr marL="0" indent="0">
              <a:buFont typeface="Wingdings" panose="05000000000000000000" pitchFamily="2" charset="2"/>
              <a:buNone/>
              <a:defRPr sz="2700" kern="3000" baseline="0">
                <a:latin typeface="+mn-lt"/>
                <a:cs typeface="Arial" panose="020B0604020202020204" pitchFamily="34" charset="0"/>
              </a:defRPr>
            </a:lvl1pPr>
          </a:lstStyle>
          <a:p>
            <a:pPr lvl="0"/>
            <a:r>
              <a:rPr lang="cs-CZ"/>
              <a:t>VLOŽIT OBRÁZEK</a:t>
            </a:r>
            <a:endParaRPr lang="en-US"/>
          </a:p>
        </p:txBody>
      </p:sp>
      <p:sp>
        <p:nvSpPr>
          <p:cNvPr id="8" name="Subtitle 2">
            <a:extLst>
              <a:ext uri="{FF2B5EF4-FFF2-40B4-BE49-F238E27FC236}">
                <a16:creationId xmlns:a16="http://schemas.microsoft.com/office/drawing/2014/main" id="{D4450A6D-7086-4A95-BD08-3D51A7B87271}"/>
              </a:ext>
            </a:extLst>
          </p:cNvPr>
          <p:cNvSpPr>
            <a:spLocks noGrp="1"/>
          </p:cNvSpPr>
          <p:nvPr>
            <p:ph type="subTitle" idx="10"/>
          </p:nvPr>
        </p:nvSpPr>
        <p:spPr>
          <a:xfrm>
            <a:off x="2393156" y="9329738"/>
            <a:ext cx="15513839" cy="601478"/>
          </a:xfrm>
          <a:solidFill>
            <a:srgbClr val="0065BC">
              <a:alpha val="90000"/>
            </a:srgbClr>
          </a:solidFill>
          <a:ln>
            <a:noFill/>
            <a:miter lim="800000"/>
          </a:ln>
        </p:spPr>
        <p:txBody>
          <a:bodyPr anchor="b"/>
          <a:lstStyle>
            <a:lvl1pPr marL="0" indent="0" algn="l">
              <a:lnSpc>
                <a:spcPct val="100000"/>
              </a:lnSpc>
              <a:spcBef>
                <a:spcPts val="0"/>
              </a:spcBef>
              <a:buNone/>
              <a:defRPr lang="cs-CZ" sz="3600" b="0" i="0" u="none" strike="noStrike" kern="2800" baseline="0" smtClean="0">
                <a:solidFill>
                  <a:schemeClr val="bg1"/>
                </a:solidFill>
                <a:latin typeface="+mn-lt"/>
              </a:defRPr>
            </a:lvl1pPr>
            <a:lvl2pPr marL="685767" indent="0" algn="ctr">
              <a:buNone/>
              <a:defRPr sz="3000"/>
            </a:lvl2pPr>
            <a:lvl3pPr marL="1371531" indent="0" algn="ctr">
              <a:buNone/>
              <a:defRPr sz="2700"/>
            </a:lvl3pPr>
            <a:lvl4pPr marL="2057298" indent="0" algn="ctr">
              <a:buNone/>
              <a:defRPr sz="2400"/>
            </a:lvl4pPr>
            <a:lvl5pPr marL="2743064" indent="0" algn="ctr">
              <a:buNone/>
              <a:defRPr sz="2400"/>
            </a:lvl5pPr>
            <a:lvl6pPr marL="3428829" indent="0" algn="ctr">
              <a:buNone/>
              <a:defRPr sz="2400"/>
            </a:lvl6pPr>
            <a:lvl7pPr marL="4114593" indent="0" algn="ctr">
              <a:buNone/>
              <a:defRPr sz="2400"/>
            </a:lvl7pPr>
            <a:lvl8pPr marL="4800360" indent="0" algn="ctr">
              <a:buNone/>
              <a:defRPr sz="2400"/>
            </a:lvl8pPr>
            <a:lvl9pPr marL="5486127" indent="0" algn="ctr">
              <a:buNone/>
              <a:defRPr sz="2400"/>
            </a:lvl9pPr>
          </a:lstStyle>
          <a:p>
            <a:endParaRPr lang="cs-CZ"/>
          </a:p>
        </p:txBody>
      </p:sp>
    </p:spTree>
    <p:extLst>
      <p:ext uri="{BB962C8B-B14F-4D97-AF65-F5344CB8AC3E}">
        <p14:creationId xmlns:p14="http://schemas.microsoft.com/office/powerpoint/2010/main" val="32938912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 obrázky">
    <p:spTree>
      <p:nvGrpSpPr>
        <p:cNvPr id="1" name=""/>
        <p:cNvGrpSpPr/>
        <p:nvPr/>
      </p:nvGrpSpPr>
      <p:grpSpPr>
        <a:xfrm>
          <a:off x="0" y="0"/>
          <a:ext cx="0" cy="0"/>
          <a:chOff x="0" y="0"/>
          <a:chExt cx="0" cy="0"/>
        </a:xfrm>
      </p:grpSpPr>
      <p:sp>
        <p:nvSpPr>
          <p:cNvPr id="5" name="Zástupný symbol obrázku 4">
            <a:extLst>
              <a:ext uri="{FF2B5EF4-FFF2-40B4-BE49-F238E27FC236}">
                <a16:creationId xmlns:a16="http://schemas.microsoft.com/office/drawing/2014/main" id="{19E7F5AA-5034-421E-8265-034174FB52D2}"/>
              </a:ext>
            </a:extLst>
          </p:cNvPr>
          <p:cNvSpPr>
            <a:spLocks noGrp="1" noChangeAspect="1"/>
          </p:cNvSpPr>
          <p:nvPr>
            <p:ph type="pic" sz="quarter" idx="10"/>
          </p:nvPr>
        </p:nvSpPr>
        <p:spPr>
          <a:xfrm>
            <a:off x="2393156" y="-681"/>
            <a:ext cx="7654500" cy="5103000"/>
          </a:xfrm>
        </p:spPr>
        <p:txBody>
          <a:bodyPr/>
          <a:lstStyle>
            <a:lvl1pPr marL="0" indent="0">
              <a:buNone/>
              <a:tabLst>
                <a:tab pos="673895" algn="l"/>
              </a:tabLst>
              <a:defRPr/>
            </a:lvl1pPr>
          </a:lstStyle>
          <a:p>
            <a:endParaRPr lang="cs-CZ"/>
          </a:p>
        </p:txBody>
      </p:sp>
      <p:sp>
        <p:nvSpPr>
          <p:cNvPr id="10" name="Zástupný symbol obrázku 4">
            <a:extLst>
              <a:ext uri="{FF2B5EF4-FFF2-40B4-BE49-F238E27FC236}">
                <a16:creationId xmlns:a16="http://schemas.microsoft.com/office/drawing/2014/main" id="{7D381E0F-5468-435D-BB75-31E1A4E39EE7}"/>
              </a:ext>
            </a:extLst>
          </p:cNvPr>
          <p:cNvSpPr>
            <a:spLocks noGrp="1" noChangeAspect="1"/>
          </p:cNvSpPr>
          <p:nvPr>
            <p:ph type="pic" sz="quarter" idx="11"/>
          </p:nvPr>
        </p:nvSpPr>
        <p:spPr>
          <a:xfrm>
            <a:off x="2393156" y="5184683"/>
            <a:ext cx="7654500" cy="5103000"/>
          </a:xfrm>
        </p:spPr>
        <p:txBody>
          <a:bodyPr/>
          <a:lstStyle>
            <a:lvl1pPr marL="0" indent="0">
              <a:buNone/>
              <a:tabLst>
                <a:tab pos="673895" algn="l"/>
              </a:tabLst>
              <a:defRPr/>
            </a:lvl1pPr>
          </a:lstStyle>
          <a:p>
            <a:endParaRPr lang="cs-CZ"/>
          </a:p>
        </p:txBody>
      </p:sp>
      <p:sp>
        <p:nvSpPr>
          <p:cNvPr id="11" name="Zástupný symbol obrázku 4">
            <a:extLst>
              <a:ext uri="{FF2B5EF4-FFF2-40B4-BE49-F238E27FC236}">
                <a16:creationId xmlns:a16="http://schemas.microsoft.com/office/drawing/2014/main" id="{231DD022-7F71-457E-B6AB-3ACD2680A241}"/>
              </a:ext>
            </a:extLst>
          </p:cNvPr>
          <p:cNvSpPr>
            <a:spLocks noGrp="1" noChangeAspect="1"/>
          </p:cNvSpPr>
          <p:nvPr>
            <p:ph type="pic" sz="quarter" idx="12"/>
          </p:nvPr>
        </p:nvSpPr>
        <p:spPr>
          <a:xfrm>
            <a:off x="10135800" y="-1364"/>
            <a:ext cx="7654500" cy="5103000"/>
          </a:xfrm>
        </p:spPr>
        <p:txBody>
          <a:bodyPr/>
          <a:lstStyle>
            <a:lvl1pPr marL="0" indent="0">
              <a:buNone/>
              <a:tabLst>
                <a:tab pos="673895" algn="l"/>
              </a:tabLst>
              <a:defRPr/>
            </a:lvl1pPr>
          </a:lstStyle>
          <a:p>
            <a:endParaRPr lang="cs-CZ"/>
          </a:p>
        </p:txBody>
      </p:sp>
      <p:sp>
        <p:nvSpPr>
          <p:cNvPr id="12" name="Zástupný symbol obrázku 4">
            <a:extLst>
              <a:ext uri="{FF2B5EF4-FFF2-40B4-BE49-F238E27FC236}">
                <a16:creationId xmlns:a16="http://schemas.microsoft.com/office/drawing/2014/main" id="{7CBB4081-BFB5-4DAC-BC24-0A6074B70A06}"/>
              </a:ext>
            </a:extLst>
          </p:cNvPr>
          <p:cNvSpPr>
            <a:spLocks noGrp="1" noChangeAspect="1"/>
          </p:cNvSpPr>
          <p:nvPr>
            <p:ph type="pic" sz="quarter" idx="13"/>
          </p:nvPr>
        </p:nvSpPr>
        <p:spPr>
          <a:xfrm>
            <a:off x="10135800" y="5184000"/>
            <a:ext cx="7654500" cy="5103000"/>
          </a:xfrm>
        </p:spPr>
        <p:txBody>
          <a:bodyPr/>
          <a:lstStyle>
            <a:lvl1pPr marL="0" indent="0">
              <a:buNone/>
              <a:tabLst>
                <a:tab pos="673895" algn="l"/>
              </a:tabLst>
              <a:defRPr/>
            </a:lvl1pPr>
          </a:lstStyle>
          <a:p>
            <a:endParaRPr lang="cs-CZ"/>
          </a:p>
        </p:txBody>
      </p:sp>
      <p:sp>
        <p:nvSpPr>
          <p:cNvPr id="13" name="Obdélník 12">
            <a:extLst>
              <a:ext uri="{FF2B5EF4-FFF2-40B4-BE49-F238E27FC236}">
                <a16:creationId xmlns:a16="http://schemas.microsoft.com/office/drawing/2014/main" id="{49F781A8-3B4A-416F-95B3-08D0A061BB7D}"/>
              </a:ext>
            </a:extLst>
          </p:cNvPr>
          <p:cNvSpPr/>
          <p:nvPr userDrawn="1"/>
        </p:nvSpPr>
        <p:spPr>
          <a:xfrm>
            <a:off x="17878444" y="-1363"/>
            <a:ext cx="409556" cy="10288364"/>
          </a:xfrm>
          <a:prstGeom prst="rect">
            <a:avLst/>
          </a:prstGeom>
          <a:solidFill>
            <a:srgbClr val="006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700"/>
          </a:p>
        </p:txBody>
      </p:sp>
    </p:spTree>
    <p:extLst>
      <p:ext uri="{BB962C8B-B14F-4D97-AF65-F5344CB8AC3E}">
        <p14:creationId xmlns:p14="http://schemas.microsoft.com/office/powerpoint/2010/main" val="4544402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 obrázků">
    <p:spTree>
      <p:nvGrpSpPr>
        <p:cNvPr id="1" name=""/>
        <p:cNvGrpSpPr/>
        <p:nvPr/>
      </p:nvGrpSpPr>
      <p:grpSpPr>
        <a:xfrm>
          <a:off x="0" y="0"/>
          <a:ext cx="0" cy="0"/>
          <a:chOff x="0" y="0"/>
          <a:chExt cx="0" cy="0"/>
        </a:xfrm>
      </p:grpSpPr>
      <p:sp>
        <p:nvSpPr>
          <p:cNvPr id="5" name="Zástupný symbol obrázku 4">
            <a:extLst>
              <a:ext uri="{FF2B5EF4-FFF2-40B4-BE49-F238E27FC236}">
                <a16:creationId xmlns:a16="http://schemas.microsoft.com/office/drawing/2014/main" id="{19E7F5AA-5034-421E-8265-034174FB52D2}"/>
              </a:ext>
            </a:extLst>
          </p:cNvPr>
          <p:cNvSpPr>
            <a:spLocks noGrp="1"/>
          </p:cNvSpPr>
          <p:nvPr>
            <p:ph type="pic" sz="quarter" idx="10"/>
          </p:nvPr>
        </p:nvSpPr>
        <p:spPr>
          <a:xfrm>
            <a:off x="2393156" y="-681"/>
            <a:ext cx="5103000" cy="5103000"/>
          </a:xfrm>
        </p:spPr>
        <p:txBody>
          <a:bodyPr/>
          <a:lstStyle>
            <a:lvl1pPr marL="0" indent="0">
              <a:buNone/>
              <a:tabLst>
                <a:tab pos="673895" algn="l"/>
              </a:tabLst>
              <a:defRPr/>
            </a:lvl1pPr>
          </a:lstStyle>
          <a:p>
            <a:endParaRPr lang="cs-CZ"/>
          </a:p>
        </p:txBody>
      </p:sp>
      <p:sp>
        <p:nvSpPr>
          <p:cNvPr id="10" name="Zástupný symbol obrázku 4">
            <a:extLst>
              <a:ext uri="{FF2B5EF4-FFF2-40B4-BE49-F238E27FC236}">
                <a16:creationId xmlns:a16="http://schemas.microsoft.com/office/drawing/2014/main" id="{7D381E0F-5468-435D-BB75-31E1A4E39EE7}"/>
              </a:ext>
            </a:extLst>
          </p:cNvPr>
          <p:cNvSpPr>
            <a:spLocks noGrp="1"/>
          </p:cNvSpPr>
          <p:nvPr>
            <p:ph type="pic" sz="quarter" idx="11"/>
          </p:nvPr>
        </p:nvSpPr>
        <p:spPr>
          <a:xfrm>
            <a:off x="2393156" y="5184683"/>
            <a:ext cx="5103000" cy="5103000"/>
          </a:xfrm>
        </p:spPr>
        <p:txBody>
          <a:bodyPr/>
          <a:lstStyle>
            <a:lvl1pPr marL="0" indent="0">
              <a:buNone/>
              <a:tabLst>
                <a:tab pos="673895" algn="l"/>
              </a:tabLst>
              <a:defRPr/>
            </a:lvl1pPr>
          </a:lstStyle>
          <a:p>
            <a:endParaRPr lang="cs-CZ"/>
          </a:p>
        </p:txBody>
      </p:sp>
      <p:sp>
        <p:nvSpPr>
          <p:cNvPr id="13" name="Obdélník 12">
            <a:extLst>
              <a:ext uri="{FF2B5EF4-FFF2-40B4-BE49-F238E27FC236}">
                <a16:creationId xmlns:a16="http://schemas.microsoft.com/office/drawing/2014/main" id="{49F781A8-3B4A-416F-95B3-08D0A061BB7D}"/>
              </a:ext>
            </a:extLst>
          </p:cNvPr>
          <p:cNvSpPr/>
          <p:nvPr userDrawn="1"/>
        </p:nvSpPr>
        <p:spPr>
          <a:xfrm flipH="1">
            <a:off x="17958489" y="-1363"/>
            <a:ext cx="329511" cy="10288364"/>
          </a:xfrm>
          <a:prstGeom prst="rect">
            <a:avLst/>
          </a:prstGeom>
          <a:solidFill>
            <a:srgbClr val="006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700"/>
          </a:p>
        </p:txBody>
      </p:sp>
      <p:sp>
        <p:nvSpPr>
          <p:cNvPr id="9" name="Zástupný symbol obrázku 4">
            <a:extLst>
              <a:ext uri="{FF2B5EF4-FFF2-40B4-BE49-F238E27FC236}">
                <a16:creationId xmlns:a16="http://schemas.microsoft.com/office/drawing/2014/main" id="{62FF600D-F261-4860-9EAA-84B00EB43DC4}"/>
              </a:ext>
            </a:extLst>
          </p:cNvPr>
          <p:cNvSpPr>
            <a:spLocks noGrp="1"/>
          </p:cNvSpPr>
          <p:nvPr>
            <p:ph type="pic" sz="quarter" idx="12"/>
          </p:nvPr>
        </p:nvSpPr>
        <p:spPr>
          <a:xfrm>
            <a:off x="7581600" y="-681"/>
            <a:ext cx="5103000" cy="5103000"/>
          </a:xfrm>
        </p:spPr>
        <p:txBody>
          <a:bodyPr/>
          <a:lstStyle>
            <a:lvl1pPr marL="0" indent="0">
              <a:buNone/>
              <a:tabLst>
                <a:tab pos="673895" algn="l"/>
              </a:tabLst>
              <a:defRPr/>
            </a:lvl1pPr>
          </a:lstStyle>
          <a:p>
            <a:endParaRPr lang="cs-CZ"/>
          </a:p>
        </p:txBody>
      </p:sp>
      <p:sp>
        <p:nvSpPr>
          <p:cNvPr id="14" name="Zástupný symbol obrázku 4">
            <a:extLst>
              <a:ext uri="{FF2B5EF4-FFF2-40B4-BE49-F238E27FC236}">
                <a16:creationId xmlns:a16="http://schemas.microsoft.com/office/drawing/2014/main" id="{6A7D37CF-49E8-421E-9285-31038386D151}"/>
              </a:ext>
            </a:extLst>
          </p:cNvPr>
          <p:cNvSpPr>
            <a:spLocks noGrp="1"/>
          </p:cNvSpPr>
          <p:nvPr>
            <p:ph type="pic" sz="quarter" idx="13"/>
          </p:nvPr>
        </p:nvSpPr>
        <p:spPr>
          <a:xfrm>
            <a:off x="7581600" y="5184683"/>
            <a:ext cx="5103000" cy="5103000"/>
          </a:xfrm>
        </p:spPr>
        <p:txBody>
          <a:bodyPr/>
          <a:lstStyle>
            <a:lvl1pPr marL="0" indent="0">
              <a:buNone/>
              <a:tabLst>
                <a:tab pos="673895" algn="l"/>
              </a:tabLst>
              <a:defRPr/>
            </a:lvl1pPr>
          </a:lstStyle>
          <a:p>
            <a:endParaRPr lang="cs-CZ"/>
          </a:p>
        </p:txBody>
      </p:sp>
      <p:sp>
        <p:nvSpPr>
          <p:cNvPr id="15" name="Zástupný symbol obrázku 4">
            <a:extLst>
              <a:ext uri="{FF2B5EF4-FFF2-40B4-BE49-F238E27FC236}">
                <a16:creationId xmlns:a16="http://schemas.microsoft.com/office/drawing/2014/main" id="{D76223BC-5184-480F-BA7F-308E4858E48C}"/>
              </a:ext>
            </a:extLst>
          </p:cNvPr>
          <p:cNvSpPr>
            <a:spLocks noGrp="1"/>
          </p:cNvSpPr>
          <p:nvPr>
            <p:ph type="pic" sz="quarter" idx="14"/>
          </p:nvPr>
        </p:nvSpPr>
        <p:spPr>
          <a:xfrm>
            <a:off x="12770045" y="-681"/>
            <a:ext cx="5103000" cy="5103000"/>
          </a:xfrm>
        </p:spPr>
        <p:txBody>
          <a:bodyPr/>
          <a:lstStyle>
            <a:lvl1pPr marL="0" indent="0">
              <a:buNone/>
              <a:tabLst>
                <a:tab pos="673895" algn="l"/>
              </a:tabLst>
              <a:defRPr/>
            </a:lvl1pPr>
          </a:lstStyle>
          <a:p>
            <a:endParaRPr lang="cs-CZ"/>
          </a:p>
        </p:txBody>
      </p:sp>
      <p:sp>
        <p:nvSpPr>
          <p:cNvPr id="16" name="Zástupný symbol obrázku 4">
            <a:extLst>
              <a:ext uri="{FF2B5EF4-FFF2-40B4-BE49-F238E27FC236}">
                <a16:creationId xmlns:a16="http://schemas.microsoft.com/office/drawing/2014/main" id="{F9437B90-7D1E-435A-BC01-F7552CA0E375}"/>
              </a:ext>
            </a:extLst>
          </p:cNvPr>
          <p:cNvSpPr>
            <a:spLocks noGrp="1"/>
          </p:cNvSpPr>
          <p:nvPr>
            <p:ph type="pic" sz="quarter" idx="15"/>
          </p:nvPr>
        </p:nvSpPr>
        <p:spPr>
          <a:xfrm>
            <a:off x="12770045" y="5184683"/>
            <a:ext cx="5103000" cy="5103000"/>
          </a:xfrm>
        </p:spPr>
        <p:txBody>
          <a:bodyPr/>
          <a:lstStyle>
            <a:lvl1pPr marL="0" indent="0">
              <a:buNone/>
              <a:tabLst>
                <a:tab pos="673895" algn="l"/>
              </a:tabLst>
              <a:defRPr/>
            </a:lvl1pPr>
          </a:lstStyle>
          <a:p>
            <a:endParaRPr lang="cs-CZ"/>
          </a:p>
        </p:txBody>
      </p:sp>
    </p:spTree>
    <p:extLst>
      <p:ext uri="{BB962C8B-B14F-4D97-AF65-F5344CB8AC3E}">
        <p14:creationId xmlns:p14="http://schemas.microsoft.com/office/powerpoint/2010/main" val="16791055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2 po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93157" y="373262"/>
            <a:ext cx="15566229" cy="1747838"/>
          </a:xfrm>
        </p:spPr>
        <p:txBody>
          <a:bodyPr anchor="b">
            <a:normAutofit/>
          </a:bodyPr>
          <a:lstStyle>
            <a:lvl1pPr>
              <a:defRPr sz="4800" kern="2800" baseline="0">
                <a:solidFill>
                  <a:schemeClr val="tx1"/>
                </a:solidFill>
                <a:latin typeface="+mj-lt"/>
              </a:defRPr>
            </a:lvl1pPr>
          </a:lstStyle>
          <a:p>
            <a:r>
              <a:rPr lang="cs-CZ"/>
              <a:t>NADPIS</a:t>
            </a:r>
            <a:endParaRPr lang="en-US"/>
          </a:p>
        </p:txBody>
      </p:sp>
      <p:sp>
        <p:nvSpPr>
          <p:cNvPr id="3" name="Content Placeholder 2"/>
          <p:cNvSpPr>
            <a:spLocks noGrp="1"/>
          </p:cNvSpPr>
          <p:nvPr>
            <p:ph idx="1" hasCustomPrompt="1"/>
          </p:nvPr>
        </p:nvSpPr>
        <p:spPr>
          <a:xfrm>
            <a:off x="2393157" y="2131220"/>
            <a:ext cx="7776000" cy="7782518"/>
          </a:xfrm>
        </p:spPr>
        <p:txBody>
          <a:bodyPr>
            <a:normAutofit/>
          </a:bodyPr>
          <a:lstStyle>
            <a:lvl1pPr marL="685800" indent="-685800">
              <a:buFont typeface="Wingdings" panose="05000000000000000000" pitchFamily="2" charset="2"/>
              <a:buChar char="§"/>
              <a:defRPr sz="2700" kern="3000" baseline="0">
                <a:latin typeface="+mn-lt"/>
                <a:cs typeface="Arial" panose="020B0604020202020204" pitchFamily="34" charset="0"/>
              </a:defRPr>
            </a:lvl1pPr>
          </a:lstStyle>
          <a:p>
            <a:pPr lvl="0"/>
            <a:r>
              <a:rPr lang="cs-CZ"/>
              <a:t>VLOŽIT TEXT</a:t>
            </a:r>
            <a:endParaRPr lang="en-US"/>
          </a:p>
        </p:txBody>
      </p:sp>
      <p:sp>
        <p:nvSpPr>
          <p:cNvPr id="4" name="Content Placeholder 2">
            <a:extLst>
              <a:ext uri="{FF2B5EF4-FFF2-40B4-BE49-F238E27FC236}">
                <a16:creationId xmlns:a16="http://schemas.microsoft.com/office/drawing/2014/main" id="{AEE1E367-2934-4869-B509-AB8303A24EAE}"/>
              </a:ext>
            </a:extLst>
          </p:cNvPr>
          <p:cNvSpPr>
            <a:spLocks noGrp="1"/>
          </p:cNvSpPr>
          <p:nvPr>
            <p:ph idx="10" hasCustomPrompt="1"/>
          </p:nvPr>
        </p:nvSpPr>
        <p:spPr>
          <a:xfrm>
            <a:off x="10183386" y="2131220"/>
            <a:ext cx="7776000" cy="7782518"/>
          </a:xfrm>
        </p:spPr>
        <p:txBody>
          <a:bodyPr>
            <a:normAutofit/>
          </a:bodyPr>
          <a:lstStyle>
            <a:lvl1pPr marL="685800" indent="-685800">
              <a:buFont typeface="Wingdings" panose="05000000000000000000" pitchFamily="2" charset="2"/>
              <a:buChar char="§"/>
              <a:defRPr sz="2700" kern="3000" baseline="0">
                <a:latin typeface="+mn-lt"/>
                <a:cs typeface="Arial" panose="020B0604020202020204" pitchFamily="34" charset="0"/>
              </a:defRPr>
            </a:lvl1pPr>
          </a:lstStyle>
          <a:p>
            <a:pPr lvl="0"/>
            <a:r>
              <a:rPr lang="cs-CZ"/>
              <a:t>VLOŽIT TEXT</a:t>
            </a:r>
            <a:endParaRPr lang="en-US"/>
          </a:p>
        </p:txBody>
      </p:sp>
    </p:spTree>
    <p:extLst>
      <p:ext uri="{BB962C8B-B14F-4D97-AF65-F5344CB8AC3E}">
        <p14:creationId xmlns:p14="http://schemas.microsoft.com/office/powerpoint/2010/main" val="8163160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Normální">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93157" y="373262"/>
            <a:ext cx="15566229" cy="1747838"/>
          </a:xfrm>
        </p:spPr>
        <p:txBody>
          <a:bodyPr anchor="b">
            <a:normAutofit/>
          </a:bodyPr>
          <a:lstStyle>
            <a:lvl1pPr>
              <a:defRPr sz="4800" kern="2800" baseline="0">
                <a:solidFill>
                  <a:schemeClr val="tx1"/>
                </a:solidFill>
                <a:latin typeface="+mj-lt"/>
              </a:defRPr>
            </a:lvl1pPr>
          </a:lstStyle>
          <a:p>
            <a:r>
              <a:rPr lang="cs-CZ"/>
              <a:t>NADPIS</a:t>
            </a:r>
            <a:endParaRPr lang="en-US"/>
          </a:p>
        </p:txBody>
      </p:sp>
      <p:sp>
        <p:nvSpPr>
          <p:cNvPr id="3" name="Content Placeholder 2"/>
          <p:cNvSpPr>
            <a:spLocks noGrp="1"/>
          </p:cNvSpPr>
          <p:nvPr>
            <p:ph idx="1" hasCustomPrompt="1"/>
          </p:nvPr>
        </p:nvSpPr>
        <p:spPr>
          <a:xfrm>
            <a:off x="2393157" y="2131220"/>
            <a:ext cx="15566229" cy="7782518"/>
          </a:xfrm>
        </p:spPr>
        <p:txBody>
          <a:bodyPr>
            <a:normAutofit/>
          </a:bodyPr>
          <a:lstStyle>
            <a:lvl1pPr marL="685800" indent="-685800">
              <a:buFont typeface="Wingdings" panose="05000000000000000000" pitchFamily="2" charset="2"/>
              <a:buChar char="§"/>
              <a:defRPr sz="2700" kern="3000" baseline="0">
                <a:latin typeface="+mn-lt"/>
                <a:cs typeface="Arial" panose="020B0604020202020204" pitchFamily="34" charset="0"/>
              </a:defRPr>
            </a:lvl1pPr>
          </a:lstStyle>
          <a:p>
            <a:pPr lvl="0"/>
            <a:r>
              <a:rPr lang="cs-CZ"/>
              <a:t>VLOŽIT TEXT</a:t>
            </a:r>
            <a:endParaRPr lang="en-US"/>
          </a:p>
        </p:txBody>
      </p:sp>
    </p:spTree>
    <p:extLst>
      <p:ext uri="{BB962C8B-B14F-4D97-AF65-F5344CB8AC3E}">
        <p14:creationId xmlns:p14="http://schemas.microsoft.com/office/powerpoint/2010/main" val="32668261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ity slide">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9B04B7C9-45CF-E599-90CE-7006BA4B1FAE}"/>
              </a:ext>
            </a:extLst>
          </p:cNvPr>
          <p:cNvSpPr>
            <a:spLocks noGrp="1"/>
          </p:cNvSpPr>
          <p:nvPr>
            <p:ph type="pic" sz="quarter" idx="10" hasCustomPrompt="1"/>
          </p:nvPr>
        </p:nvSpPr>
        <p:spPr>
          <a:xfrm>
            <a:off x="2888671" y="1595008"/>
            <a:ext cx="13341929" cy="8691992"/>
          </a:xfrm>
          <a:prstGeom prst="rect">
            <a:avLst/>
          </a:prstGeom>
        </p:spPr>
        <p:txBody>
          <a:bodyPr anchor="ctr"/>
          <a:lstStyle>
            <a:lvl1pPr marL="0" indent="0" algn="ctr">
              <a:buNone/>
              <a:defRPr sz="3600" b="0">
                <a:solidFill>
                  <a:srgbClr val="929699"/>
                </a:solidFill>
                <a:latin typeface="Verdana" panose="020B0604030504040204" pitchFamily="34" charset="0"/>
                <a:ea typeface="Verdana" panose="020B0604030504040204" pitchFamily="34" charset="0"/>
              </a:defRPr>
            </a:lvl1pPr>
          </a:lstStyle>
          <a:p>
            <a:r>
              <a:rPr lang="en-US"/>
              <a:t>Click icon to add picture</a:t>
            </a:r>
            <a:r>
              <a:rPr lang="sk-SK"/>
              <a:t> of your city</a:t>
            </a:r>
            <a:endParaRPr lang="en-US"/>
          </a:p>
        </p:txBody>
      </p:sp>
      <p:sp>
        <p:nvSpPr>
          <p:cNvPr id="5" name="Title Placeholder 13">
            <a:extLst>
              <a:ext uri="{FF2B5EF4-FFF2-40B4-BE49-F238E27FC236}">
                <a16:creationId xmlns:a16="http://schemas.microsoft.com/office/drawing/2014/main" id="{B5913E87-E827-A1D9-217D-ACD1CFCCFBF9}"/>
              </a:ext>
            </a:extLst>
          </p:cNvPr>
          <p:cNvSpPr>
            <a:spLocks noGrp="1"/>
          </p:cNvSpPr>
          <p:nvPr>
            <p:ph type="title" hasCustomPrompt="1"/>
          </p:nvPr>
        </p:nvSpPr>
        <p:spPr>
          <a:xfrm>
            <a:off x="2888673" y="207818"/>
            <a:ext cx="13341927" cy="1068092"/>
          </a:xfrm>
          <a:prstGeom prst="rect">
            <a:avLst/>
          </a:prstGeom>
        </p:spPr>
        <p:txBody>
          <a:bodyPr vert="horz" lIns="91440" tIns="45720" rIns="91440" bIns="45720" rtlCol="0" anchor="b">
            <a:normAutofit/>
          </a:bodyPr>
          <a:lstStyle>
            <a:lvl1pPr>
              <a:defRPr sz="4200">
                <a:solidFill>
                  <a:srgbClr val="000000"/>
                </a:solidFill>
              </a:defRPr>
            </a:lvl1pPr>
          </a:lstStyle>
          <a:p>
            <a:r>
              <a:rPr lang="sk-SK"/>
              <a:t>City slide</a:t>
            </a:r>
            <a:endParaRPr lang="en-US"/>
          </a:p>
        </p:txBody>
      </p:sp>
    </p:spTree>
    <p:extLst>
      <p:ext uri="{BB962C8B-B14F-4D97-AF65-F5344CB8AC3E}">
        <p14:creationId xmlns:p14="http://schemas.microsoft.com/office/powerpoint/2010/main" val="18467109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Normal with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30000" y="1369774"/>
            <a:ext cx="15554325" cy="840230"/>
          </a:xfrm>
        </p:spPr>
        <p:txBody>
          <a:bodyPr wrap="square" anchor="b">
            <a:spAutoFit/>
          </a:bodyPr>
          <a:lstStyle>
            <a:lvl1pPr>
              <a:defRPr sz="5400" kern="2800" baseline="0">
                <a:solidFill>
                  <a:srgbClr val="0064BE"/>
                </a:solidFill>
                <a:latin typeface="+mj-lt"/>
              </a:defRPr>
            </a:lvl1pPr>
          </a:lstStyle>
          <a:p>
            <a:r>
              <a:rPr lang="en-GB" noProof="0"/>
              <a:t>title</a:t>
            </a:r>
          </a:p>
        </p:txBody>
      </p:sp>
      <p:sp>
        <p:nvSpPr>
          <p:cNvPr id="4" name="Zástupný obsah 3">
            <a:extLst>
              <a:ext uri="{FF2B5EF4-FFF2-40B4-BE49-F238E27FC236}">
                <a16:creationId xmlns:a16="http://schemas.microsoft.com/office/drawing/2014/main" id="{89C16D6A-31D0-402D-8292-5350C1E34057}"/>
              </a:ext>
            </a:extLst>
          </p:cNvPr>
          <p:cNvSpPr>
            <a:spLocks noGrp="1"/>
          </p:cNvSpPr>
          <p:nvPr>
            <p:ph sz="quarter" idx="22" hasCustomPrompt="1"/>
          </p:nvPr>
        </p:nvSpPr>
        <p:spPr>
          <a:xfrm>
            <a:off x="2430000" y="3186000"/>
            <a:ext cx="15566232" cy="6777150"/>
          </a:xfrm>
        </p:spPr>
        <p:txBody>
          <a:bodyPr/>
          <a:lstStyle>
            <a:lvl1pPr marL="0" indent="0">
              <a:lnSpc>
                <a:spcPct val="100000"/>
              </a:lnSpc>
              <a:spcBef>
                <a:spcPts val="0"/>
              </a:spcBef>
              <a:buFont typeface="Wingdings" panose="05000000000000000000" pitchFamily="2" charset="2"/>
              <a:buNone/>
              <a:defRPr/>
            </a:lvl1pPr>
            <a:lvl2pPr marL="685766" indent="0">
              <a:lnSpc>
                <a:spcPct val="100000"/>
              </a:lnSpc>
              <a:buNone/>
              <a:defRPr/>
            </a:lvl2pPr>
            <a:lvl3pPr marL="1371530" indent="0">
              <a:lnSpc>
                <a:spcPct val="100000"/>
              </a:lnSpc>
              <a:buNone/>
              <a:defRPr/>
            </a:lvl3pPr>
            <a:lvl4pPr marL="2057297" indent="0">
              <a:lnSpc>
                <a:spcPct val="100000"/>
              </a:lnSpc>
              <a:buNone/>
              <a:defRPr/>
            </a:lvl4pPr>
            <a:lvl5pPr marL="2743064" indent="0">
              <a:lnSpc>
                <a:spcPct val="100000"/>
              </a:lnSpc>
              <a:buNone/>
              <a:defRPr/>
            </a:lvl5pPr>
          </a:lstStyle>
          <a:p>
            <a:pPr lvl="0"/>
            <a:r>
              <a:rPr lang="cs-CZ"/>
              <a:t>Po kliknutí můžete upravovat styly textu v předloze.</a:t>
            </a:r>
          </a:p>
          <a:p>
            <a:pPr lvl="0"/>
            <a:endParaRPr lang="en-GB"/>
          </a:p>
        </p:txBody>
      </p:sp>
      <p:sp>
        <p:nvSpPr>
          <p:cNvPr id="25" name="Zástupný text 49">
            <a:extLst>
              <a:ext uri="{FF2B5EF4-FFF2-40B4-BE49-F238E27FC236}">
                <a16:creationId xmlns:a16="http://schemas.microsoft.com/office/drawing/2014/main" id="{B5C0EE6E-30A8-4274-944C-C924A606752F}"/>
              </a:ext>
            </a:extLst>
          </p:cNvPr>
          <p:cNvSpPr>
            <a:spLocks noGrp="1"/>
          </p:cNvSpPr>
          <p:nvPr>
            <p:ph type="body" sz="quarter" idx="23" hasCustomPrompt="1"/>
          </p:nvPr>
        </p:nvSpPr>
        <p:spPr>
          <a:xfrm>
            <a:off x="2430000" y="2118569"/>
            <a:ext cx="15554325" cy="971550"/>
          </a:xfrm>
        </p:spPr>
        <p:txBody>
          <a:bodyPr>
            <a:noAutofit/>
          </a:bodyPr>
          <a:lstStyle>
            <a:lvl1pPr marL="0" indent="0">
              <a:lnSpc>
                <a:spcPct val="100000"/>
              </a:lnSpc>
              <a:spcBef>
                <a:spcPts val="0"/>
              </a:spcBef>
              <a:buNone/>
              <a:defRPr sz="4050" cap="all" baseline="0">
                <a:latin typeface="+mj-lt"/>
              </a:defRPr>
            </a:lvl1pPr>
          </a:lstStyle>
          <a:p>
            <a:pPr lvl="0"/>
            <a:r>
              <a:rPr lang="en-US"/>
              <a:t>subtitle</a:t>
            </a:r>
          </a:p>
        </p:txBody>
      </p:sp>
    </p:spTree>
    <p:extLst>
      <p:ext uri="{BB962C8B-B14F-4D97-AF65-F5344CB8AC3E}">
        <p14:creationId xmlns:p14="http://schemas.microsoft.com/office/powerpoint/2010/main" val="9619719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1.png"/><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C6B89035-32EA-455A-8193-9BDCD421D523}"/>
              </a:ext>
            </a:extLst>
          </p:cNvPr>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2285" y="572"/>
            <a:ext cx="18283430" cy="10286429"/>
          </a:xfrm>
          <a:prstGeom prst="rect">
            <a:avLst/>
          </a:prstGeom>
        </p:spPr>
      </p:pic>
      <p:sp>
        <p:nvSpPr>
          <p:cNvPr id="2" name="Title Placeholder 1"/>
          <p:cNvSpPr>
            <a:spLocks noGrp="1"/>
          </p:cNvSpPr>
          <p:nvPr>
            <p:ph type="title"/>
          </p:nvPr>
        </p:nvSpPr>
        <p:spPr>
          <a:xfrm>
            <a:off x="2400338" y="175016"/>
            <a:ext cx="15563813" cy="1943100"/>
          </a:xfrm>
          <a:prstGeom prst="rect">
            <a:avLst/>
          </a:prstGeom>
        </p:spPr>
        <p:txBody>
          <a:bodyPr vert="horz" lIns="91440" tIns="45720" rIns="91440" bIns="45720" rtlCol="0" anchor="b">
            <a:normAutofit/>
          </a:bodyPr>
          <a:lstStyle/>
          <a:p>
            <a:r>
              <a:rPr lang="cs-CZ"/>
              <a:t>Click to edit the style.</a:t>
            </a:r>
            <a:endParaRPr lang="en-US"/>
          </a:p>
        </p:txBody>
      </p:sp>
      <p:sp>
        <p:nvSpPr>
          <p:cNvPr id="3" name="Text Placeholder 2"/>
          <p:cNvSpPr>
            <a:spLocks noGrp="1"/>
          </p:cNvSpPr>
          <p:nvPr>
            <p:ph type="body" idx="1"/>
          </p:nvPr>
        </p:nvSpPr>
        <p:spPr>
          <a:xfrm>
            <a:off x="2400338" y="2131219"/>
            <a:ext cx="15563814" cy="7795955"/>
          </a:xfrm>
          <a:prstGeom prst="rect">
            <a:avLst/>
          </a:prstGeom>
        </p:spPr>
        <p:txBody>
          <a:bodyPr vert="horz" lIns="91440" tIns="45720" rIns="91440" bIns="45720" rtlCol="0">
            <a:normAutofit/>
          </a:bodyPr>
          <a:lstStyle/>
          <a:p>
            <a:pPr lvl="0"/>
            <a:r>
              <a:rPr lang="cs-CZ"/>
              <a:t>Edit the styles of the draft text.</a:t>
            </a:r>
          </a:p>
          <a:p>
            <a:pPr lvl="1"/>
            <a:r>
              <a:rPr lang="cs-CZ"/>
              <a:t>Second level</a:t>
            </a:r>
          </a:p>
          <a:p>
            <a:pPr lvl="2"/>
            <a:r>
              <a:rPr lang="cs-CZ"/>
              <a:t>Third level</a:t>
            </a:r>
          </a:p>
          <a:p>
            <a:pPr lvl="3"/>
            <a:r>
              <a:rPr lang="cs-CZ"/>
              <a:t>Fourth level</a:t>
            </a:r>
          </a:p>
          <a:p>
            <a:pPr lvl="4"/>
            <a:r>
              <a:rPr lang="cs-CZ"/>
              <a:t>Fifth level</a:t>
            </a:r>
            <a:endParaRPr lang="en-US"/>
          </a:p>
        </p:txBody>
      </p:sp>
      <p:sp>
        <p:nvSpPr>
          <p:cNvPr id="10" name="TextovéPole 9"/>
          <p:cNvSpPr txBox="1"/>
          <p:nvPr userDrawn="1"/>
        </p:nvSpPr>
        <p:spPr>
          <a:xfrm>
            <a:off x="492124" y="9950257"/>
            <a:ext cx="1729082" cy="369332"/>
          </a:xfrm>
          <a:prstGeom prst="rect">
            <a:avLst/>
          </a:prstGeom>
          <a:noFill/>
          <a:ln>
            <a:noFill/>
          </a:ln>
        </p:spPr>
        <p:txBody>
          <a:bodyPr wrap="square" rtlCol="0" anchor="ctr">
            <a:spAutoFit/>
          </a:bodyPr>
          <a:lstStyle/>
          <a:p>
            <a:pPr algn="r"/>
            <a:fld id="{EF3A22A7-7587-4443-BD2E-485ACAD2FF59}" type="slidenum">
              <a:rPr lang="cs-CZ" sz="1800" smtClean="0">
                <a:solidFill>
                  <a:srgbClr val="0065BC"/>
                </a:solidFill>
                <a:latin typeface="Arial Black" panose="020B0A04020102020204" pitchFamily="34" charset="0"/>
              </a:rPr>
              <a:t>‹#›</a:t>
            </a:fld>
            <a:endParaRPr lang="en-GB" sz="1800">
              <a:solidFill>
                <a:srgbClr val="0065BC"/>
              </a:solidFill>
              <a:latin typeface="Arial Black" panose="020B0A04020102020204" pitchFamily="34" charset="0"/>
            </a:endParaRPr>
          </a:p>
        </p:txBody>
      </p:sp>
    </p:spTree>
    <p:extLst>
      <p:ext uri="{BB962C8B-B14F-4D97-AF65-F5344CB8AC3E}">
        <p14:creationId xmlns:p14="http://schemas.microsoft.com/office/powerpoint/2010/main" val="510020939"/>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Lst>
  <p:txStyles>
    <p:titleStyle>
      <a:lvl1pPr algn="l" defTabSz="1371531" rtl="0" eaLnBrk="1" latinLnBrk="0" hangingPunct="1">
        <a:lnSpc>
          <a:spcPct val="90000"/>
        </a:lnSpc>
        <a:spcBef>
          <a:spcPct val="0"/>
        </a:spcBef>
        <a:buNone/>
        <a:defRPr sz="4800" kern="1200" cap="all" baseline="0">
          <a:solidFill>
            <a:schemeClr val="tx1"/>
          </a:solidFill>
          <a:latin typeface="+mj-lt"/>
          <a:ea typeface="+mj-ea"/>
          <a:cs typeface="Arial" panose="020B0604020202020204" pitchFamily="34" charset="0"/>
        </a:defRPr>
      </a:lvl1pPr>
    </p:titleStyle>
    <p:bodyStyle>
      <a:lvl1pPr marL="342884" indent="-342884" algn="l" defTabSz="1371531" rtl="0" eaLnBrk="1" latinLnBrk="0" hangingPunct="1">
        <a:lnSpc>
          <a:spcPct val="150000"/>
        </a:lnSpc>
        <a:spcBef>
          <a:spcPts val="1500"/>
        </a:spcBef>
        <a:buClrTx/>
        <a:buFont typeface="Wingdings" panose="05000000000000000000" pitchFamily="2" charset="2"/>
        <a:buChar char="§"/>
        <a:defRPr sz="2700" kern="1200">
          <a:solidFill>
            <a:schemeClr val="tx1"/>
          </a:solidFill>
          <a:latin typeface="+mn-lt"/>
          <a:ea typeface="+mn-ea"/>
          <a:cs typeface="Arial" panose="020B0604020202020204" pitchFamily="34" charset="0"/>
        </a:defRPr>
      </a:lvl1pPr>
      <a:lvl2pPr marL="1028649" indent="-342884" algn="l" defTabSz="1371531" rtl="0" eaLnBrk="1" latinLnBrk="0" hangingPunct="1">
        <a:lnSpc>
          <a:spcPct val="150000"/>
        </a:lnSpc>
        <a:spcBef>
          <a:spcPts val="750"/>
        </a:spcBef>
        <a:buClrTx/>
        <a:buFont typeface="Wingdings" panose="05000000000000000000" pitchFamily="2" charset="2"/>
        <a:buChar char="§"/>
        <a:defRPr sz="2700" kern="1200">
          <a:solidFill>
            <a:schemeClr val="tx1"/>
          </a:solidFill>
          <a:latin typeface="+mn-lt"/>
          <a:ea typeface="+mn-ea"/>
          <a:cs typeface="Arial" panose="020B0604020202020204" pitchFamily="34" charset="0"/>
        </a:defRPr>
      </a:lvl2pPr>
      <a:lvl3pPr marL="1714413" indent="-342884" algn="l" defTabSz="1371531" rtl="0" eaLnBrk="1" latinLnBrk="0" hangingPunct="1">
        <a:lnSpc>
          <a:spcPct val="150000"/>
        </a:lnSpc>
        <a:spcBef>
          <a:spcPts val="750"/>
        </a:spcBef>
        <a:buClrTx/>
        <a:buFont typeface="Wingdings" panose="05000000000000000000" pitchFamily="2" charset="2"/>
        <a:buChar char="§"/>
        <a:defRPr sz="2700" kern="1200">
          <a:solidFill>
            <a:schemeClr val="tx1"/>
          </a:solidFill>
          <a:latin typeface="+mn-lt"/>
          <a:ea typeface="+mn-ea"/>
          <a:cs typeface="Arial" panose="020B0604020202020204" pitchFamily="34" charset="0"/>
        </a:defRPr>
      </a:lvl3pPr>
      <a:lvl4pPr marL="2400180" indent="-342884" algn="l" defTabSz="1371531" rtl="0" eaLnBrk="1" latinLnBrk="0" hangingPunct="1">
        <a:lnSpc>
          <a:spcPct val="150000"/>
        </a:lnSpc>
        <a:spcBef>
          <a:spcPts val="750"/>
        </a:spcBef>
        <a:buClrTx/>
        <a:buFont typeface="Wingdings" panose="05000000000000000000" pitchFamily="2" charset="2"/>
        <a:buChar char="§"/>
        <a:defRPr sz="2700" kern="1200">
          <a:solidFill>
            <a:schemeClr val="tx1"/>
          </a:solidFill>
          <a:latin typeface="+mn-lt"/>
          <a:ea typeface="+mn-ea"/>
          <a:cs typeface="Arial" panose="020B0604020202020204" pitchFamily="34" charset="0"/>
        </a:defRPr>
      </a:lvl4pPr>
      <a:lvl5pPr marL="3085947" indent="-342884" algn="l" defTabSz="1371531" rtl="0" eaLnBrk="1" latinLnBrk="0" hangingPunct="1">
        <a:lnSpc>
          <a:spcPct val="150000"/>
        </a:lnSpc>
        <a:spcBef>
          <a:spcPts val="750"/>
        </a:spcBef>
        <a:buClrTx/>
        <a:buFont typeface="Wingdings" panose="05000000000000000000" pitchFamily="2" charset="2"/>
        <a:buChar char="§"/>
        <a:defRPr sz="2700" kern="1200">
          <a:solidFill>
            <a:schemeClr val="tx1"/>
          </a:solidFill>
          <a:latin typeface="+mn-lt"/>
          <a:ea typeface="+mn-ea"/>
          <a:cs typeface="Arial" panose="020B0604020202020204" pitchFamily="34" charset="0"/>
        </a:defRPr>
      </a:lvl5pPr>
      <a:lvl6pPr marL="3771711" indent="-342884" algn="l" defTabSz="1371531"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478" indent="-342884" algn="l" defTabSz="1371531"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244" indent="-342884" algn="l" defTabSz="1371531"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009" indent="-342884" algn="l" defTabSz="1371531"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531" rtl="0" eaLnBrk="1" latinLnBrk="0" hangingPunct="1">
        <a:defRPr sz="2700" kern="1200">
          <a:solidFill>
            <a:schemeClr val="tx1"/>
          </a:solidFill>
          <a:latin typeface="+mn-lt"/>
          <a:ea typeface="+mn-ea"/>
          <a:cs typeface="+mn-cs"/>
        </a:defRPr>
      </a:lvl1pPr>
      <a:lvl2pPr marL="685767" algn="l" defTabSz="1371531" rtl="0" eaLnBrk="1" latinLnBrk="0" hangingPunct="1">
        <a:defRPr sz="2700" kern="1200">
          <a:solidFill>
            <a:schemeClr val="tx1"/>
          </a:solidFill>
          <a:latin typeface="+mn-lt"/>
          <a:ea typeface="+mn-ea"/>
          <a:cs typeface="+mn-cs"/>
        </a:defRPr>
      </a:lvl2pPr>
      <a:lvl3pPr marL="1371531" algn="l" defTabSz="1371531" rtl="0" eaLnBrk="1" latinLnBrk="0" hangingPunct="1">
        <a:defRPr sz="2700" kern="1200">
          <a:solidFill>
            <a:schemeClr val="tx1"/>
          </a:solidFill>
          <a:latin typeface="+mn-lt"/>
          <a:ea typeface="+mn-ea"/>
          <a:cs typeface="+mn-cs"/>
        </a:defRPr>
      </a:lvl3pPr>
      <a:lvl4pPr marL="2057298" algn="l" defTabSz="1371531" rtl="0" eaLnBrk="1" latinLnBrk="0" hangingPunct="1">
        <a:defRPr sz="2700" kern="1200">
          <a:solidFill>
            <a:schemeClr val="tx1"/>
          </a:solidFill>
          <a:latin typeface="+mn-lt"/>
          <a:ea typeface="+mn-ea"/>
          <a:cs typeface="+mn-cs"/>
        </a:defRPr>
      </a:lvl4pPr>
      <a:lvl5pPr marL="2743064" algn="l" defTabSz="1371531" rtl="0" eaLnBrk="1" latinLnBrk="0" hangingPunct="1">
        <a:defRPr sz="2700" kern="1200">
          <a:solidFill>
            <a:schemeClr val="tx1"/>
          </a:solidFill>
          <a:latin typeface="+mn-lt"/>
          <a:ea typeface="+mn-ea"/>
          <a:cs typeface="+mn-cs"/>
        </a:defRPr>
      </a:lvl5pPr>
      <a:lvl6pPr marL="3428829" algn="l" defTabSz="1371531" rtl="0" eaLnBrk="1" latinLnBrk="0" hangingPunct="1">
        <a:defRPr sz="2700" kern="1200">
          <a:solidFill>
            <a:schemeClr val="tx1"/>
          </a:solidFill>
          <a:latin typeface="+mn-lt"/>
          <a:ea typeface="+mn-ea"/>
          <a:cs typeface="+mn-cs"/>
        </a:defRPr>
      </a:lvl6pPr>
      <a:lvl7pPr marL="4114593" algn="l" defTabSz="1371531" rtl="0" eaLnBrk="1" latinLnBrk="0" hangingPunct="1">
        <a:defRPr sz="2700" kern="1200">
          <a:solidFill>
            <a:schemeClr val="tx1"/>
          </a:solidFill>
          <a:latin typeface="+mn-lt"/>
          <a:ea typeface="+mn-ea"/>
          <a:cs typeface="+mn-cs"/>
        </a:defRPr>
      </a:lvl7pPr>
      <a:lvl8pPr marL="4800360" algn="l" defTabSz="1371531" rtl="0" eaLnBrk="1" latinLnBrk="0" hangingPunct="1">
        <a:defRPr sz="2700" kern="1200">
          <a:solidFill>
            <a:schemeClr val="tx1"/>
          </a:solidFill>
          <a:latin typeface="+mn-lt"/>
          <a:ea typeface="+mn-ea"/>
          <a:cs typeface="+mn-cs"/>
        </a:defRPr>
      </a:lvl8pPr>
      <a:lvl9pPr marL="5486127" algn="l" defTabSz="1371531"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1005">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sv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9.xml"/><Relationship Id="rId6" Type="http://schemas.openxmlformats.org/officeDocument/2006/relationships/image" Target="../media/image24.png"/><Relationship Id="rId5" Type="http://schemas.openxmlformats.org/officeDocument/2006/relationships/image" Target="../media/image20.jpg"/><Relationship Id="rId4" Type="http://schemas.openxmlformats.org/officeDocument/2006/relationships/image" Target="../media/image56.jpg"/></Relationships>
</file>

<file path=ppt/slides/_rels/slide1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24.png"/><Relationship Id="rId5" Type="http://schemas.openxmlformats.org/officeDocument/2006/relationships/image" Target="../media/image61.png"/><Relationship Id="rId4" Type="http://schemas.openxmlformats.org/officeDocument/2006/relationships/image" Target="../media/image60.png"/></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63.png"/><Relationship Id="rId7" Type="http://schemas.openxmlformats.org/officeDocument/2006/relationships/image" Target="../media/image67.emf"/><Relationship Id="rId2" Type="http://schemas.openxmlformats.org/officeDocument/2006/relationships/image" Target="../media/image62.jpeg"/><Relationship Id="rId1" Type="http://schemas.openxmlformats.org/officeDocument/2006/relationships/slideLayout" Target="../slideLayouts/slideLayout19.xml"/><Relationship Id="rId6" Type="http://schemas.openxmlformats.org/officeDocument/2006/relationships/image" Target="../media/image66.png"/><Relationship Id="rId5" Type="http://schemas.openxmlformats.org/officeDocument/2006/relationships/image" Target="../media/image65.jpeg"/><Relationship Id="rId4" Type="http://schemas.openxmlformats.org/officeDocument/2006/relationships/image" Target="../media/image64.png"/><Relationship Id="rId9" Type="http://schemas.openxmlformats.org/officeDocument/2006/relationships/image" Target="../media/image68.png"/></Relationships>
</file>

<file path=ppt/slides/_rels/slide16.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27.png"/><Relationship Id="rId2" Type="http://schemas.openxmlformats.org/officeDocument/2006/relationships/image" Target="../media/image69.png"/><Relationship Id="rId1" Type="http://schemas.openxmlformats.org/officeDocument/2006/relationships/slideLayout" Target="../slideLayouts/slideLayout20.xml"/><Relationship Id="rId6" Type="http://schemas.openxmlformats.org/officeDocument/2006/relationships/image" Target="../media/image73.png"/><Relationship Id="rId5" Type="http://schemas.openxmlformats.org/officeDocument/2006/relationships/image" Target="../media/image72.jpeg"/><Relationship Id="rId4" Type="http://schemas.openxmlformats.org/officeDocument/2006/relationships/image" Target="../media/image71.png"/></Relationships>
</file>

<file path=ppt/slides/_rels/slide17.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6.jpeg"/><Relationship Id="rId2" Type="http://schemas.openxmlformats.org/officeDocument/2006/relationships/image" Target="../media/image27.png"/><Relationship Id="rId1" Type="http://schemas.openxmlformats.org/officeDocument/2006/relationships/slideLayout" Target="../slideLayouts/slideLayout20.xml"/><Relationship Id="rId6" Type="http://schemas.openxmlformats.org/officeDocument/2006/relationships/image" Target="../media/image39.jpeg"/><Relationship Id="rId5" Type="http://schemas.openxmlformats.org/officeDocument/2006/relationships/image" Target="../media/image75.jpeg"/><Relationship Id="rId4" Type="http://schemas.openxmlformats.org/officeDocument/2006/relationships/image" Target="../media/image74.png"/></Relationships>
</file>

<file path=ppt/slides/_rels/slide1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77.jpeg"/><Relationship Id="rId7" Type="http://schemas.openxmlformats.org/officeDocument/2006/relationships/hyperlink" Target="http://www.pvforecast.cz/" TargetMode="External"/><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73.png"/><Relationship Id="rId5" Type="http://schemas.openxmlformats.org/officeDocument/2006/relationships/image" Target="../media/image79.png"/><Relationship Id="rId4" Type="http://schemas.openxmlformats.org/officeDocument/2006/relationships/image" Target="../media/image78.emf"/></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80.png"/><Relationship Id="rId1" Type="http://schemas.openxmlformats.org/officeDocument/2006/relationships/slideLayout" Target="../slideLayouts/slideLayout20.xml"/><Relationship Id="rId5" Type="http://schemas.openxmlformats.org/officeDocument/2006/relationships/image" Target="../media/image82.png"/><Relationship Id="rId4" Type="http://schemas.openxmlformats.org/officeDocument/2006/relationships/image" Target="../media/image81.pn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84.png"/></Relationships>
</file>

<file path=ppt/slides/_rels/slide2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7.wmf"/></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hyperlink" Target="https://www.youtube.com/watch?v=fnhU0K4HYOo&amp;t=118s" TargetMode="External"/><Relationship Id="rId7" Type="http://schemas.openxmlformats.org/officeDocument/2006/relationships/diagramColors" Target="../diagrams/colors1.xml"/><Relationship Id="rId2" Type="http://schemas.openxmlformats.org/officeDocument/2006/relationships/hyperlink" Target="http://www.uceeb.cz/" TargetMode="External"/><Relationship Id="rId1" Type="http://schemas.openxmlformats.org/officeDocument/2006/relationships/slideLayout" Target="../slideLayouts/slideLayout18.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19.png"/><Relationship Id="rId4" Type="http://schemas.openxmlformats.org/officeDocument/2006/relationships/diagramData" Target="../diagrams/data1.xml"/><Relationship Id="rId9" Type="http://schemas.openxmlformats.org/officeDocument/2006/relationships/image" Target="../media/image18.jpg"/></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2.xml"/><Relationship Id="rId13" Type="http://schemas.openxmlformats.org/officeDocument/2006/relationships/image" Target="../media/image25.png"/><Relationship Id="rId18" Type="http://schemas.openxmlformats.org/officeDocument/2006/relationships/image" Target="../media/image30.png"/><Relationship Id="rId26" Type="http://schemas.openxmlformats.org/officeDocument/2006/relationships/image" Target="../media/image38.svg"/><Relationship Id="rId3" Type="http://schemas.openxmlformats.org/officeDocument/2006/relationships/image" Target="../media/image20.jpg"/><Relationship Id="rId21" Type="http://schemas.openxmlformats.org/officeDocument/2006/relationships/image" Target="../media/image33.png"/><Relationship Id="rId34" Type="http://schemas.openxmlformats.org/officeDocument/2006/relationships/image" Target="../media/image46.jpeg"/><Relationship Id="rId7" Type="http://schemas.openxmlformats.org/officeDocument/2006/relationships/diagramQuickStyle" Target="../diagrams/quickStyle2.xml"/><Relationship Id="rId12" Type="http://schemas.openxmlformats.org/officeDocument/2006/relationships/image" Target="../media/image24.png"/><Relationship Id="rId17" Type="http://schemas.openxmlformats.org/officeDocument/2006/relationships/image" Target="../media/image29.png"/><Relationship Id="rId25" Type="http://schemas.openxmlformats.org/officeDocument/2006/relationships/image" Target="../media/image37.png"/><Relationship Id="rId33" Type="http://schemas.openxmlformats.org/officeDocument/2006/relationships/image" Target="../media/image45.png"/><Relationship Id="rId2" Type="http://schemas.openxmlformats.org/officeDocument/2006/relationships/notesSlide" Target="../notesSlides/notesSlide2.xml"/><Relationship Id="rId16" Type="http://schemas.openxmlformats.org/officeDocument/2006/relationships/image" Target="../media/image28.jpeg"/><Relationship Id="rId20" Type="http://schemas.openxmlformats.org/officeDocument/2006/relationships/image" Target="../media/image32.png"/><Relationship Id="rId29" Type="http://schemas.openxmlformats.org/officeDocument/2006/relationships/image" Target="../media/image41.jpeg"/><Relationship Id="rId1" Type="http://schemas.openxmlformats.org/officeDocument/2006/relationships/slideLayout" Target="../slideLayouts/slideLayout18.xml"/><Relationship Id="rId6" Type="http://schemas.openxmlformats.org/officeDocument/2006/relationships/diagramLayout" Target="../diagrams/layout2.xml"/><Relationship Id="rId11" Type="http://schemas.openxmlformats.org/officeDocument/2006/relationships/image" Target="../media/image23.png"/><Relationship Id="rId24" Type="http://schemas.openxmlformats.org/officeDocument/2006/relationships/image" Target="../media/image36.png"/><Relationship Id="rId32" Type="http://schemas.openxmlformats.org/officeDocument/2006/relationships/image" Target="../media/image44.gif"/><Relationship Id="rId37" Type="http://schemas.openxmlformats.org/officeDocument/2006/relationships/image" Target="../media/image49.jpeg"/><Relationship Id="rId5" Type="http://schemas.openxmlformats.org/officeDocument/2006/relationships/diagramData" Target="../diagrams/data2.xml"/><Relationship Id="rId15" Type="http://schemas.openxmlformats.org/officeDocument/2006/relationships/image" Target="../media/image27.png"/><Relationship Id="rId23" Type="http://schemas.openxmlformats.org/officeDocument/2006/relationships/image" Target="../media/image35.png"/><Relationship Id="rId28" Type="http://schemas.openxmlformats.org/officeDocument/2006/relationships/image" Target="../media/image40.png"/><Relationship Id="rId36" Type="http://schemas.openxmlformats.org/officeDocument/2006/relationships/image" Target="../media/image48.png"/><Relationship Id="rId10" Type="http://schemas.openxmlformats.org/officeDocument/2006/relationships/image" Target="../media/image22.jpg"/><Relationship Id="rId19" Type="http://schemas.openxmlformats.org/officeDocument/2006/relationships/image" Target="../media/image31.svg"/><Relationship Id="rId31" Type="http://schemas.openxmlformats.org/officeDocument/2006/relationships/image" Target="../media/image43.svg"/><Relationship Id="rId4" Type="http://schemas.openxmlformats.org/officeDocument/2006/relationships/image" Target="../media/image21.jpeg"/><Relationship Id="rId9" Type="http://schemas.microsoft.com/office/2007/relationships/diagramDrawing" Target="../diagrams/drawing2.xml"/><Relationship Id="rId14" Type="http://schemas.openxmlformats.org/officeDocument/2006/relationships/image" Target="../media/image26.png"/><Relationship Id="rId22" Type="http://schemas.openxmlformats.org/officeDocument/2006/relationships/image" Target="../media/image34.svg"/><Relationship Id="rId27" Type="http://schemas.openxmlformats.org/officeDocument/2006/relationships/image" Target="../media/image39.jpeg"/><Relationship Id="rId30" Type="http://schemas.openxmlformats.org/officeDocument/2006/relationships/image" Target="../media/image42.png"/><Relationship Id="rId35" Type="http://schemas.openxmlformats.org/officeDocument/2006/relationships/image" Target="../media/image47.png"/></Relationships>
</file>

<file path=ppt/slides/_rels/slide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802" r="-17533" b="-23388"/>
            </a:stretch>
          </a:blipFill>
        </p:spPr>
        <p:txBody>
          <a:bodyPr/>
          <a:lstStyle/>
          <a:p>
            <a:endParaRPr lang="en-BE"/>
          </a:p>
        </p:txBody>
      </p:sp>
      <p:grpSp>
        <p:nvGrpSpPr>
          <p:cNvPr id="3" name="Group 3"/>
          <p:cNvGrpSpPr/>
          <p:nvPr/>
        </p:nvGrpSpPr>
        <p:grpSpPr>
          <a:xfrm>
            <a:off x="-310686" y="5715961"/>
            <a:ext cx="18904809" cy="2067348"/>
            <a:chOff x="0" y="0"/>
            <a:chExt cx="5511587" cy="602723"/>
          </a:xfrm>
        </p:grpSpPr>
        <p:sp>
          <p:nvSpPr>
            <p:cNvPr id="4" name="Freeform 4"/>
            <p:cNvSpPr/>
            <p:nvPr/>
          </p:nvSpPr>
          <p:spPr>
            <a:xfrm>
              <a:off x="0" y="0"/>
              <a:ext cx="5511587" cy="602723"/>
            </a:xfrm>
            <a:custGeom>
              <a:avLst/>
              <a:gdLst/>
              <a:ahLst/>
              <a:cxnLst/>
              <a:rect l="l" t="t" r="r" b="b"/>
              <a:pathLst>
                <a:path w="5511587" h="602723">
                  <a:moveTo>
                    <a:pt x="0" y="0"/>
                  </a:moveTo>
                  <a:lnTo>
                    <a:pt x="5511587" y="0"/>
                  </a:lnTo>
                  <a:lnTo>
                    <a:pt x="5511587" y="602723"/>
                  </a:lnTo>
                  <a:lnTo>
                    <a:pt x="0" y="602723"/>
                  </a:lnTo>
                  <a:close/>
                </a:path>
              </a:pathLst>
            </a:custGeom>
            <a:solidFill>
              <a:srgbClr val="E66A18"/>
            </a:solidFill>
            <a:ln w="38100" cap="sq">
              <a:solidFill>
                <a:srgbClr val="FFFFFF"/>
              </a:solidFill>
              <a:prstDash val="solid"/>
              <a:miter/>
            </a:ln>
          </p:spPr>
          <p:txBody>
            <a:bodyPr/>
            <a:lstStyle/>
            <a:p>
              <a:endParaRPr lang="en-BE"/>
            </a:p>
          </p:txBody>
        </p:sp>
        <p:sp>
          <p:nvSpPr>
            <p:cNvPr id="5" name="TextBox 5"/>
            <p:cNvSpPr txBox="1"/>
            <p:nvPr/>
          </p:nvSpPr>
          <p:spPr>
            <a:xfrm>
              <a:off x="0" y="-38100"/>
              <a:ext cx="5511587" cy="640823"/>
            </a:xfrm>
            <a:prstGeom prst="rect">
              <a:avLst/>
            </a:prstGeom>
          </p:spPr>
          <p:txBody>
            <a:bodyPr lIns="50800" tIns="50800" rIns="50800" bIns="50800" rtlCol="0" anchor="ctr"/>
            <a:lstStyle/>
            <a:p>
              <a:pPr algn="ctr">
                <a:lnSpc>
                  <a:spcPts val="1960"/>
                </a:lnSpc>
              </a:pPr>
              <a:endParaRPr/>
            </a:p>
          </p:txBody>
        </p:sp>
      </p:grpSp>
      <p:grpSp>
        <p:nvGrpSpPr>
          <p:cNvPr id="6" name="Group 6"/>
          <p:cNvGrpSpPr/>
          <p:nvPr/>
        </p:nvGrpSpPr>
        <p:grpSpPr>
          <a:xfrm>
            <a:off x="-466531" y="7595724"/>
            <a:ext cx="18754531" cy="2952640"/>
            <a:chOff x="0" y="0"/>
            <a:chExt cx="2778449" cy="437428"/>
          </a:xfrm>
        </p:grpSpPr>
        <p:sp>
          <p:nvSpPr>
            <p:cNvPr id="7" name="Freeform 7"/>
            <p:cNvSpPr/>
            <p:nvPr/>
          </p:nvSpPr>
          <p:spPr>
            <a:xfrm>
              <a:off x="0" y="0"/>
              <a:ext cx="2778449" cy="437428"/>
            </a:xfrm>
            <a:custGeom>
              <a:avLst/>
              <a:gdLst/>
              <a:ahLst/>
              <a:cxnLst/>
              <a:rect l="l" t="t" r="r" b="b"/>
              <a:pathLst>
                <a:path w="2778449" h="437428">
                  <a:moveTo>
                    <a:pt x="0" y="0"/>
                  </a:moveTo>
                  <a:lnTo>
                    <a:pt x="2778449" y="0"/>
                  </a:lnTo>
                  <a:lnTo>
                    <a:pt x="2778449" y="437428"/>
                  </a:lnTo>
                  <a:lnTo>
                    <a:pt x="0" y="437428"/>
                  </a:lnTo>
                  <a:close/>
                </a:path>
              </a:pathLst>
            </a:custGeom>
            <a:solidFill>
              <a:srgbClr val="FFFFFF"/>
            </a:solidFill>
          </p:spPr>
          <p:txBody>
            <a:bodyPr/>
            <a:lstStyle/>
            <a:p>
              <a:endParaRPr lang="en-BE"/>
            </a:p>
          </p:txBody>
        </p:sp>
        <p:sp>
          <p:nvSpPr>
            <p:cNvPr id="8" name="TextBox 8"/>
            <p:cNvSpPr txBox="1"/>
            <p:nvPr/>
          </p:nvSpPr>
          <p:spPr>
            <a:xfrm>
              <a:off x="0" y="-38100"/>
              <a:ext cx="2778449" cy="475528"/>
            </a:xfrm>
            <a:prstGeom prst="rect">
              <a:avLst/>
            </a:prstGeom>
          </p:spPr>
          <p:txBody>
            <a:bodyPr lIns="50800" tIns="50800" rIns="50800" bIns="50800" rtlCol="0" anchor="ctr"/>
            <a:lstStyle/>
            <a:p>
              <a:pPr algn="ctr">
                <a:lnSpc>
                  <a:spcPts val="1960"/>
                </a:lnSpc>
              </a:pPr>
              <a:endParaRPr/>
            </a:p>
          </p:txBody>
        </p:sp>
      </p:grpSp>
      <p:sp>
        <p:nvSpPr>
          <p:cNvPr id="9" name="Freeform 9"/>
          <p:cNvSpPr/>
          <p:nvPr/>
        </p:nvSpPr>
        <p:spPr>
          <a:xfrm>
            <a:off x="16326432" y="3712199"/>
            <a:ext cx="5413330" cy="3893051"/>
          </a:xfrm>
          <a:custGeom>
            <a:avLst/>
            <a:gdLst/>
            <a:ahLst/>
            <a:cxnLst/>
            <a:rect l="l" t="t" r="r" b="b"/>
            <a:pathLst>
              <a:path w="5413330" h="3893051">
                <a:moveTo>
                  <a:pt x="0" y="0"/>
                </a:moveTo>
                <a:lnTo>
                  <a:pt x="5413330" y="0"/>
                </a:lnTo>
                <a:lnTo>
                  <a:pt x="5413330" y="3893050"/>
                </a:lnTo>
                <a:lnTo>
                  <a:pt x="0" y="3893050"/>
                </a:lnTo>
                <a:lnTo>
                  <a:pt x="0" y="0"/>
                </a:lnTo>
                <a:close/>
              </a:path>
            </a:pathLst>
          </a:custGeom>
          <a:blipFill>
            <a:blip r:embed="rId3">
              <a:extLst>
                <a:ext uri="{96DAC541-7B7A-43D3-8B79-37D633B846F1}">
                  <asvg:svgBlip xmlns:asvg="http://schemas.microsoft.com/office/drawing/2016/SVG/main" r:embed="rId4"/>
                </a:ext>
              </a:extLst>
            </a:blip>
            <a:stretch>
              <a:fillRect t="-183" b="-183"/>
            </a:stretch>
          </a:blipFill>
        </p:spPr>
        <p:txBody>
          <a:bodyPr/>
          <a:lstStyle/>
          <a:p>
            <a:endParaRPr lang="en-BE"/>
          </a:p>
        </p:txBody>
      </p:sp>
      <p:sp>
        <p:nvSpPr>
          <p:cNvPr id="10" name="Freeform 10"/>
          <p:cNvSpPr/>
          <p:nvPr/>
        </p:nvSpPr>
        <p:spPr>
          <a:xfrm>
            <a:off x="650448" y="8100657"/>
            <a:ext cx="2322942" cy="696883"/>
          </a:xfrm>
          <a:custGeom>
            <a:avLst/>
            <a:gdLst/>
            <a:ahLst/>
            <a:cxnLst/>
            <a:rect l="l" t="t" r="r" b="b"/>
            <a:pathLst>
              <a:path w="2322942" h="696883">
                <a:moveTo>
                  <a:pt x="0" y="0"/>
                </a:moveTo>
                <a:lnTo>
                  <a:pt x="2322943" y="0"/>
                </a:lnTo>
                <a:lnTo>
                  <a:pt x="2322943" y="696883"/>
                </a:lnTo>
                <a:lnTo>
                  <a:pt x="0" y="696883"/>
                </a:lnTo>
                <a:lnTo>
                  <a:pt x="0" y="0"/>
                </a:lnTo>
                <a:close/>
              </a:path>
            </a:pathLst>
          </a:custGeom>
          <a:blipFill>
            <a:blip r:embed="rId5"/>
            <a:stretch>
              <a:fillRect/>
            </a:stretch>
          </a:blipFill>
        </p:spPr>
        <p:txBody>
          <a:bodyPr/>
          <a:lstStyle/>
          <a:p>
            <a:endParaRPr lang="en-BE"/>
          </a:p>
        </p:txBody>
      </p:sp>
      <p:sp>
        <p:nvSpPr>
          <p:cNvPr id="11" name="Freeform 11"/>
          <p:cNvSpPr/>
          <p:nvPr/>
        </p:nvSpPr>
        <p:spPr>
          <a:xfrm>
            <a:off x="3738861" y="8022709"/>
            <a:ext cx="1511865" cy="774831"/>
          </a:xfrm>
          <a:custGeom>
            <a:avLst/>
            <a:gdLst/>
            <a:ahLst/>
            <a:cxnLst/>
            <a:rect l="l" t="t" r="r" b="b"/>
            <a:pathLst>
              <a:path w="1511865" h="774831">
                <a:moveTo>
                  <a:pt x="0" y="0"/>
                </a:moveTo>
                <a:lnTo>
                  <a:pt x="1511865" y="0"/>
                </a:lnTo>
                <a:lnTo>
                  <a:pt x="1511865" y="774831"/>
                </a:lnTo>
                <a:lnTo>
                  <a:pt x="0" y="774831"/>
                </a:lnTo>
                <a:lnTo>
                  <a:pt x="0" y="0"/>
                </a:lnTo>
                <a:close/>
              </a:path>
            </a:pathLst>
          </a:custGeom>
          <a:blipFill>
            <a:blip r:embed="rId6"/>
            <a:stretch>
              <a:fillRect/>
            </a:stretch>
          </a:blipFill>
        </p:spPr>
        <p:txBody>
          <a:bodyPr/>
          <a:lstStyle/>
          <a:p>
            <a:endParaRPr lang="en-BE"/>
          </a:p>
        </p:txBody>
      </p:sp>
      <p:sp>
        <p:nvSpPr>
          <p:cNvPr id="12" name="Freeform 12"/>
          <p:cNvSpPr/>
          <p:nvPr/>
        </p:nvSpPr>
        <p:spPr>
          <a:xfrm>
            <a:off x="8539835" y="8100657"/>
            <a:ext cx="2039334" cy="696883"/>
          </a:xfrm>
          <a:custGeom>
            <a:avLst/>
            <a:gdLst/>
            <a:ahLst/>
            <a:cxnLst/>
            <a:rect l="l" t="t" r="r" b="b"/>
            <a:pathLst>
              <a:path w="2039334" h="696883">
                <a:moveTo>
                  <a:pt x="0" y="0"/>
                </a:moveTo>
                <a:lnTo>
                  <a:pt x="2039334" y="0"/>
                </a:lnTo>
                <a:lnTo>
                  <a:pt x="2039334" y="696883"/>
                </a:lnTo>
                <a:lnTo>
                  <a:pt x="0" y="696883"/>
                </a:lnTo>
                <a:lnTo>
                  <a:pt x="0" y="0"/>
                </a:lnTo>
                <a:close/>
              </a:path>
            </a:pathLst>
          </a:custGeom>
          <a:blipFill>
            <a:blip r:embed="rId7"/>
            <a:stretch>
              <a:fillRect l="-3022" r="-3885"/>
            </a:stretch>
          </a:blipFill>
        </p:spPr>
        <p:txBody>
          <a:bodyPr/>
          <a:lstStyle/>
          <a:p>
            <a:endParaRPr lang="en-BE"/>
          </a:p>
        </p:txBody>
      </p:sp>
      <p:sp>
        <p:nvSpPr>
          <p:cNvPr id="13" name="Freeform 13"/>
          <p:cNvSpPr/>
          <p:nvPr/>
        </p:nvSpPr>
        <p:spPr>
          <a:xfrm>
            <a:off x="11344639" y="8013166"/>
            <a:ext cx="1149225" cy="774831"/>
          </a:xfrm>
          <a:custGeom>
            <a:avLst/>
            <a:gdLst/>
            <a:ahLst/>
            <a:cxnLst/>
            <a:rect l="l" t="t" r="r" b="b"/>
            <a:pathLst>
              <a:path w="1149225" h="774831">
                <a:moveTo>
                  <a:pt x="0" y="0"/>
                </a:moveTo>
                <a:lnTo>
                  <a:pt x="1149225" y="0"/>
                </a:lnTo>
                <a:lnTo>
                  <a:pt x="1149225" y="774831"/>
                </a:lnTo>
                <a:lnTo>
                  <a:pt x="0" y="774831"/>
                </a:lnTo>
                <a:lnTo>
                  <a:pt x="0" y="0"/>
                </a:lnTo>
                <a:close/>
              </a:path>
            </a:pathLst>
          </a:custGeom>
          <a:blipFill>
            <a:blip r:embed="rId8"/>
            <a:stretch>
              <a:fillRect l="-5963" t="-10483" r="-5963" b="-11274"/>
            </a:stretch>
          </a:blipFill>
        </p:spPr>
        <p:txBody>
          <a:bodyPr/>
          <a:lstStyle/>
          <a:p>
            <a:endParaRPr lang="en-BE"/>
          </a:p>
        </p:txBody>
      </p:sp>
      <p:sp>
        <p:nvSpPr>
          <p:cNvPr id="14" name="Freeform 14"/>
          <p:cNvSpPr/>
          <p:nvPr/>
        </p:nvSpPr>
        <p:spPr>
          <a:xfrm>
            <a:off x="6016196" y="8100657"/>
            <a:ext cx="1758170" cy="696883"/>
          </a:xfrm>
          <a:custGeom>
            <a:avLst/>
            <a:gdLst/>
            <a:ahLst/>
            <a:cxnLst/>
            <a:rect l="l" t="t" r="r" b="b"/>
            <a:pathLst>
              <a:path w="1758170" h="696883">
                <a:moveTo>
                  <a:pt x="0" y="0"/>
                </a:moveTo>
                <a:lnTo>
                  <a:pt x="1758170" y="0"/>
                </a:lnTo>
                <a:lnTo>
                  <a:pt x="1758170" y="696883"/>
                </a:lnTo>
                <a:lnTo>
                  <a:pt x="0" y="696883"/>
                </a:lnTo>
                <a:lnTo>
                  <a:pt x="0" y="0"/>
                </a:lnTo>
                <a:close/>
              </a:path>
            </a:pathLst>
          </a:custGeom>
          <a:blipFill>
            <a:blip r:embed="rId9"/>
            <a:stretch>
              <a:fillRect/>
            </a:stretch>
          </a:blipFill>
        </p:spPr>
        <p:txBody>
          <a:bodyPr/>
          <a:lstStyle/>
          <a:p>
            <a:endParaRPr lang="en-BE"/>
          </a:p>
        </p:txBody>
      </p:sp>
      <p:sp>
        <p:nvSpPr>
          <p:cNvPr id="15" name="AutoShape 15"/>
          <p:cNvSpPr/>
          <p:nvPr/>
        </p:nvSpPr>
        <p:spPr>
          <a:xfrm>
            <a:off x="13278384" y="8022709"/>
            <a:ext cx="0" cy="793918"/>
          </a:xfrm>
          <a:prstGeom prst="line">
            <a:avLst/>
          </a:prstGeom>
          <a:ln w="38100" cap="flat">
            <a:solidFill>
              <a:srgbClr val="E66A18"/>
            </a:solidFill>
            <a:prstDash val="solid"/>
            <a:headEnd type="none" w="sm" len="sm"/>
            <a:tailEnd type="none" w="sm" len="sm"/>
          </a:ln>
        </p:spPr>
        <p:txBody>
          <a:bodyPr/>
          <a:lstStyle/>
          <a:p>
            <a:endParaRPr lang="en-BE"/>
          </a:p>
        </p:txBody>
      </p:sp>
      <p:sp>
        <p:nvSpPr>
          <p:cNvPr id="16" name="Freeform 16"/>
          <p:cNvSpPr/>
          <p:nvPr/>
        </p:nvSpPr>
        <p:spPr>
          <a:xfrm>
            <a:off x="14062903" y="8022709"/>
            <a:ext cx="3826213" cy="802009"/>
          </a:xfrm>
          <a:custGeom>
            <a:avLst/>
            <a:gdLst/>
            <a:ahLst/>
            <a:cxnLst/>
            <a:rect l="l" t="t" r="r" b="b"/>
            <a:pathLst>
              <a:path w="3826213" h="802009">
                <a:moveTo>
                  <a:pt x="0" y="0"/>
                </a:moveTo>
                <a:lnTo>
                  <a:pt x="3826213" y="0"/>
                </a:lnTo>
                <a:lnTo>
                  <a:pt x="3826213" y="802009"/>
                </a:lnTo>
                <a:lnTo>
                  <a:pt x="0" y="802009"/>
                </a:lnTo>
                <a:lnTo>
                  <a:pt x="0" y="0"/>
                </a:lnTo>
                <a:close/>
              </a:path>
            </a:pathLst>
          </a:custGeom>
          <a:blipFill>
            <a:blip r:embed="rId10"/>
            <a:stretch>
              <a:fillRect t="-5948" b="-5948"/>
            </a:stretch>
          </a:blipFill>
        </p:spPr>
        <p:txBody>
          <a:bodyPr/>
          <a:lstStyle/>
          <a:p>
            <a:endParaRPr lang="en-BE"/>
          </a:p>
        </p:txBody>
      </p:sp>
      <p:sp>
        <p:nvSpPr>
          <p:cNvPr id="17" name="TextBox 17"/>
          <p:cNvSpPr txBox="1"/>
          <p:nvPr/>
        </p:nvSpPr>
        <p:spPr>
          <a:xfrm>
            <a:off x="12336824" y="6096433"/>
            <a:ext cx="3818158" cy="1085982"/>
          </a:xfrm>
          <a:prstGeom prst="rect">
            <a:avLst/>
          </a:prstGeom>
        </p:spPr>
        <p:txBody>
          <a:bodyPr lIns="0" tIns="0" rIns="0" bIns="0" rtlCol="0" anchor="t">
            <a:spAutoFit/>
          </a:bodyPr>
          <a:lstStyle/>
          <a:p>
            <a:pPr algn="just">
              <a:lnSpc>
                <a:spcPts val="4202"/>
              </a:lnSpc>
            </a:pPr>
            <a:r>
              <a:rPr lang="en-US" sz="3501" b="1">
                <a:solidFill>
                  <a:srgbClr val="FFFFFF"/>
                </a:solidFill>
                <a:latin typeface="Roboto Condensed Bold"/>
                <a:ea typeface="Roboto Condensed Bold"/>
                <a:cs typeface="Roboto Condensed Bold"/>
                <a:sym typeface="Roboto Condensed Bold"/>
              </a:rPr>
              <a:t>PRAHA</a:t>
            </a:r>
          </a:p>
          <a:p>
            <a:pPr marL="0" lvl="0" indent="0" algn="just">
              <a:lnSpc>
                <a:spcPts val="4202"/>
              </a:lnSpc>
            </a:pPr>
            <a:r>
              <a:rPr lang="en-US" sz="3501" b="1">
                <a:solidFill>
                  <a:srgbClr val="FFFFFF"/>
                </a:solidFill>
                <a:latin typeface="Roboto Condensed Bold"/>
                <a:ea typeface="Roboto Condensed Bold"/>
                <a:cs typeface="Roboto Condensed Bold"/>
                <a:sym typeface="Roboto Condensed Bold"/>
              </a:rPr>
              <a:t>20. BŘEZNA 2025</a:t>
            </a:r>
          </a:p>
        </p:txBody>
      </p:sp>
      <p:sp>
        <p:nvSpPr>
          <p:cNvPr id="18" name="TextBox 18"/>
          <p:cNvSpPr txBox="1"/>
          <p:nvPr/>
        </p:nvSpPr>
        <p:spPr>
          <a:xfrm>
            <a:off x="446061" y="5930970"/>
            <a:ext cx="13186681" cy="1390584"/>
          </a:xfrm>
          <a:prstGeom prst="rect">
            <a:avLst/>
          </a:prstGeom>
        </p:spPr>
        <p:txBody>
          <a:bodyPr lIns="0" tIns="0" rIns="0" bIns="0" rtlCol="0" anchor="t">
            <a:spAutoFit/>
          </a:bodyPr>
          <a:lstStyle/>
          <a:p>
            <a:pPr marL="0" lvl="0" indent="0" algn="just">
              <a:lnSpc>
                <a:spcPts val="10800"/>
              </a:lnSpc>
            </a:pPr>
            <a:r>
              <a:rPr lang="en-US" sz="9000" b="1">
                <a:solidFill>
                  <a:srgbClr val="FFFFFF"/>
                </a:solidFill>
                <a:latin typeface="Roboto Condensed Bold"/>
                <a:ea typeface="Roboto Condensed Bold"/>
                <a:cs typeface="Roboto Condensed Bold"/>
                <a:sym typeface="Roboto Condensed Bold"/>
              </a:rPr>
              <a:t>UIPI RENOVATION TOUR</a:t>
            </a:r>
          </a:p>
        </p:txBody>
      </p:sp>
      <p:grpSp>
        <p:nvGrpSpPr>
          <p:cNvPr id="19" name="Group 19"/>
          <p:cNvGrpSpPr/>
          <p:nvPr/>
        </p:nvGrpSpPr>
        <p:grpSpPr>
          <a:xfrm>
            <a:off x="-521105" y="-17785003"/>
            <a:ext cx="19772062" cy="21026243"/>
            <a:chOff x="0" y="0"/>
            <a:chExt cx="26362750" cy="28034991"/>
          </a:xfrm>
        </p:grpSpPr>
        <p:sp>
          <p:nvSpPr>
            <p:cNvPr id="20" name="Freeform 20"/>
            <p:cNvSpPr/>
            <p:nvPr/>
          </p:nvSpPr>
          <p:spPr>
            <a:xfrm rot="5400000">
              <a:off x="0" y="1962721"/>
              <a:ext cx="26072269" cy="26072269"/>
            </a:xfrm>
            <a:custGeom>
              <a:avLst/>
              <a:gdLst/>
              <a:ahLst/>
              <a:cxnLst/>
              <a:rect l="l" t="t" r="r" b="b"/>
              <a:pathLst>
                <a:path w="26072269" h="26072269">
                  <a:moveTo>
                    <a:pt x="0" y="0"/>
                  </a:moveTo>
                  <a:lnTo>
                    <a:pt x="26072269" y="0"/>
                  </a:lnTo>
                  <a:lnTo>
                    <a:pt x="26072269" y="26072270"/>
                  </a:lnTo>
                  <a:lnTo>
                    <a:pt x="0" y="2607227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BE"/>
            </a:p>
          </p:txBody>
        </p:sp>
        <p:sp>
          <p:nvSpPr>
            <p:cNvPr id="21" name="Freeform 21"/>
            <p:cNvSpPr/>
            <p:nvPr/>
          </p:nvSpPr>
          <p:spPr>
            <a:xfrm rot="5400000">
              <a:off x="0" y="1594104"/>
              <a:ext cx="26072269" cy="26072269"/>
            </a:xfrm>
            <a:custGeom>
              <a:avLst/>
              <a:gdLst/>
              <a:ahLst/>
              <a:cxnLst/>
              <a:rect l="l" t="t" r="r" b="b"/>
              <a:pathLst>
                <a:path w="26072269" h="26072269">
                  <a:moveTo>
                    <a:pt x="0" y="0"/>
                  </a:moveTo>
                  <a:lnTo>
                    <a:pt x="26072269" y="0"/>
                  </a:lnTo>
                  <a:lnTo>
                    <a:pt x="26072269" y="26072269"/>
                  </a:lnTo>
                  <a:lnTo>
                    <a:pt x="0" y="2607226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BE"/>
            </a:p>
          </p:txBody>
        </p:sp>
        <p:sp>
          <p:nvSpPr>
            <p:cNvPr id="22" name="Freeform 22"/>
            <p:cNvSpPr/>
            <p:nvPr/>
          </p:nvSpPr>
          <p:spPr>
            <a:xfrm rot="5400000">
              <a:off x="280559" y="820468"/>
              <a:ext cx="26072269" cy="26072269"/>
            </a:xfrm>
            <a:custGeom>
              <a:avLst/>
              <a:gdLst/>
              <a:ahLst/>
              <a:cxnLst/>
              <a:rect l="l" t="t" r="r" b="b"/>
              <a:pathLst>
                <a:path w="26072269" h="26072269">
                  <a:moveTo>
                    <a:pt x="0" y="0"/>
                  </a:moveTo>
                  <a:lnTo>
                    <a:pt x="26072270" y="0"/>
                  </a:lnTo>
                  <a:lnTo>
                    <a:pt x="26072270" y="26072270"/>
                  </a:lnTo>
                  <a:lnTo>
                    <a:pt x="0" y="2607227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BE"/>
            </a:p>
          </p:txBody>
        </p:sp>
        <p:sp>
          <p:nvSpPr>
            <p:cNvPr id="23" name="Freeform 23"/>
            <p:cNvSpPr/>
            <p:nvPr/>
          </p:nvSpPr>
          <p:spPr>
            <a:xfrm rot="5400000">
              <a:off x="290480" y="0"/>
              <a:ext cx="26072269" cy="26072269"/>
            </a:xfrm>
            <a:custGeom>
              <a:avLst/>
              <a:gdLst/>
              <a:ahLst/>
              <a:cxnLst/>
              <a:rect l="l" t="t" r="r" b="b"/>
              <a:pathLst>
                <a:path w="26072269" h="26072269">
                  <a:moveTo>
                    <a:pt x="0" y="0"/>
                  </a:moveTo>
                  <a:lnTo>
                    <a:pt x="26072270" y="0"/>
                  </a:lnTo>
                  <a:lnTo>
                    <a:pt x="26072270" y="26072269"/>
                  </a:lnTo>
                  <a:lnTo>
                    <a:pt x="0" y="2607226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BE"/>
            </a:p>
          </p:txBody>
        </p:sp>
      </p:grpSp>
      <p:sp>
        <p:nvSpPr>
          <p:cNvPr id="24" name="TextBox 24"/>
          <p:cNvSpPr txBox="1"/>
          <p:nvPr/>
        </p:nvSpPr>
        <p:spPr>
          <a:xfrm>
            <a:off x="650448" y="490537"/>
            <a:ext cx="16912032" cy="1152525"/>
          </a:xfrm>
          <a:prstGeom prst="rect">
            <a:avLst/>
          </a:prstGeom>
        </p:spPr>
        <p:txBody>
          <a:bodyPr lIns="0" tIns="0" rIns="0" bIns="0" rtlCol="0" anchor="t">
            <a:spAutoFit/>
          </a:bodyPr>
          <a:lstStyle/>
          <a:p>
            <a:pPr marL="0" lvl="0" indent="0" algn="r">
              <a:lnSpc>
                <a:spcPts val="9000"/>
              </a:lnSpc>
            </a:pPr>
            <a:r>
              <a:rPr lang="en-US" sz="7500" b="1">
                <a:solidFill>
                  <a:srgbClr val="E66A18"/>
                </a:solidFill>
                <a:latin typeface="Roboto Condensed Ultra-Bold"/>
                <a:ea typeface="Roboto Condensed Ultra-Bold"/>
                <a:cs typeface="Roboto Condensed Ultra-Bold"/>
                <a:sym typeface="Roboto Condensed Ultra-Bold"/>
              </a:rPr>
              <a:t>CZECH</a:t>
            </a:r>
            <a:r>
              <a:rPr lang="en-US" sz="7500" b="1">
                <a:solidFill>
                  <a:srgbClr val="000000"/>
                </a:solidFill>
                <a:latin typeface="Roboto Condensed Ultra-Bold"/>
                <a:ea typeface="Roboto Condensed Ultra-Bold"/>
                <a:cs typeface="Roboto Condensed Ultra-Bold"/>
                <a:sym typeface="Roboto Condensed Ultra-Bold"/>
              </a:rPr>
              <a:t> PROPERTY OWNERS </a:t>
            </a:r>
            <a:r>
              <a:rPr lang="en-US" sz="7500" b="1">
                <a:solidFill>
                  <a:srgbClr val="E66A18"/>
                </a:solidFill>
                <a:latin typeface="Roboto Condensed Ultra-Bold"/>
                <a:ea typeface="Roboto Condensed Ultra-Bold"/>
                <a:cs typeface="Roboto Condensed Ultra-Bold"/>
                <a:sym typeface="Roboto Condensed Ultra-Bold"/>
              </a:rPr>
              <a:t>ON BOARD!</a:t>
            </a:r>
          </a:p>
        </p:txBody>
      </p:sp>
      <p:sp>
        <p:nvSpPr>
          <p:cNvPr id="25" name="Freeform 25"/>
          <p:cNvSpPr/>
          <p:nvPr/>
        </p:nvSpPr>
        <p:spPr>
          <a:xfrm>
            <a:off x="-3437228" y="-142752"/>
            <a:ext cx="5413330" cy="3893051"/>
          </a:xfrm>
          <a:custGeom>
            <a:avLst/>
            <a:gdLst/>
            <a:ahLst/>
            <a:cxnLst/>
            <a:rect l="l" t="t" r="r" b="b"/>
            <a:pathLst>
              <a:path w="5413330" h="3893051">
                <a:moveTo>
                  <a:pt x="0" y="0"/>
                </a:moveTo>
                <a:lnTo>
                  <a:pt x="5413330" y="0"/>
                </a:lnTo>
                <a:lnTo>
                  <a:pt x="5413330" y="3893051"/>
                </a:lnTo>
                <a:lnTo>
                  <a:pt x="0" y="3893051"/>
                </a:lnTo>
                <a:lnTo>
                  <a:pt x="0" y="0"/>
                </a:lnTo>
                <a:close/>
              </a:path>
            </a:pathLst>
          </a:custGeom>
          <a:blipFill>
            <a:blip r:embed="rId3">
              <a:extLst>
                <a:ext uri="{96DAC541-7B7A-43D3-8B79-37D633B846F1}">
                  <asvg:svgBlip xmlns:asvg="http://schemas.microsoft.com/office/drawing/2016/SVG/main" r:embed="rId4"/>
                </a:ext>
              </a:extLst>
            </a:blip>
            <a:stretch>
              <a:fillRect t="-183" b="-183"/>
            </a:stretch>
          </a:blipFill>
        </p:spPr>
        <p:txBody>
          <a:bodyPr/>
          <a:lstStyle/>
          <a:p>
            <a:endParaRPr lang="en-BE"/>
          </a:p>
        </p:txBody>
      </p:sp>
      <p:sp>
        <p:nvSpPr>
          <p:cNvPr id="26" name="TextBox 26"/>
          <p:cNvSpPr txBox="1"/>
          <p:nvPr/>
        </p:nvSpPr>
        <p:spPr>
          <a:xfrm>
            <a:off x="650448" y="9091418"/>
            <a:ext cx="17536840" cy="630621"/>
          </a:xfrm>
          <a:prstGeom prst="rect">
            <a:avLst/>
          </a:prstGeom>
        </p:spPr>
        <p:txBody>
          <a:bodyPr lIns="0" tIns="0" rIns="0" bIns="0" rtlCol="0" anchor="t">
            <a:spAutoFit/>
          </a:bodyPr>
          <a:lstStyle/>
          <a:p>
            <a:pPr algn="l">
              <a:lnSpc>
                <a:spcPts val="2520"/>
              </a:lnSpc>
            </a:pPr>
            <a:r>
              <a:rPr lang="en-US" sz="1800">
                <a:solidFill>
                  <a:srgbClr val="333333"/>
                </a:solidFill>
                <a:latin typeface="Roboto"/>
                <a:ea typeface="Roboto"/>
                <a:cs typeface="Roboto"/>
                <a:sym typeface="Roboto"/>
              </a:rPr>
              <a:t>Spolufinancováno Evropskou unií. Názory a stanoviska uvedená v tomto dokumentu jsou výhradně názory autora(ů) a nemusí nutně odrážet názory Evropské unie nebo Evropské výkonné agentury pro klima, infrastrukturu a životní prostředí (CINEA). Evropská unie ani poskytovatel grantu za ně nenesou odpovědnost.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2D7B9967-4B65-6524-9202-D5D676C150CD}"/>
              </a:ext>
            </a:extLst>
          </p:cNvPr>
          <p:cNvSpPr>
            <a:spLocks noGrp="1"/>
          </p:cNvSpPr>
          <p:nvPr>
            <p:ph type="title"/>
          </p:nvPr>
        </p:nvSpPr>
        <p:spPr>
          <a:xfrm>
            <a:off x="2888673" y="1060961"/>
            <a:ext cx="13341927" cy="1068092"/>
          </a:xfrm>
        </p:spPr>
        <p:txBody>
          <a:bodyPr>
            <a:normAutofit fontScale="90000"/>
          </a:bodyPr>
          <a:lstStyle/>
          <a:p>
            <a:r>
              <a:rPr lang="en-GB" dirty="0">
                <a:solidFill>
                  <a:schemeClr val="tx2"/>
                </a:solidFill>
              </a:rPr>
              <a:t>Energy renovation investments reduce emissions and generate savings, </a:t>
            </a:r>
            <a:br>
              <a:rPr lang="en-GB" dirty="0">
                <a:solidFill>
                  <a:schemeClr val="tx2"/>
                </a:solidFill>
              </a:rPr>
            </a:br>
            <a:r>
              <a:rPr lang="en-GB" dirty="0">
                <a:solidFill>
                  <a:schemeClr val="tx2"/>
                </a:solidFill>
              </a:rPr>
              <a:t>but to a limited extent</a:t>
            </a:r>
          </a:p>
        </p:txBody>
      </p:sp>
      <p:sp>
        <p:nvSpPr>
          <p:cNvPr id="4" name="Owal 11">
            <a:extLst>
              <a:ext uri="{FF2B5EF4-FFF2-40B4-BE49-F238E27FC236}">
                <a16:creationId xmlns:a16="http://schemas.microsoft.com/office/drawing/2014/main" id="{CFBFEF49-EE75-DDBA-78BC-307D240A7B40}"/>
              </a:ext>
            </a:extLst>
          </p:cNvPr>
          <p:cNvSpPr/>
          <p:nvPr/>
        </p:nvSpPr>
        <p:spPr>
          <a:xfrm>
            <a:off x="15948637" y="4045216"/>
            <a:ext cx="1518734" cy="1421978"/>
          </a:xfrm>
          <a:prstGeom prst="ellipse">
            <a:avLst/>
          </a:prstGeom>
          <a:solidFill>
            <a:schemeClr val="accent3"/>
          </a:solidFill>
          <a:ln w="19050">
            <a:solidFill>
              <a:schemeClr val="accent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pl-PL" sz="2700" u="sng">
              <a:solidFill>
                <a:prstClr val="white"/>
              </a:solidFill>
              <a:latin typeface="Technika"/>
            </a:endParaRPr>
          </a:p>
        </p:txBody>
      </p:sp>
      <p:sp>
        <p:nvSpPr>
          <p:cNvPr id="5" name="Owal 10">
            <a:extLst>
              <a:ext uri="{FF2B5EF4-FFF2-40B4-BE49-F238E27FC236}">
                <a16:creationId xmlns:a16="http://schemas.microsoft.com/office/drawing/2014/main" id="{D66B97B0-52E0-7ADC-F7FE-9A440D4DE4E0}"/>
              </a:ext>
            </a:extLst>
          </p:cNvPr>
          <p:cNvSpPr/>
          <p:nvPr/>
        </p:nvSpPr>
        <p:spPr>
          <a:xfrm>
            <a:off x="8123660" y="6029783"/>
            <a:ext cx="1518734" cy="1421978"/>
          </a:xfrm>
          <a:prstGeom prst="ellipse">
            <a:avLst/>
          </a:prstGeom>
          <a:solidFill>
            <a:schemeClr val="accent3"/>
          </a:solidFill>
          <a:ln w="19050">
            <a:solidFill>
              <a:schemeClr val="accent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pl-PL" sz="2700" u="sng">
              <a:solidFill>
                <a:prstClr val="white"/>
              </a:solidFill>
              <a:latin typeface="Technika"/>
            </a:endParaRPr>
          </a:p>
        </p:txBody>
      </p:sp>
      <p:graphicFrame>
        <p:nvGraphicFramePr>
          <p:cNvPr id="6" name="Wykres 2">
            <a:extLst>
              <a:ext uri="{FF2B5EF4-FFF2-40B4-BE49-F238E27FC236}">
                <a16:creationId xmlns:a16="http://schemas.microsoft.com/office/drawing/2014/main" id="{CAEEAC07-064D-80D3-2EAD-71D71E28585C}"/>
              </a:ext>
            </a:extLst>
          </p:cNvPr>
          <p:cNvGraphicFramePr>
            <a:graphicFrameLocks/>
          </p:cNvGraphicFramePr>
          <p:nvPr/>
        </p:nvGraphicFramePr>
        <p:xfrm>
          <a:off x="2498609" y="3683746"/>
          <a:ext cx="7322717" cy="491816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Wykres 3">
            <a:extLst>
              <a:ext uri="{FF2B5EF4-FFF2-40B4-BE49-F238E27FC236}">
                <a16:creationId xmlns:a16="http://schemas.microsoft.com/office/drawing/2014/main" id="{D58756E8-9172-5AF2-FFCF-BC8D0D1A6643}"/>
              </a:ext>
            </a:extLst>
          </p:cNvPr>
          <p:cNvGraphicFramePr>
            <a:graphicFrameLocks/>
          </p:cNvGraphicFramePr>
          <p:nvPr/>
        </p:nvGraphicFramePr>
        <p:xfrm>
          <a:off x="10318844" y="3683746"/>
          <a:ext cx="7322715" cy="4918169"/>
        </p:xfrm>
        <a:graphic>
          <a:graphicData uri="http://schemas.openxmlformats.org/drawingml/2006/chart">
            <c:chart xmlns:c="http://schemas.openxmlformats.org/drawingml/2006/chart" xmlns:r="http://schemas.openxmlformats.org/officeDocument/2006/relationships" r:id="rId3"/>
          </a:graphicData>
        </a:graphic>
      </p:graphicFrame>
      <p:sp>
        <p:nvSpPr>
          <p:cNvPr id="8" name="Prostokąt 7">
            <a:extLst>
              <a:ext uri="{FF2B5EF4-FFF2-40B4-BE49-F238E27FC236}">
                <a16:creationId xmlns:a16="http://schemas.microsoft.com/office/drawing/2014/main" id="{6E2B1ABD-7816-1040-E4C1-9D66AD694F55}"/>
              </a:ext>
            </a:extLst>
          </p:cNvPr>
          <p:cNvSpPr/>
          <p:nvPr/>
        </p:nvSpPr>
        <p:spPr>
          <a:xfrm>
            <a:off x="2770301" y="2333838"/>
            <a:ext cx="6511691" cy="97670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r>
              <a:rPr lang="en-US" sz="2100" dirty="0">
                <a:solidFill>
                  <a:prstClr val="white"/>
                </a:solidFill>
                <a:latin typeface="Roboto Condensed Light" panose="02000000000000000000" pitchFamily="2" charset="0"/>
                <a:ea typeface="Roboto Condensed Light" panose="02000000000000000000" pitchFamily="2" charset="0"/>
                <a:cs typeface="Roboto Condensed Light" panose="02000000000000000000" pitchFamily="2" charset="0"/>
              </a:rPr>
              <a:t>Average value of primary energy </a:t>
            </a:r>
            <a:r>
              <a:rPr lang="pl-PL" sz="2100" dirty="0">
                <a:solidFill>
                  <a:prstClr val="white"/>
                </a:solidFill>
                <a:latin typeface="Roboto Condensed Light" panose="02000000000000000000" pitchFamily="2" charset="0"/>
                <a:ea typeface="Roboto Condensed Light" panose="02000000000000000000" pitchFamily="2" charset="0"/>
                <a:cs typeface="Roboto Condensed Light" panose="02000000000000000000" pitchFamily="2" charset="0"/>
              </a:rPr>
              <a:t>consumption </a:t>
            </a:r>
          </a:p>
          <a:p>
            <a:pPr algn="ctr" defTabSz="685800"/>
            <a:r>
              <a:rPr lang="pl-PL" sz="2100" b="1" dirty="0" err="1">
                <a:solidFill>
                  <a:prstClr val="white"/>
                </a:solidFill>
                <a:latin typeface="Roboto Condensed Light" panose="02000000000000000000" pitchFamily="2" charset="0"/>
                <a:ea typeface="Roboto Condensed Light" panose="02000000000000000000" pitchFamily="2" charset="0"/>
                <a:cs typeface="Roboto Condensed Light" panose="02000000000000000000" pitchFamily="2" charset="0"/>
              </a:rPr>
              <a:t>before </a:t>
            </a:r>
            <a:r>
              <a:rPr lang="pl-PL" sz="2100" dirty="0">
                <a:solidFill>
                  <a:prstClr val="white"/>
                </a:solidFill>
                <a:latin typeface="Roboto Condensed Light" panose="02000000000000000000" pitchFamily="2" charset="0"/>
                <a:ea typeface="Roboto Condensed Light" panose="02000000000000000000" pitchFamily="2" charset="0"/>
                <a:cs typeface="Roboto Condensed Light" panose="02000000000000000000" pitchFamily="2" charset="0"/>
              </a:rPr>
              <a:t>and </a:t>
            </a:r>
            <a:r>
              <a:rPr lang="pl-PL" sz="2100" b="1" dirty="0">
                <a:solidFill>
                  <a:prstClr val="white"/>
                </a:solidFill>
                <a:latin typeface="Roboto Condensed Light" panose="02000000000000000000" pitchFamily="2" charset="0"/>
                <a:ea typeface="Roboto Condensed Light" panose="02000000000000000000" pitchFamily="2" charset="0"/>
                <a:cs typeface="Roboto Condensed Light" panose="02000000000000000000" pitchFamily="2" charset="0"/>
              </a:rPr>
              <a:t>after </a:t>
            </a:r>
            <a:r>
              <a:rPr lang="pl-PL" sz="2100" dirty="0" err="1">
                <a:solidFill>
                  <a:prstClr val="white"/>
                </a:solidFill>
                <a:latin typeface="Roboto Condensed Light" panose="02000000000000000000" pitchFamily="2" charset="0"/>
                <a:ea typeface="Roboto Condensed Light" panose="02000000000000000000" pitchFamily="2" charset="0"/>
                <a:cs typeface="Roboto Condensed Light" panose="02000000000000000000" pitchFamily="2" charset="0"/>
              </a:rPr>
              <a:t>energy renovations</a:t>
            </a:r>
            <a:endParaRPr lang="pl-PL" sz="2100" dirty="0">
              <a:solidFill>
                <a:prstClr val="white"/>
              </a:solidFill>
              <a:latin typeface="Roboto Condensed Light" panose="02000000000000000000" pitchFamily="2" charset="0"/>
              <a:ea typeface="Roboto Condensed Light" panose="02000000000000000000" pitchFamily="2" charset="0"/>
              <a:cs typeface="Roboto Condensed Light" panose="02000000000000000000" pitchFamily="2" charset="0"/>
            </a:endParaRPr>
          </a:p>
        </p:txBody>
      </p:sp>
      <p:sp>
        <p:nvSpPr>
          <p:cNvPr id="9" name="Prostokąt 9">
            <a:extLst>
              <a:ext uri="{FF2B5EF4-FFF2-40B4-BE49-F238E27FC236}">
                <a16:creationId xmlns:a16="http://schemas.microsoft.com/office/drawing/2014/main" id="{0976FE86-9706-4AF9-5148-D738DC689096}"/>
              </a:ext>
            </a:extLst>
          </p:cNvPr>
          <p:cNvSpPr/>
          <p:nvPr/>
        </p:nvSpPr>
        <p:spPr>
          <a:xfrm>
            <a:off x="10858183" y="2333838"/>
            <a:ext cx="6511691" cy="97670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r>
              <a:rPr lang="en-US" sz="2100" dirty="0">
                <a:solidFill>
                  <a:prstClr val="white"/>
                </a:solidFill>
                <a:latin typeface="Roboto Condensed Light" panose="02000000000000000000" pitchFamily="2" charset="0"/>
                <a:ea typeface="Roboto Condensed Light" panose="02000000000000000000" pitchFamily="2" charset="0"/>
                <a:cs typeface="Roboto Condensed Light" panose="02000000000000000000" pitchFamily="2" charset="0"/>
              </a:rPr>
              <a:t>Average annual value of central heating consumption</a:t>
            </a:r>
            <a:br>
              <a:rPr lang="pl-PL" sz="2100" dirty="0">
                <a:solidFill>
                  <a:prstClr val="white"/>
                </a:solidFill>
                <a:latin typeface="Roboto Condensed Light" panose="02000000000000000000" pitchFamily="2" charset="0"/>
                <a:ea typeface="Roboto Condensed Light" panose="02000000000000000000" pitchFamily="2" charset="0"/>
                <a:cs typeface="Roboto Condensed Light" panose="02000000000000000000" pitchFamily="2" charset="0"/>
              </a:rPr>
            </a:br>
            <a:r>
              <a:rPr lang="pl-PL" sz="2100" b="1" dirty="0" err="1">
                <a:solidFill>
                  <a:prstClr val="white"/>
                </a:solidFill>
                <a:latin typeface="Roboto Condensed Light" panose="02000000000000000000" pitchFamily="2" charset="0"/>
                <a:ea typeface="Roboto Condensed Light" panose="02000000000000000000" pitchFamily="2" charset="0"/>
                <a:cs typeface="Roboto Condensed Light" panose="02000000000000000000" pitchFamily="2" charset="0"/>
              </a:rPr>
              <a:t>before </a:t>
            </a:r>
            <a:r>
              <a:rPr lang="pl-PL" sz="2100" dirty="0">
                <a:solidFill>
                  <a:prstClr val="white"/>
                </a:solidFill>
                <a:latin typeface="Roboto Condensed Light" panose="02000000000000000000" pitchFamily="2" charset="0"/>
                <a:ea typeface="Roboto Condensed Light" panose="02000000000000000000" pitchFamily="2" charset="0"/>
                <a:cs typeface="Roboto Condensed Light" panose="02000000000000000000" pitchFamily="2" charset="0"/>
              </a:rPr>
              <a:t>and </a:t>
            </a:r>
            <a:r>
              <a:rPr lang="pl-PL" sz="2100" b="1" dirty="0">
                <a:solidFill>
                  <a:prstClr val="white"/>
                </a:solidFill>
                <a:latin typeface="Roboto Condensed Light" panose="02000000000000000000" pitchFamily="2" charset="0"/>
                <a:ea typeface="Roboto Condensed Light" panose="02000000000000000000" pitchFamily="2" charset="0"/>
                <a:cs typeface="Roboto Condensed Light" panose="02000000000000000000" pitchFamily="2" charset="0"/>
              </a:rPr>
              <a:t>after </a:t>
            </a:r>
            <a:r>
              <a:rPr lang="pl-PL" sz="2100" dirty="0" err="1">
                <a:solidFill>
                  <a:prstClr val="white"/>
                </a:solidFill>
                <a:latin typeface="Roboto Condensed Light" panose="02000000000000000000" pitchFamily="2" charset="0"/>
                <a:ea typeface="Roboto Condensed Light" panose="02000000000000000000" pitchFamily="2" charset="0"/>
                <a:cs typeface="Roboto Condensed Light" panose="02000000000000000000" pitchFamily="2" charset="0"/>
              </a:rPr>
              <a:t>energy </a:t>
            </a:r>
            <a:r>
              <a:rPr lang="en-US" sz="2100" dirty="0">
                <a:solidFill>
                  <a:prstClr val="white"/>
                </a:solidFill>
                <a:latin typeface="Roboto Condensed Light" panose="02000000000000000000" pitchFamily="2" charset="0"/>
                <a:ea typeface="Roboto Condensed Light" panose="02000000000000000000" pitchFamily="2" charset="0"/>
                <a:cs typeface="Roboto Condensed Light" panose="02000000000000000000" pitchFamily="2" charset="0"/>
              </a:rPr>
              <a:t>renovations </a:t>
            </a:r>
            <a:endParaRPr lang="pl-PL" sz="2100" dirty="0">
              <a:solidFill>
                <a:prstClr val="white"/>
              </a:solidFill>
              <a:latin typeface="Roboto Condensed Light" panose="02000000000000000000" pitchFamily="2" charset="0"/>
              <a:ea typeface="Roboto Condensed Light" panose="02000000000000000000" pitchFamily="2" charset="0"/>
              <a:cs typeface="Roboto Condensed Light" panose="02000000000000000000" pitchFamily="2" charset="0"/>
            </a:endParaRPr>
          </a:p>
        </p:txBody>
      </p:sp>
      <p:sp>
        <p:nvSpPr>
          <p:cNvPr id="10" name="pole tekstowe 4">
            <a:extLst>
              <a:ext uri="{FF2B5EF4-FFF2-40B4-BE49-F238E27FC236}">
                <a16:creationId xmlns:a16="http://schemas.microsoft.com/office/drawing/2014/main" id="{DD86107E-1BFA-F967-361E-5215F3E4A11E}"/>
              </a:ext>
            </a:extLst>
          </p:cNvPr>
          <p:cNvSpPr txBox="1"/>
          <p:nvPr/>
        </p:nvSpPr>
        <p:spPr>
          <a:xfrm>
            <a:off x="1981201" y="8861637"/>
            <a:ext cx="16177769" cy="646331"/>
          </a:xfrm>
          <a:prstGeom prst="rect">
            <a:avLst/>
          </a:prstGeom>
          <a:noFill/>
        </p:spPr>
        <p:txBody>
          <a:bodyPr wrap="square" rtlCol="0">
            <a:spAutoFit/>
          </a:bodyPr>
          <a:lstStyle/>
          <a:p>
            <a:pPr defTabSz="685800"/>
            <a:r>
              <a:rPr lang="pl-PL" i="1" dirty="0">
                <a:solidFill>
                  <a:prstClr val="black"/>
                </a:solidFill>
                <a:latin typeface="Roboto Condensed Light" panose="02000000000000000000" pitchFamily="2" charset="0"/>
                <a:ea typeface="Roboto Condensed Light" panose="02000000000000000000" pitchFamily="2" charset="0"/>
                <a:cs typeface="Roboto Condensed" charset="0"/>
              </a:rPr>
              <a:t>Source: </a:t>
            </a:r>
            <a:r>
              <a:rPr lang="pl-PL" i="1" dirty="0" err="1">
                <a:solidFill>
                  <a:prstClr val="black"/>
                </a:solidFill>
                <a:latin typeface="Roboto Condensed Light" panose="02000000000000000000" pitchFamily="2" charset="0"/>
                <a:ea typeface="Roboto Condensed Light" panose="02000000000000000000" pitchFamily="2" charset="0"/>
                <a:cs typeface="Roboto Condensed" charset="0"/>
              </a:rPr>
              <a:t>own elaboration based </a:t>
            </a:r>
            <a:r>
              <a:rPr lang="pl-PL" i="1" dirty="0">
                <a:solidFill>
                  <a:prstClr val="black"/>
                </a:solidFill>
                <a:latin typeface="Roboto Condensed Light" panose="02000000000000000000" pitchFamily="2" charset="0"/>
                <a:ea typeface="Roboto Condensed Light" panose="02000000000000000000" pitchFamily="2" charset="0"/>
                <a:cs typeface="Roboto Condensed" charset="0"/>
              </a:rPr>
              <a:t>on </a:t>
            </a:r>
            <a:r>
              <a:rPr lang="pl-PL" i="1" dirty="0" err="1">
                <a:solidFill>
                  <a:prstClr val="black"/>
                </a:solidFill>
                <a:latin typeface="Roboto Condensed Light" panose="02000000000000000000" pitchFamily="2" charset="0"/>
                <a:ea typeface="Roboto Condensed Light" panose="02000000000000000000" pitchFamily="2" charset="0"/>
                <a:cs typeface="Roboto Condensed" charset="0"/>
              </a:rPr>
              <a:t>Statistics </a:t>
            </a:r>
            <a:r>
              <a:rPr lang="pl-PL" i="1" dirty="0">
                <a:solidFill>
                  <a:prstClr val="black"/>
                </a:solidFill>
                <a:latin typeface="Roboto Condensed Light" panose="02000000000000000000" pitchFamily="2" charset="0"/>
                <a:ea typeface="Roboto Condensed Light" panose="02000000000000000000" pitchFamily="2" charset="0"/>
                <a:cs typeface="Roboto Condensed" charset="0"/>
              </a:rPr>
              <a:t>Poland: </a:t>
            </a:r>
            <a:r>
              <a:rPr lang="en-US" i="1" dirty="0">
                <a:solidFill>
                  <a:prstClr val="black"/>
                </a:solidFill>
                <a:latin typeface="Roboto Condensed Light" panose="02000000000000000000" pitchFamily="2" charset="0"/>
                <a:ea typeface="Roboto Condensed Light" panose="02000000000000000000" pitchFamily="2" charset="0"/>
                <a:cs typeface="Roboto Condensed" charset="0"/>
              </a:rPr>
              <a:t>Development of methodology and </a:t>
            </a:r>
            <a:r>
              <a:rPr lang="en-US" i="1" dirty="0" err="1">
                <a:solidFill>
                  <a:prstClr val="black"/>
                </a:solidFill>
                <a:latin typeface="Roboto Condensed Light" panose="02000000000000000000" pitchFamily="2" charset="0"/>
                <a:ea typeface="Roboto Condensed Light" panose="02000000000000000000" pitchFamily="2" charset="0"/>
                <a:cs typeface="Roboto Condensed" charset="0"/>
              </a:rPr>
              <a:t>realisation </a:t>
            </a:r>
            <a:r>
              <a:rPr lang="en-US" i="1" dirty="0">
                <a:solidFill>
                  <a:prstClr val="black"/>
                </a:solidFill>
                <a:latin typeface="Roboto Condensed Light" panose="02000000000000000000" pitchFamily="2" charset="0"/>
                <a:ea typeface="Roboto Condensed Light" panose="02000000000000000000" pitchFamily="2" charset="0"/>
                <a:cs typeface="Roboto Condensed" charset="0"/>
              </a:rPr>
              <a:t>of a survey </a:t>
            </a:r>
            <a:r>
              <a:rPr lang="pl-PL" i="1" dirty="0">
                <a:solidFill>
                  <a:prstClr val="black"/>
                </a:solidFill>
                <a:latin typeface="Roboto Condensed Light" panose="02000000000000000000" pitchFamily="2" charset="0"/>
                <a:ea typeface="Roboto Condensed Light" panose="02000000000000000000" pitchFamily="2" charset="0"/>
                <a:cs typeface="Roboto Condensed" charset="0"/>
              </a:rPr>
              <a:t>of </a:t>
            </a:r>
            <a:r>
              <a:rPr lang="en-US" i="1" dirty="0">
                <a:solidFill>
                  <a:prstClr val="black"/>
                </a:solidFill>
                <a:latin typeface="Roboto Condensed Light" panose="02000000000000000000" pitchFamily="2" charset="0"/>
                <a:ea typeface="Roboto Condensed Light" panose="02000000000000000000" pitchFamily="2" charset="0"/>
                <a:cs typeface="Roboto Condensed" charset="0"/>
              </a:rPr>
              <a:t>a thermo-modernization activity scale in multi-dwelling residential buildings</a:t>
            </a:r>
            <a:r>
              <a:rPr lang="pl-PL" i="1" dirty="0">
                <a:solidFill>
                  <a:prstClr val="black"/>
                </a:solidFill>
                <a:latin typeface="Roboto Condensed Light" panose="02000000000000000000" pitchFamily="2" charset="0"/>
                <a:ea typeface="Roboto Condensed Light" panose="02000000000000000000" pitchFamily="2" charset="0"/>
                <a:cs typeface="Roboto Condensed" charset="0"/>
              </a:rPr>
              <a:t>. In the report, data were collected for the period 2010-2016.</a:t>
            </a:r>
          </a:p>
        </p:txBody>
      </p:sp>
    </p:spTree>
    <p:extLst>
      <p:ext uri="{BB962C8B-B14F-4D97-AF65-F5344CB8AC3E}">
        <p14:creationId xmlns:p14="http://schemas.microsoft.com/office/powerpoint/2010/main" val="33121556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8E6A2CC1-B0BA-4D5B-55C6-1A07E84F2A3A}"/>
              </a:ext>
            </a:extLst>
          </p:cNvPr>
          <p:cNvSpPr>
            <a:spLocks noGrp="1"/>
          </p:cNvSpPr>
          <p:nvPr>
            <p:ph type="title"/>
          </p:nvPr>
        </p:nvSpPr>
        <p:spPr>
          <a:xfrm>
            <a:off x="2888673" y="223408"/>
            <a:ext cx="13341927" cy="1068092"/>
          </a:xfrm>
        </p:spPr>
        <p:txBody>
          <a:bodyPr>
            <a:normAutofit/>
          </a:bodyPr>
          <a:lstStyle/>
          <a:p>
            <a:r>
              <a:rPr lang="cs-CZ" dirty="0" err="1">
                <a:solidFill>
                  <a:schemeClr val="tx2"/>
                </a:solidFill>
              </a:rPr>
              <a:t>Differentiated impacts </a:t>
            </a:r>
            <a:r>
              <a:rPr lang="cs-CZ" dirty="0">
                <a:solidFill>
                  <a:schemeClr val="tx2"/>
                </a:solidFill>
              </a:rPr>
              <a:t>of </a:t>
            </a:r>
            <a:r>
              <a:rPr lang="cs-CZ" dirty="0" err="1">
                <a:solidFill>
                  <a:schemeClr val="tx2"/>
                </a:solidFill>
              </a:rPr>
              <a:t>energy crisis</a:t>
            </a:r>
            <a:endParaRPr lang="en-GB" dirty="0">
              <a:solidFill>
                <a:schemeClr val="tx2"/>
              </a:solidFill>
            </a:endParaRPr>
          </a:p>
        </p:txBody>
      </p:sp>
      <p:sp>
        <p:nvSpPr>
          <p:cNvPr id="4" name="Prostokąt 3">
            <a:extLst>
              <a:ext uri="{FF2B5EF4-FFF2-40B4-BE49-F238E27FC236}">
                <a16:creationId xmlns:a16="http://schemas.microsoft.com/office/drawing/2014/main" id="{B90DDCF4-88EE-FCC5-4FF1-AA511FA97A9D}"/>
              </a:ext>
            </a:extLst>
          </p:cNvPr>
          <p:cNvSpPr/>
          <p:nvPr/>
        </p:nvSpPr>
        <p:spPr>
          <a:xfrm>
            <a:off x="11808406" y="2051038"/>
            <a:ext cx="5841902" cy="6455438"/>
          </a:xfrm>
          <a:prstGeom prst="rect">
            <a:avLst/>
          </a:prstGeom>
          <a:solidFill>
            <a:srgbClr val="0065BD"/>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r>
              <a:rPr lang="cs-CZ" sz="2400" b="1" dirty="0">
                <a:solidFill>
                  <a:prstClr val="white"/>
                </a:solidFill>
                <a:latin typeface="Technika"/>
                <a:ea typeface="Roboto Condensed Light" panose="02000000000000000000" pitchFamily="2" charset="0"/>
                <a:cs typeface="Roboto Condensed Light" panose="02000000000000000000" pitchFamily="2" charset="0"/>
              </a:rPr>
              <a:t>Case Česká Lípa (OSBD)</a:t>
            </a:r>
          </a:p>
          <a:p>
            <a:pPr marL="428625" indent="-428625" defTabSz="685800">
              <a:buFont typeface="Arial" panose="020B0604020202020204" pitchFamily="34" charset="0"/>
              <a:buChar char="•"/>
            </a:pPr>
            <a:endParaRPr lang="pl-PL" sz="2400" dirty="0">
              <a:solidFill>
                <a:prstClr val="white"/>
              </a:solidFill>
              <a:latin typeface="Technika"/>
              <a:ea typeface="Roboto Condensed Light" panose="02000000000000000000" pitchFamily="2" charset="0"/>
              <a:cs typeface="Roboto Condensed Light" panose="02000000000000000000" pitchFamily="2" charset="0"/>
            </a:endParaRPr>
          </a:p>
          <a:p>
            <a:pPr marL="428625" indent="-428625" defTabSz="685800">
              <a:buFont typeface="Arial" panose="020B0604020202020204" pitchFamily="34" charset="0"/>
              <a:buChar char="•"/>
            </a:pPr>
            <a:r>
              <a:rPr lang="pl-PL" sz="2400" dirty="0">
                <a:solidFill>
                  <a:prstClr val="white"/>
                </a:solidFill>
                <a:latin typeface="Technika"/>
                <a:ea typeface="Roboto Condensed Light" panose="02000000000000000000" pitchFamily="2" charset="0"/>
                <a:cs typeface="Roboto Condensed Light" panose="02000000000000000000" pitchFamily="2" charset="0"/>
              </a:rPr>
              <a:t>More aCentral </a:t>
            </a:r>
            <a:r>
              <a:rPr lang="cs-CZ" sz="2400" dirty="0">
                <a:solidFill>
                  <a:prstClr val="white"/>
                </a:solidFill>
                <a:latin typeface="Technika"/>
                <a:ea typeface="Roboto Condensed Light" panose="02000000000000000000" pitchFamily="2" charset="0"/>
                <a:cs typeface="Roboto Condensed Light" panose="02000000000000000000" pitchFamily="2" charset="0"/>
              </a:rPr>
              <a:t>Co-op OSBD Česká Lípa </a:t>
            </a:r>
            <a:r>
              <a:rPr lang="cs-CZ" sz="2400" dirty="0" err="1">
                <a:solidFill>
                  <a:prstClr val="white"/>
                </a:solidFill>
                <a:latin typeface="Technika"/>
                <a:ea typeface="Roboto Condensed Light" panose="02000000000000000000" pitchFamily="2" charset="0"/>
                <a:cs typeface="Roboto Condensed Light" panose="02000000000000000000" pitchFamily="2" charset="0"/>
              </a:rPr>
              <a:t>was continuously dissatisfied with policy </a:t>
            </a:r>
            <a:r>
              <a:rPr lang="cs-CZ" sz="2400" dirty="0">
                <a:solidFill>
                  <a:prstClr val="white"/>
                </a:solidFill>
                <a:latin typeface="Technika"/>
                <a:ea typeface="Roboto Condensed Light" panose="02000000000000000000" pitchFamily="2" charset="0"/>
                <a:cs typeface="Roboto Condensed Light" panose="02000000000000000000" pitchFamily="2" charset="0"/>
              </a:rPr>
              <a:t>of the </a:t>
            </a:r>
            <a:r>
              <a:rPr lang="cs-CZ" sz="2400" dirty="0" err="1">
                <a:solidFill>
                  <a:prstClr val="white"/>
                </a:solidFill>
                <a:latin typeface="Technika"/>
                <a:ea typeface="Roboto Condensed Light" panose="02000000000000000000" pitchFamily="2" charset="0"/>
                <a:cs typeface="Roboto Condensed Light" panose="02000000000000000000" pitchFamily="2" charset="0"/>
              </a:rPr>
              <a:t>foreign </a:t>
            </a:r>
            <a:r>
              <a:rPr lang="pl-PL" sz="2400" dirty="0">
                <a:solidFill>
                  <a:prstClr val="white"/>
                </a:solidFill>
                <a:latin typeface="Technika"/>
                <a:ea typeface="Roboto Condensed Light" panose="02000000000000000000" pitchFamily="2" charset="0"/>
                <a:cs typeface="Roboto Condensed Light" panose="02000000000000000000" pitchFamily="2" charset="0"/>
              </a:rPr>
              <a:t>district heating system operator.</a:t>
            </a:r>
          </a:p>
          <a:p>
            <a:pPr marL="428625" indent="-428625" defTabSz="685800">
              <a:buFont typeface="Arial" panose="020B0604020202020204" pitchFamily="34" charset="0"/>
              <a:buChar char="•"/>
            </a:pPr>
            <a:r>
              <a:rPr lang="pl-PL" sz="2400" dirty="0">
                <a:solidFill>
                  <a:prstClr val="white"/>
                </a:solidFill>
                <a:latin typeface="Technika"/>
                <a:ea typeface="Roboto Condensed Light" panose="02000000000000000000" pitchFamily="2" charset="0"/>
                <a:cs typeface="Roboto Condensed Light" panose="02000000000000000000" pitchFamily="2" charset="0"/>
              </a:rPr>
              <a:t>nd more buildings cut off the system and left the OSBD.</a:t>
            </a:r>
          </a:p>
          <a:p>
            <a:pPr marL="428625" indent="-428625" defTabSz="685800">
              <a:buFont typeface="Arial" panose="020B0604020202020204" pitchFamily="34" charset="0"/>
              <a:buChar char="•"/>
            </a:pPr>
            <a:r>
              <a:rPr lang="pl-PL" sz="2400" dirty="0">
                <a:solidFill>
                  <a:prstClr val="white"/>
                </a:solidFill>
                <a:latin typeface="Technika"/>
                <a:ea typeface="Roboto Condensed Light" panose="02000000000000000000" pitchFamily="2" charset="0"/>
                <a:cs typeface="Roboto Condensed Light" panose="02000000000000000000" pitchFamily="2" charset="0"/>
              </a:rPr>
              <a:t>The heating system was endangered by </a:t>
            </a:r>
            <a:r>
              <a:rPr lang="pl-PL" sz="2400" dirty="0" err="1">
                <a:solidFill>
                  <a:prstClr val="white"/>
                </a:solidFill>
                <a:latin typeface="Technika"/>
                <a:ea typeface="Roboto Condensed Light" panose="02000000000000000000" pitchFamily="2" charset="0"/>
                <a:cs typeface="Roboto Condensed Light" panose="02000000000000000000" pitchFamily="2" charset="0"/>
              </a:rPr>
              <a:t>economic </a:t>
            </a:r>
            <a:r>
              <a:rPr lang="pl-PL" sz="2400" dirty="0">
                <a:solidFill>
                  <a:prstClr val="white"/>
                </a:solidFill>
                <a:latin typeface="Technika"/>
                <a:ea typeface="Roboto Condensed Light" panose="02000000000000000000" pitchFamily="2" charset="0"/>
                <a:cs typeface="Roboto Condensed Light" panose="02000000000000000000" pitchFamily="2" charset="0"/>
              </a:rPr>
              <a:t>and </a:t>
            </a:r>
            <a:r>
              <a:rPr lang="pl-PL" sz="2400" dirty="0" err="1">
                <a:solidFill>
                  <a:prstClr val="white"/>
                </a:solidFill>
                <a:latin typeface="Technika"/>
                <a:ea typeface="Roboto Condensed Light" panose="02000000000000000000" pitchFamily="2" charset="0"/>
                <a:cs typeface="Roboto Condensed Light" panose="02000000000000000000" pitchFamily="2" charset="0"/>
              </a:rPr>
              <a:t>technical collapse</a:t>
            </a:r>
            <a:endParaRPr lang="pl-PL" sz="2400" dirty="0">
              <a:solidFill>
                <a:prstClr val="white"/>
              </a:solidFill>
              <a:latin typeface="Technika"/>
              <a:ea typeface="Roboto Condensed Light" panose="02000000000000000000" pitchFamily="2" charset="0"/>
              <a:cs typeface="Roboto Condensed Light" panose="02000000000000000000" pitchFamily="2" charset="0"/>
            </a:endParaRPr>
          </a:p>
          <a:p>
            <a:pPr marL="428625" indent="-428625" defTabSz="685800">
              <a:buFont typeface="Arial" panose="020B0604020202020204" pitchFamily="34" charset="0"/>
              <a:buChar char="•"/>
            </a:pPr>
            <a:r>
              <a:rPr lang="pl-PL" sz="2400" dirty="0">
                <a:solidFill>
                  <a:prstClr val="white"/>
                </a:solidFill>
                <a:latin typeface="Technika"/>
                <a:ea typeface="Roboto Condensed Light" panose="02000000000000000000" pitchFamily="2" charset="0"/>
                <a:cs typeface="Roboto Condensed Light" panose="02000000000000000000" pitchFamily="2" charset="0"/>
              </a:rPr>
              <a:t>OSBD fixed costs per </a:t>
            </a:r>
            <a:r>
              <a:rPr lang="pl-PL" sz="2400" dirty="0" err="1">
                <a:solidFill>
                  <a:prstClr val="white"/>
                </a:solidFill>
                <a:latin typeface="Technika"/>
                <a:ea typeface="Roboto Condensed Light" panose="02000000000000000000" pitchFamily="2" charset="0"/>
                <a:cs typeface="Roboto Condensed Light" panose="02000000000000000000" pitchFamily="2" charset="0"/>
              </a:rPr>
              <a:t>housing </a:t>
            </a:r>
            <a:r>
              <a:rPr lang="pl-PL" sz="2400" dirty="0">
                <a:solidFill>
                  <a:prstClr val="white"/>
                </a:solidFill>
                <a:latin typeface="Technika"/>
                <a:ea typeface="Roboto Condensed Light" panose="02000000000000000000" pitchFamily="2" charset="0"/>
                <a:cs typeface="Roboto Condensed Light" panose="02000000000000000000" pitchFamily="2" charset="0"/>
              </a:rPr>
              <a:t>unit </a:t>
            </a:r>
            <a:r>
              <a:rPr lang="pl-PL" sz="2400" dirty="0" err="1">
                <a:solidFill>
                  <a:prstClr val="white"/>
                </a:solidFill>
                <a:latin typeface="Technika"/>
                <a:ea typeface="Roboto Condensed Light" panose="02000000000000000000" pitchFamily="2" charset="0"/>
                <a:cs typeface="Roboto Condensed Light" panose="02000000000000000000" pitchFamily="2" charset="0"/>
              </a:rPr>
              <a:t>rose</a:t>
            </a:r>
            <a:r>
              <a:rPr lang="pl-PL" sz="2400" dirty="0">
                <a:solidFill>
                  <a:prstClr val="white"/>
                </a:solidFill>
                <a:latin typeface="Technika"/>
                <a:ea typeface="Roboto Condensed Light" panose="02000000000000000000" pitchFamily="2" charset="0"/>
                <a:cs typeface="Roboto Condensed Light" panose="02000000000000000000" pitchFamily="2" charset="0"/>
              </a:rPr>
              <a:t>.</a:t>
            </a:r>
          </a:p>
          <a:p>
            <a:pPr marL="428625" indent="-428625" defTabSz="685800">
              <a:buFont typeface="Arial" panose="020B0604020202020204" pitchFamily="34" charset="0"/>
              <a:buChar char="•"/>
            </a:pPr>
            <a:endParaRPr lang="pl-PL" sz="2400" dirty="0">
              <a:solidFill>
                <a:prstClr val="white"/>
              </a:solidFill>
              <a:latin typeface="Technika"/>
              <a:ea typeface="Roboto Condensed Light" panose="02000000000000000000" pitchFamily="2" charset="0"/>
              <a:cs typeface="Roboto Condensed Light" panose="02000000000000000000" pitchFamily="2" charset="0"/>
            </a:endParaRPr>
          </a:p>
          <a:p>
            <a:pPr defTabSz="685800"/>
            <a:r>
              <a:rPr lang="pl-PL" sz="2400" b="1" dirty="0">
                <a:solidFill>
                  <a:prstClr val="white"/>
                </a:solidFill>
                <a:latin typeface="Technika"/>
                <a:ea typeface="Roboto Condensed Light" panose="02000000000000000000" pitchFamily="2" charset="0"/>
                <a:cs typeface="Roboto Condensed Light" panose="02000000000000000000" pitchFamily="2" charset="0"/>
              </a:rPr>
              <a:t>SOLUTION</a:t>
            </a:r>
            <a:r>
              <a:rPr lang="pl-PL" sz="2400" dirty="0">
                <a:solidFill>
                  <a:prstClr val="white"/>
                </a:solidFill>
                <a:latin typeface="Technika"/>
                <a:ea typeface="Roboto Condensed Light" panose="02000000000000000000" pitchFamily="2" charset="0"/>
                <a:cs typeface="Roboto Condensed Light" panose="02000000000000000000" pitchFamily="2" charset="0"/>
              </a:rPr>
              <a:t>: OSBD stepped into the </a:t>
            </a:r>
            <a:r>
              <a:rPr lang="pl-PL" sz="2400" dirty="0" err="1">
                <a:solidFill>
                  <a:prstClr val="white"/>
                </a:solidFill>
                <a:latin typeface="Technika"/>
                <a:ea typeface="Roboto Condensed Light" panose="02000000000000000000" pitchFamily="2" charset="0"/>
                <a:cs typeface="Roboto Condensed Light" panose="02000000000000000000" pitchFamily="2" charset="0"/>
              </a:rPr>
              <a:t>district </a:t>
            </a:r>
            <a:r>
              <a:rPr lang="pl-PL" sz="2400" dirty="0">
                <a:solidFill>
                  <a:prstClr val="white"/>
                </a:solidFill>
                <a:latin typeface="Technika"/>
                <a:ea typeface="Roboto Condensed Light" panose="02000000000000000000" pitchFamily="2" charset="0"/>
                <a:cs typeface="Roboto Condensed Light" panose="02000000000000000000" pitchFamily="2" charset="0"/>
              </a:rPr>
              <a:t>heating operator by buying 20% shares</a:t>
            </a:r>
          </a:p>
        </p:txBody>
      </p:sp>
      <p:sp>
        <p:nvSpPr>
          <p:cNvPr id="5" name="pole tekstowe 3">
            <a:extLst>
              <a:ext uri="{FF2B5EF4-FFF2-40B4-BE49-F238E27FC236}">
                <a16:creationId xmlns:a16="http://schemas.microsoft.com/office/drawing/2014/main" id="{1C0A67FF-9421-96A1-E7BC-184A45AECFB0}"/>
              </a:ext>
            </a:extLst>
          </p:cNvPr>
          <p:cNvSpPr txBox="1"/>
          <p:nvPr/>
        </p:nvSpPr>
        <p:spPr>
          <a:xfrm>
            <a:off x="2697764" y="2354895"/>
            <a:ext cx="8275037" cy="6000232"/>
          </a:xfrm>
          <a:prstGeom prst="rect">
            <a:avLst/>
          </a:prstGeom>
          <a:noFill/>
        </p:spPr>
        <p:txBody>
          <a:bodyPr wrap="square">
            <a:spAutoFit/>
          </a:bodyPr>
          <a:lstStyle/>
          <a:p>
            <a:pPr marL="428625" indent="-428625" defTabSz="685800">
              <a:lnSpc>
                <a:spcPct val="115000"/>
              </a:lnSpc>
              <a:spcBef>
                <a:spcPts val="900"/>
              </a:spcBef>
              <a:spcAft>
                <a:spcPts val="900"/>
              </a:spcAft>
              <a:buClr>
                <a:srgbClr val="0065BD"/>
              </a:buClr>
              <a:buFont typeface="Arial" panose="020B0604020202020204" pitchFamily="34" charset="0"/>
              <a:buChar char="•"/>
            </a:pPr>
            <a:r>
              <a:rPr lang="pl-PL" sz="2700" dirty="0">
                <a:solidFill>
                  <a:prstClr val="black"/>
                </a:solidFill>
                <a:latin typeface="Technika"/>
                <a:ea typeface="Calibri" panose="020F0502020204030204" pitchFamily="34" charset="0"/>
                <a:cs typeface="Arial" panose="020B0604020202020204" pitchFamily="34" charset="0"/>
              </a:rPr>
              <a:t>The </a:t>
            </a:r>
            <a:r>
              <a:rPr lang="pl-PL" sz="2700" dirty="0" err="1">
                <a:solidFill>
                  <a:prstClr val="black"/>
                </a:solidFill>
                <a:latin typeface="Technika"/>
                <a:ea typeface="Calibri" panose="020F0502020204030204" pitchFamily="34" charset="0"/>
                <a:cs typeface="Arial" panose="020B0604020202020204" pitchFamily="34" charset="0"/>
              </a:rPr>
              <a:t>crisis </a:t>
            </a:r>
            <a:r>
              <a:rPr lang="pl-PL" sz="2700" dirty="0">
                <a:solidFill>
                  <a:prstClr val="black"/>
                </a:solidFill>
                <a:latin typeface="Technika"/>
                <a:ea typeface="Calibri" panose="020F0502020204030204" pitchFamily="34" charset="0"/>
                <a:cs typeface="Arial" panose="020B0604020202020204" pitchFamily="34" charset="0"/>
              </a:rPr>
              <a:t>affected mostly buildings individually heated by </a:t>
            </a:r>
            <a:r>
              <a:rPr lang="pl-PL" sz="2700" dirty="0" err="1">
                <a:solidFill>
                  <a:prstClr val="black"/>
                </a:solidFill>
                <a:latin typeface="Technika"/>
                <a:ea typeface="Calibri" panose="020F0502020204030204" pitchFamily="34" charset="0"/>
                <a:cs typeface="Arial" panose="020B0604020202020204" pitchFamily="34" charset="0"/>
              </a:rPr>
              <a:t>natural gas</a:t>
            </a:r>
            <a:r>
              <a:rPr lang="pl-PL" sz="2700" dirty="0">
                <a:solidFill>
                  <a:prstClr val="black"/>
                </a:solidFill>
                <a:latin typeface="Technika"/>
                <a:ea typeface="Calibri" panose="020F0502020204030204" pitchFamily="34" charset="0"/>
                <a:cs typeface="Arial" panose="020B0604020202020204" pitchFamily="34" charset="0"/>
              </a:rPr>
              <a:t>.</a:t>
            </a:r>
          </a:p>
          <a:p>
            <a:pPr marL="428625" indent="-428625" defTabSz="685800">
              <a:lnSpc>
                <a:spcPct val="115000"/>
              </a:lnSpc>
              <a:spcBef>
                <a:spcPts val="900"/>
              </a:spcBef>
              <a:spcAft>
                <a:spcPts val="900"/>
              </a:spcAft>
              <a:buClr>
                <a:srgbClr val="0065BD"/>
              </a:buClr>
              <a:buFont typeface="Arial" panose="020B0604020202020204" pitchFamily="34" charset="0"/>
              <a:buChar char="•"/>
            </a:pPr>
            <a:r>
              <a:rPr lang="pl-PL" sz="2700" dirty="0">
                <a:solidFill>
                  <a:prstClr val="black"/>
                </a:solidFill>
                <a:latin typeface="Technika"/>
                <a:ea typeface="Calibri" panose="020F0502020204030204" pitchFamily="34" charset="0"/>
                <a:cs typeface="Arial" panose="020B0604020202020204" pitchFamily="34" charset="0"/>
              </a:rPr>
              <a:t>The government introduced a flat subsidy for electricity, natural gas and heating for each household in Czechia.</a:t>
            </a:r>
          </a:p>
          <a:p>
            <a:pPr marL="428625" indent="-428625" defTabSz="685800">
              <a:lnSpc>
                <a:spcPct val="115000"/>
              </a:lnSpc>
              <a:spcBef>
                <a:spcPts val="900"/>
              </a:spcBef>
              <a:spcAft>
                <a:spcPts val="900"/>
              </a:spcAft>
              <a:buClr>
                <a:srgbClr val="0065BD"/>
              </a:buClr>
              <a:buFont typeface="Arial" panose="020B0604020202020204" pitchFamily="34" charset="0"/>
              <a:buChar char="•"/>
            </a:pPr>
            <a:r>
              <a:rPr lang="pl-PL" sz="2700" dirty="0">
                <a:solidFill>
                  <a:prstClr val="black"/>
                </a:solidFill>
                <a:latin typeface="Technika"/>
                <a:ea typeface="Calibri" panose="020F0502020204030204" pitchFamily="34" charset="0"/>
                <a:cs typeface="Arial" panose="020B0604020202020204" pitchFamily="34" charset="0"/>
              </a:rPr>
              <a:t>The trend of cutting off from the district heating grids was reversed - </a:t>
            </a:r>
            <a:br>
              <a:rPr lang="pl-PL" sz="2700" dirty="0">
                <a:solidFill>
                  <a:prstClr val="black"/>
                </a:solidFill>
                <a:latin typeface="Technika"/>
                <a:ea typeface="Calibri" panose="020F0502020204030204" pitchFamily="34" charset="0"/>
                <a:cs typeface="Arial" panose="020B0604020202020204" pitchFamily="34" charset="0"/>
              </a:rPr>
            </a:br>
            <a:r>
              <a:rPr lang="pl-PL" sz="2700" dirty="0">
                <a:solidFill>
                  <a:prstClr val="black"/>
                </a:solidFill>
                <a:latin typeface="Technika"/>
                <a:ea typeface="Calibri" panose="020F0502020204030204" pitchFamily="34" charset="0"/>
                <a:cs typeface="Arial" panose="020B0604020202020204" pitchFamily="34" charset="0"/>
              </a:rPr>
              <a:t>now raising interest in being connected (e.g. Kutná </a:t>
            </a:r>
            <a:r>
              <a:rPr lang="cs-CZ" sz="2700" dirty="0">
                <a:solidFill>
                  <a:prstClr val="black"/>
                </a:solidFill>
                <a:latin typeface="Technika"/>
                <a:ea typeface="Calibri" panose="020F0502020204030204" pitchFamily="34" charset="0"/>
                <a:cs typeface="Arial" panose="020B0604020202020204" pitchFamily="34" charset="0"/>
              </a:rPr>
              <a:t>Hora).</a:t>
            </a:r>
          </a:p>
          <a:p>
            <a:pPr marL="428625" indent="-428625" defTabSz="685800">
              <a:lnSpc>
                <a:spcPct val="115000"/>
              </a:lnSpc>
              <a:spcBef>
                <a:spcPts val="900"/>
              </a:spcBef>
              <a:spcAft>
                <a:spcPts val="900"/>
              </a:spcAft>
              <a:buClr>
                <a:srgbClr val="0065BD"/>
              </a:buClr>
              <a:buFont typeface="Arial" panose="020B0604020202020204" pitchFamily="34" charset="0"/>
              <a:buChar char="•"/>
            </a:pPr>
            <a:r>
              <a:rPr lang="cs-CZ" sz="2700" dirty="0">
                <a:solidFill>
                  <a:prstClr val="black"/>
                </a:solidFill>
                <a:latin typeface="Technika"/>
                <a:ea typeface="Calibri" panose="020F0502020204030204" pitchFamily="34" charset="0"/>
                <a:cs typeface="Arial" panose="020B0604020202020204" pitchFamily="34" charset="0"/>
              </a:rPr>
              <a:t>Rising interest in renewable independent energy sources.</a:t>
            </a:r>
          </a:p>
        </p:txBody>
      </p:sp>
    </p:spTree>
    <p:extLst>
      <p:ext uri="{BB962C8B-B14F-4D97-AF65-F5344CB8AC3E}">
        <p14:creationId xmlns:p14="http://schemas.microsoft.com/office/powerpoint/2010/main" val="5061571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2863C8-56FD-4C9A-6713-E97B0C494D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DAF4B2-EE68-577A-15B5-44C02C5E0F3F}"/>
              </a:ext>
            </a:extLst>
          </p:cNvPr>
          <p:cNvSpPr txBox="1">
            <a:spLocks/>
          </p:cNvSpPr>
          <p:nvPr/>
        </p:nvSpPr>
        <p:spPr>
          <a:xfrm>
            <a:off x="2393157" y="373263"/>
            <a:ext cx="15566229" cy="803391"/>
          </a:xfrm>
          <a:prstGeom prst="rect">
            <a:avLst/>
          </a:prstGeom>
        </p:spPr>
        <p:txBody>
          <a:bodyPr vert="horz" lIns="137160" tIns="68580" rIns="137160" bIns="68580" rtlCol="0" anchor="b">
            <a:normAutofit/>
          </a:bodyPr>
          <a:lstStyle>
            <a:lvl1pPr algn="l" defTabSz="914400" rtl="0" eaLnBrk="1" latinLnBrk="0" hangingPunct="1">
              <a:lnSpc>
                <a:spcPct val="90000"/>
              </a:lnSpc>
              <a:spcBef>
                <a:spcPct val="0"/>
              </a:spcBef>
              <a:buNone/>
              <a:defRPr sz="2800" b="1" kern="1200">
                <a:solidFill>
                  <a:srgbClr val="000000"/>
                </a:solidFill>
                <a:latin typeface="Verdana" panose="020B0604030504040204" pitchFamily="34" charset="0"/>
                <a:ea typeface="Verdana" panose="020B0604030504040204" pitchFamily="34" charset="0"/>
                <a:cs typeface="+mj-cs"/>
              </a:defRPr>
            </a:lvl1pPr>
          </a:lstStyle>
          <a:p>
            <a:pPr defTabSz="1371600"/>
            <a:r>
              <a:rPr lang="cs-CZ" sz="4200" dirty="0">
                <a:solidFill>
                  <a:srgbClr val="0065BD"/>
                </a:solidFill>
                <a:latin typeface="Technika-Bold" panose="00000600000000000000" charset="-18"/>
              </a:rPr>
              <a:t>ENERGY COMMUNITIES</a:t>
            </a:r>
          </a:p>
        </p:txBody>
      </p:sp>
      <p:sp>
        <p:nvSpPr>
          <p:cNvPr id="5" name="TextovéPole 4">
            <a:extLst>
              <a:ext uri="{FF2B5EF4-FFF2-40B4-BE49-F238E27FC236}">
                <a16:creationId xmlns:a16="http://schemas.microsoft.com/office/drawing/2014/main" id="{F1DCF6C1-1209-45E3-8835-F7C24AA13687}"/>
              </a:ext>
            </a:extLst>
          </p:cNvPr>
          <p:cNvSpPr txBox="1"/>
          <p:nvPr/>
        </p:nvSpPr>
        <p:spPr>
          <a:xfrm>
            <a:off x="2393157" y="1239314"/>
            <a:ext cx="15566229" cy="553998"/>
          </a:xfrm>
          <a:prstGeom prst="rect">
            <a:avLst/>
          </a:prstGeom>
          <a:noFill/>
        </p:spPr>
        <p:txBody>
          <a:bodyPr wrap="square" rtlCol="0">
            <a:spAutoFit/>
          </a:bodyPr>
          <a:lstStyle/>
          <a:p>
            <a:pPr defTabSz="685800">
              <a:defRPr/>
            </a:pPr>
            <a:r>
              <a:rPr lang="cs-CZ" sz="3000" b="1" dirty="0" err="1">
                <a:solidFill>
                  <a:srgbClr val="0065BD">
                    <a:lumMod val="75000"/>
                  </a:srgbClr>
                </a:solidFill>
                <a:latin typeface="Technika"/>
              </a:rPr>
              <a:t>Residential sector mobilisation</a:t>
            </a:r>
            <a:endParaRPr lang="cs-CZ" sz="3000" b="1" dirty="0">
              <a:solidFill>
                <a:prstClr val="black"/>
              </a:solidFill>
              <a:latin typeface="Technika"/>
            </a:endParaRPr>
          </a:p>
        </p:txBody>
      </p:sp>
      <p:pic>
        <p:nvPicPr>
          <p:cNvPr id="4" name="Picture 2">
            <a:extLst>
              <a:ext uri="{FF2B5EF4-FFF2-40B4-BE49-F238E27FC236}">
                <a16:creationId xmlns:a16="http://schemas.microsoft.com/office/drawing/2014/main" id="{F42D1FFD-1C57-2D5C-F17D-3E2478DA19A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6687"/>
          <a:stretch/>
        </p:blipFill>
        <p:spPr bwMode="auto">
          <a:xfrm>
            <a:off x="2393158" y="2451389"/>
            <a:ext cx="7980929" cy="7193357"/>
          </a:xfrm>
          <a:prstGeom prst="rect">
            <a:avLst/>
          </a:prstGeom>
          <a:noFill/>
          <a:extLst>
            <a:ext uri="{909E8E84-426E-40DD-AFC4-6F175D3DCCD1}">
              <a14:hiddenFill xmlns:a14="http://schemas.microsoft.com/office/drawing/2010/main">
                <a:solidFill>
                  <a:srgbClr val="FFFFFF"/>
                </a:solidFill>
              </a14:hiddenFill>
            </a:ext>
          </a:extLst>
        </p:spPr>
      </p:pic>
      <p:pic>
        <p:nvPicPr>
          <p:cNvPr id="3" name="Content Placeholder 8" descr="A white board with sticky notes&#10;&#10;AI-generated content may be incorrect.">
            <a:extLst>
              <a:ext uri="{FF2B5EF4-FFF2-40B4-BE49-F238E27FC236}">
                <a16:creationId xmlns:a16="http://schemas.microsoft.com/office/drawing/2014/main" id="{8EBD3CCC-EC8F-CB5E-3A06-4BC1A0D668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7626398" y="2108969"/>
            <a:ext cx="3575003" cy="2680520"/>
          </a:xfrm>
          <a:prstGeom prst="rect">
            <a:avLst/>
          </a:prstGeom>
        </p:spPr>
      </p:pic>
      <p:pic>
        <p:nvPicPr>
          <p:cNvPr id="7" name="Obrázek 6" descr="Obsah obrázku oblečení, muž, osoba, text&#10;&#10;Obsah vygenerovaný umělou inteligencí může být nesprávný.">
            <a:extLst>
              <a:ext uri="{FF2B5EF4-FFF2-40B4-BE49-F238E27FC236}">
                <a16:creationId xmlns:a16="http://schemas.microsoft.com/office/drawing/2014/main" id="{8767FF17-48FD-8D39-AAA5-97ADDEDEC6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76272" y="4789489"/>
            <a:ext cx="7463112" cy="4198001"/>
          </a:xfrm>
          <a:prstGeom prst="rect">
            <a:avLst/>
          </a:prstGeom>
        </p:spPr>
      </p:pic>
      <p:pic>
        <p:nvPicPr>
          <p:cNvPr id="8" name="Obrázek 7" descr="Obsah obrázku Písmo, Grafika, logo, snímek obrazovky&#10;&#10;Obsah vygenerovaný umělou inteligencí může být nesprávný.">
            <a:extLst>
              <a:ext uri="{FF2B5EF4-FFF2-40B4-BE49-F238E27FC236}">
                <a16:creationId xmlns:a16="http://schemas.microsoft.com/office/drawing/2014/main" id="{08AFB5BB-5A11-1633-D21C-6A59EE5964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655862" y="209146"/>
            <a:ext cx="3189701" cy="1329041"/>
          </a:xfrm>
          <a:prstGeom prst="rect">
            <a:avLst/>
          </a:prstGeom>
        </p:spPr>
      </p:pic>
      <p:pic>
        <p:nvPicPr>
          <p:cNvPr id="9" name="Obrázek 8" descr="Obsah obrázku Písmo, Grafika, grafický design, logo&#10;&#10;Popis byl vytvořen automaticky">
            <a:extLst>
              <a:ext uri="{FF2B5EF4-FFF2-40B4-BE49-F238E27FC236}">
                <a16:creationId xmlns:a16="http://schemas.microsoft.com/office/drawing/2014/main" id="{3DA07844-B0DE-1E03-5391-91A34C06385F}"/>
              </a:ext>
            </a:extLst>
          </p:cNvPr>
          <p:cNvPicPr>
            <a:picLocks noChangeAspect="1"/>
          </p:cNvPicPr>
          <p:nvPr/>
        </p:nvPicPr>
        <p:blipFill>
          <a:blip r:embed="rId6"/>
          <a:stretch>
            <a:fillRect/>
          </a:stretch>
        </p:blipFill>
        <p:spPr>
          <a:xfrm>
            <a:off x="16083815" y="1609685"/>
            <a:ext cx="1761747" cy="693726"/>
          </a:xfrm>
          <a:prstGeom prst="rect">
            <a:avLst/>
          </a:prstGeom>
        </p:spPr>
      </p:pic>
      <p:sp>
        <p:nvSpPr>
          <p:cNvPr id="10" name="TextovéPole 9">
            <a:extLst>
              <a:ext uri="{FF2B5EF4-FFF2-40B4-BE49-F238E27FC236}">
                <a16:creationId xmlns:a16="http://schemas.microsoft.com/office/drawing/2014/main" id="{E730B506-EB53-382D-5857-74735CD6E9AD}"/>
              </a:ext>
            </a:extLst>
          </p:cNvPr>
          <p:cNvSpPr txBox="1"/>
          <p:nvPr/>
        </p:nvSpPr>
        <p:spPr>
          <a:xfrm>
            <a:off x="11849324" y="2451389"/>
            <a:ext cx="2964273" cy="2446824"/>
          </a:xfrm>
          <a:prstGeom prst="rect">
            <a:avLst/>
          </a:prstGeom>
          <a:noFill/>
        </p:spPr>
        <p:txBody>
          <a:bodyPr wrap="none" rtlCol="0">
            <a:spAutoFit/>
          </a:bodyPr>
          <a:lstStyle/>
          <a:p>
            <a:pPr marL="428625" indent="-428625" defTabSz="685800">
              <a:spcAft>
                <a:spcPts val="1800"/>
              </a:spcAft>
              <a:buFont typeface="Arial" panose="020B0604020202020204" pitchFamily="34" charset="0"/>
              <a:buChar char="•"/>
            </a:pPr>
            <a:r>
              <a:rPr lang="cs-CZ" sz="2700" b="1" dirty="0">
                <a:solidFill>
                  <a:srgbClr val="0065BD"/>
                </a:solidFill>
                <a:latin typeface="Technika"/>
              </a:rPr>
              <a:t>Mobilization</a:t>
            </a:r>
          </a:p>
          <a:p>
            <a:pPr marL="428625" indent="-428625" defTabSz="685800">
              <a:spcAft>
                <a:spcPts val="1800"/>
              </a:spcAft>
              <a:buFont typeface="Arial" panose="020B0604020202020204" pitchFamily="34" charset="0"/>
              <a:buChar char="•"/>
            </a:pPr>
            <a:r>
              <a:rPr lang="cs-CZ" sz="2700" b="1" dirty="0">
                <a:solidFill>
                  <a:srgbClr val="0065BD"/>
                </a:solidFill>
                <a:latin typeface="Technika"/>
              </a:rPr>
              <a:t>Redistribution</a:t>
            </a:r>
          </a:p>
          <a:p>
            <a:pPr marL="428625" indent="-428625" defTabSz="685800">
              <a:spcAft>
                <a:spcPts val="1800"/>
              </a:spcAft>
              <a:buFont typeface="Arial" panose="020B0604020202020204" pitchFamily="34" charset="0"/>
              <a:buChar char="•"/>
            </a:pPr>
            <a:r>
              <a:rPr lang="cs-CZ" sz="2700" b="1" dirty="0">
                <a:solidFill>
                  <a:srgbClr val="0065BD"/>
                </a:solidFill>
                <a:latin typeface="Technika"/>
              </a:rPr>
              <a:t>Gamification</a:t>
            </a:r>
          </a:p>
          <a:p>
            <a:pPr defTabSz="685800"/>
            <a:endParaRPr lang="en-GB" sz="2700" dirty="0">
              <a:solidFill>
                <a:prstClr val="black"/>
              </a:solidFill>
              <a:latin typeface="Technika"/>
            </a:endParaRPr>
          </a:p>
        </p:txBody>
      </p:sp>
    </p:spTree>
    <p:extLst>
      <p:ext uri="{BB962C8B-B14F-4D97-AF65-F5344CB8AC3E}">
        <p14:creationId xmlns:p14="http://schemas.microsoft.com/office/powerpoint/2010/main" val="20410445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p14="http://schemas.microsoft.com/office/powerpoint/2010/main" xmlns:a14="http://schemas.microsoft.com/office/drawing/2010/main" xmlns:a16="http://schemas.microsoft.com/office/drawing/2014/main"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7E8AF0-8C5D-1299-9C5A-30457FE3F3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B10653-4089-7C41-6C78-D6F6E101AA4C}"/>
              </a:ext>
            </a:extLst>
          </p:cNvPr>
          <p:cNvSpPr txBox="1">
            <a:spLocks/>
          </p:cNvSpPr>
          <p:nvPr/>
        </p:nvSpPr>
        <p:spPr>
          <a:xfrm>
            <a:off x="2393157" y="373263"/>
            <a:ext cx="15566229" cy="803391"/>
          </a:xfrm>
          <a:prstGeom prst="rect">
            <a:avLst/>
          </a:prstGeom>
        </p:spPr>
        <p:txBody>
          <a:bodyPr vert="horz" lIns="137160" tIns="68580" rIns="137160" bIns="68580" rtlCol="0" anchor="b">
            <a:normAutofit/>
          </a:bodyPr>
          <a:lstStyle>
            <a:lvl1pPr algn="l" defTabSz="914400" rtl="0" eaLnBrk="1" latinLnBrk="0" hangingPunct="1">
              <a:lnSpc>
                <a:spcPct val="90000"/>
              </a:lnSpc>
              <a:spcBef>
                <a:spcPct val="0"/>
              </a:spcBef>
              <a:buNone/>
              <a:defRPr sz="2800" b="1" kern="1200">
                <a:solidFill>
                  <a:srgbClr val="000000"/>
                </a:solidFill>
                <a:latin typeface="Verdana" panose="020B0604030504040204" pitchFamily="34" charset="0"/>
                <a:ea typeface="Verdana" panose="020B0604030504040204" pitchFamily="34" charset="0"/>
                <a:cs typeface="+mj-cs"/>
              </a:defRPr>
            </a:lvl1pPr>
          </a:lstStyle>
          <a:p>
            <a:pPr defTabSz="1371600"/>
            <a:r>
              <a:rPr lang="cs-CZ" sz="4200" dirty="0">
                <a:solidFill>
                  <a:srgbClr val="0065BD"/>
                </a:solidFill>
                <a:latin typeface="Technika-Bold" panose="00000600000000000000" charset="-18"/>
              </a:rPr>
              <a:t>ENERGY COMMUNITY CONCEPT</a:t>
            </a:r>
          </a:p>
        </p:txBody>
      </p:sp>
      <p:sp>
        <p:nvSpPr>
          <p:cNvPr id="5" name="TextovéPole 4">
            <a:extLst>
              <a:ext uri="{FF2B5EF4-FFF2-40B4-BE49-F238E27FC236}">
                <a16:creationId xmlns:a16="http://schemas.microsoft.com/office/drawing/2014/main" id="{69FB30EC-B1A0-86BE-6D0A-5C9DF6B36E98}"/>
              </a:ext>
            </a:extLst>
          </p:cNvPr>
          <p:cNvSpPr txBox="1"/>
          <p:nvPr/>
        </p:nvSpPr>
        <p:spPr>
          <a:xfrm>
            <a:off x="2393157" y="1239314"/>
            <a:ext cx="15566229" cy="553998"/>
          </a:xfrm>
          <a:prstGeom prst="rect">
            <a:avLst/>
          </a:prstGeom>
          <a:noFill/>
        </p:spPr>
        <p:txBody>
          <a:bodyPr wrap="square" rtlCol="0">
            <a:spAutoFit/>
          </a:bodyPr>
          <a:lstStyle/>
          <a:p>
            <a:pPr defTabSz="685800">
              <a:defRPr/>
            </a:pPr>
            <a:r>
              <a:rPr lang="cs-CZ" sz="3000" b="1" dirty="0" err="1">
                <a:solidFill>
                  <a:srgbClr val="0065BD">
                    <a:lumMod val="75000"/>
                  </a:srgbClr>
                </a:solidFill>
                <a:latin typeface="Technika"/>
              </a:rPr>
              <a:t>Econom</a:t>
            </a:r>
            <a:r>
              <a:rPr lang="cs-CZ" sz="3000" b="1" dirty="0">
                <a:solidFill>
                  <a:srgbClr val="0065BD">
                    <a:lumMod val="75000"/>
                  </a:srgbClr>
                </a:solidFill>
                <a:latin typeface="Technika"/>
              </a:rPr>
              <a:t>y </a:t>
            </a:r>
            <a:r>
              <a:rPr lang="cs-CZ" sz="3000" b="1" dirty="0" err="1">
                <a:solidFill>
                  <a:srgbClr val="0065BD">
                    <a:lumMod val="75000"/>
                  </a:srgbClr>
                </a:solidFill>
                <a:latin typeface="Technika"/>
              </a:rPr>
              <a:t>at</a:t>
            </a:r>
            <a:r>
              <a:rPr lang="cs-CZ" sz="3000" b="1" dirty="0">
                <a:solidFill>
                  <a:srgbClr val="0065BD">
                    <a:lumMod val="75000"/>
                  </a:srgbClr>
                </a:solidFill>
                <a:latin typeface="Technika"/>
              </a:rPr>
              <a:t> </a:t>
            </a:r>
            <a:r>
              <a:rPr lang="cs-CZ" sz="3000" b="1" dirty="0" err="1">
                <a:solidFill>
                  <a:srgbClr val="0065BD">
                    <a:lumMod val="75000"/>
                  </a:srgbClr>
                </a:solidFill>
                <a:latin typeface="Technika"/>
              </a:rPr>
              <a:t>individual</a:t>
            </a:r>
            <a:r>
              <a:rPr lang="cs-CZ" sz="3000" b="1" dirty="0">
                <a:solidFill>
                  <a:srgbClr val="0065BD">
                    <a:lumMod val="75000"/>
                  </a:srgbClr>
                </a:solidFill>
                <a:latin typeface="Technika"/>
              </a:rPr>
              <a:t> </a:t>
            </a:r>
            <a:r>
              <a:rPr lang="cs-CZ" sz="3000" b="1" dirty="0" err="1">
                <a:solidFill>
                  <a:srgbClr val="0065BD">
                    <a:lumMod val="75000"/>
                  </a:srgbClr>
                </a:solidFill>
                <a:latin typeface="Technika"/>
              </a:rPr>
              <a:t>block</a:t>
            </a:r>
            <a:r>
              <a:rPr lang="cs-CZ" sz="3000" b="1" dirty="0">
                <a:solidFill>
                  <a:srgbClr val="0065BD">
                    <a:lumMod val="75000"/>
                  </a:srgbClr>
                </a:solidFill>
                <a:latin typeface="Technika"/>
              </a:rPr>
              <a:t> of </a:t>
            </a:r>
            <a:r>
              <a:rPr lang="cs-CZ" sz="3000" b="1" dirty="0" err="1">
                <a:solidFill>
                  <a:srgbClr val="0065BD">
                    <a:lumMod val="75000"/>
                  </a:srgbClr>
                </a:solidFill>
                <a:latin typeface="Technika"/>
              </a:rPr>
              <a:t>flats</a:t>
            </a:r>
            <a:r>
              <a:rPr lang="cs-CZ" sz="3000" b="1" dirty="0">
                <a:solidFill>
                  <a:srgbClr val="0065BD">
                    <a:lumMod val="75000"/>
                  </a:srgbClr>
                </a:solidFill>
                <a:latin typeface="Technika"/>
              </a:rPr>
              <a:t> level </a:t>
            </a:r>
            <a:endParaRPr lang="cs-CZ" sz="3000" b="1" dirty="0">
              <a:solidFill>
                <a:prstClr val="black"/>
              </a:solidFill>
              <a:latin typeface="Technika"/>
            </a:endParaRPr>
          </a:p>
        </p:txBody>
      </p:sp>
      <p:pic>
        <p:nvPicPr>
          <p:cNvPr id="11" name="Picture 3">
            <a:extLst>
              <a:ext uri="{FF2B5EF4-FFF2-40B4-BE49-F238E27FC236}">
                <a16:creationId xmlns:a16="http://schemas.microsoft.com/office/drawing/2014/main" id="{CF6DC38D-574C-0C30-57C3-879E24F17C5B}"/>
              </a:ext>
            </a:extLst>
          </p:cNvPr>
          <p:cNvPicPr>
            <a:picLocks noChangeAspect="1"/>
          </p:cNvPicPr>
          <p:nvPr/>
        </p:nvPicPr>
        <p:blipFill>
          <a:blip r:embed="rId2"/>
          <a:srcRect r="22577" b="5447"/>
          <a:stretch/>
        </p:blipFill>
        <p:spPr>
          <a:xfrm>
            <a:off x="2393158" y="2162020"/>
            <a:ext cx="7732223" cy="7079339"/>
          </a:xfrm>
          <a:prstGeom prst="rect">
            <a:avLst/>
          </a:prstGeom>
        </p:spPr>
      </p:pic>
      <p:pic>
        <p:nvPicPr>
          <p:cNvPr id="13" name="Google Shape;585;p77">
            <a:extLst>
              <a:ext uri="{FF2B5EF4-FFF2-40B4-BE49-F238E27FC236}">
                <a16:creationId xmlns:a16="http://schemas.microsoft.com/office/drawing/2014/main" id="{FCFD42DE-FEF2-0F86-C0B6-347B1D1C083E}"/>
              </a:ext>
            </a:extLst>
          </p:cNvPr>
          <p:cNvPicPr preferRelativeResize="0">
            <a:picLocks/>
          </p:cNvPicPr>
          <p:nvPr/>
        </p:nvPicPr>
        <p:blipFill>
          <a:blip r:embed="rId3">
            <a:alphaModFix/>
          </a:blip>
          <a:stretch>
            <a:fillRect/>
          </a:stretch>
        </p:blipFill>
        <p:spPr>
          <a:xfrm>
            <a:off x="10262720" y="2162020"/>
            <a:ext cx="6033197" cy="7079339"/>
          </a:xfrm>
          <a:prstGeom prst="rect">
            <a:avLst/>
          </a:prstGeom>
          <a:noFill/>
          <a:ln>
            <a:noFill/>
          </a:ln>
        </p:spPr>
      </p:pic>
      <p:sp>
        <p:nvSpPr>
          <p:cNvPr id="3" name="TextovéPole 2">
            <a:extLst>
              <a:ext uri="{FF2B5EF4-FFF2-40B4-BE49-F238E27FC236}">
                <a16:creationId xmlns:a16="http://schemas.microsoft.com/office/drawing/2014/main" id="{BD9635C9-F0DA-B246-EB53-153B8D5B037A}"/>
              </a:ext>
            </a:extLst>
          </p:cNvPr>
          <p:cNvSpPr txBox="1"/>
          <p:nvPr/>
        </p:nvSpPr>
        <p:spPr>
          <a:xfrm>
            <a:off x="12815249" y="9367691"/>
            <a:ext cx="3750707" cy="346249"/>
          </a:xfrm>
          <a:prstGeom prst="rect">
            <a:avLst/>
          </a:prstGeom>
          <a:noFill/>
        </p:spPr>
        <p:txBody>
          <a:bodyPr wrap="none" rtlCol="0">
            <a:spAutoFit/>
          </a:bodyPr>
          <a:lstStyle/>
          <a:p>
            <a:pPr defTabSz="685800"/>
            <a:r>
              <a:rPr lang="cs-CZ" sz="1650" dirty="0">
                <a:solidFill>
                  <a:prstClr val="black"/>
                </a:solidFill>
                <a:latin typeface="Technika"/>
              </a:rPr>
              <a:t>Source: Wojciech Belch, CTU UCEEB</a:t>
            </a:r>
            <a:endParaRPr lang="en-GB" sz="1650" dirty="0">
              <a:solidFill>
                <a:prstClr val="black"/>
              </a:solidFill>
              <a:latin typeface="Technika"/>
            </a:endParaRPr>
          </a:p>
        </p:txBody>
      </p:sp>
      <p:sp>
        <p:nvSpPr>
          <p:cNvPr id="4" name="TextovéPole 3">
            <a:extLst>
              <a:ext uri="{FF2B5EF4-FFF2-40B4-BE49-F238E27FC236}">
                <a16:creationId xmlns:a16="http://schemas.microsoft.com/office/drawing/2014/main" id="{D60A0393-744B-63BE-3F8C-A416DFD79F0E}"/>
              </a:ext>
            </a:extLst>
          </p:cNvPr>
          <p:cNvSpPr txBox="1"/>
          <p:nvPr/>
        </p:nvSpPr>
        <p:spPr>
          <a:xfrm>
            <a:off x="10262720" y="1550590"/>
            <a:ext cx="6763390" cy="507831"/>
          </a:xfrm>
          <a:prstGeom prst="rect">
            <a:avLst/>
          </a:prstGeom>
          <a:noFill/>
        </p:spPr>
        <p:txBody>
          <a:bodyPr wrap="none" rtlCol="0">
            <a:spAutoFit/>
          </a:bodyPr>
          <a:lstStyle/>
          <a:p>
            <a:pPr defTabSz="685800"/>
            <a:r>
              <a:rPr lang="cs-CZ" sz="2700" dirty="0">
                <a:solidFill>
                  <a:prstClr val="black"/>
                </a:solidFill>
                <a:latin typeface="Technika"/>
              </a:rPr>
              <a:t>Return period, </a:t>
            </a:r>
            <a:r>
              <a:rPr lang="cs-CZ" sz="2700" dirty="0" err="1">
                <a:solidFill>
                  <a:prstClr val="black"/>
                </a:solidFill>
                <a:latin typeface="Technika"/>
              </a:rPr>
              <a:t>based</a:t>
            </a:r>
            <a:r>
              <a:rPr lang="cs-CZ" sz="2700" dirty="0">
                <a:solidFill>
                  <a:prstClr val="black"/>
                </a:solidFill>
                <a:latin typeface="Technika"/>
              </a:rPr>
              <a:t> on </a:t>
            </a:r>
            <a:r>
              <a:rPr lang="cs-CZ" sz="2700" dirty="0" err="1">
                <a:solidFill>
                  <a:prstClr val="black"/>
                </a:solidFill>
                <a:latin typeface="Technika"/>
              </a:rPr>
              <a:t>financing</a:t>
            </a:r>
            <a:r>
              <a:rPr lang="cs-CZ" sz="2700" dirty="0">
                <a:solidFill>
                  <a:prstClr val="black"/>
                </a:solidFill>
                <a:latin typeface="Technika"/>
              </a:rPr>
              <a:t> modality</a:t>
            </a:r>
            <a:endParaRPr lang="en-GB" sz="2700" dirty="0">
              <a:solidFill>
                <a:prstClr val="black"/>
              </a:solidFill>
              <a:latin typeface="Technika"/>
            </a:endParaRPr>
          </a:p>
        </p:txBody>
      </p:sp>
    </p:spTree>
    <p:extLst>
      <p:ext uri="{BB962C8B-B14F-4D97-AF65-F5344CB8AC3E}">
        <p14:creationId xmlns:p14="http://schemas.microsoft.com/office/powerpoint/2010/main" val="7863185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p14="http://schemas.microsoft.com/office/powerpoint/2010/main" xmlns:a16="http://schemas.microsoft.com/office/drawing/2014/main"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Skupina 4">
            <a:extLst>
              <a:ext uri="{FF2B5EF4-FFF2-40B4-BE49-F238E27FC236}">
                <a16:creationId xmlns:a16="http://schemas.microsoft.com/office/drawing/2014/main" id="{C0A1BE20-1C75-4D02-8526-10F35B8C69B4}"/>
              </a:ext>
            </a:extLst>
          </p:cNvPr>
          <p:cNvGrpSpPr/>
          <p:nvPr/>
        </p:nvGrpSpPr>
        <p:grpSpPr>
          <a:xfrm>
            <a:off x="2505239" y="1175511"/>
            <a:ext cx="7248170" cy="4314147"/>
            <a:chOff x="1670159" y="532434"/>
            <a:chExt cx="5254217" cy="3127337"/>
          </a:xfrm>
        </p:grpSpPr>
        <p:pic>
          <p:nvPicPr>
            <p:cNvPr id="3" name="Obrázek 2">
              <a:extLst>
                <a:ext uri="{FF2B5EF4-FFF2-40B4-BE49-F238E27FC236}">
                  <a16:creationId xmlns:a16="http://schemas.microsoft.com/office/drawing/2014/main" id="{A3BD4A3F-3C60-421E-8D0D-8E4524A2C8F4}"/>
                </a:ext>
              </a:extLst>
            </p:cNvPr>
            <p:cNvPicPr>
              <a:picLocks noChangeAspect="1"/>
            </p:cNvPicPr>
            <p:nvPr/>
          </p:nvPicPr>
          <p:blipFill>
            <a:blip r:embed="rId3"/>
            <a:stretch>
              <a:fillRect/>
            </a:stretch>
          </p:blipFill>
          <p:spPr>
            <a:xfrm>
              <a:off x="2414033" y="532434"/>
              <a:ext cx="4510343" cy="3127337"/>
            </a:xfrm>
            <a:prstGeom prst="rect">
              <a:avLst/>
            </a:prstGeom>
          </p:spPr>
        </p:pic>
        <p:sp>
          <p:nvSpPr>
            <p:cNvPr id="4" name="TextovéPole 3">
              <a:extLst>
                <a:ext uri="{FF2B5EF4-FFF2-40B4-BE49-F238E27FC236}">
                  <a16:creationId xmlns:a16="http://schemas.microsoft.com/office/drawing/2014/main" id="{A9F3A3B0-A05D-49B4-9B60-2C0D2B187E29}"/>
                </a:ext>
              </a:extLst>
            </p:cNvPr>
            <p:cNvSpPr txBox="1"/>
            <p:nvPr/>
          </p:nvSpPr>
          <p:spPr>
            <a:xfrm>
              <a:off x="1670159" y="3174693"/>
              <a:ext cx="3448135" cy="368128"/>
            </a:xfrm>
            <a:prstGeom prst="rect">
              <a:avLst/>
            </a:prstGeom>
            <a:noFill/>
          </p:spPr>
          <p:txBody>
            <a:bodyPr wrap="none" rtlCol="0">
              <a:spAutoFit/>
            </a:bodyPr>
            <a:lstStyle/>
            <a:p>
              <a:pPr defTabSz="685800"/>
              <a:r>
                <a:rPr lang="cs-CZ" sz="2700" b="1" dirty="0">
                  <a:solidFill>
                    <a:prstClr val="black"/>
                  </a:solidFill>
                  <a:latin typeface="Technika"/>
                </a:rPr>
                <a:t>(1) TERRITORY SELECTION</a:t>
              </a:r>
            </a:p>
          </p:txBody>
        </p:sp>
      </p:grpSp>
      <p:sp>
        <p:nvSpPr>
          <p:cNvPr id="2" name="Nadpis 1">
            <a:extLst>
              <a:ext uri="{FF2B5EF4-FFF2-40B4-BE49-F238E27FC236}">
                <a16:creationId xmlns:a16="http://schemas.microsoft.com/office/drawing/2014/main" id="{89B146EE-C443-4615-BBD4-83E11F611C17}"/>
              </a:ext>
            </a:extLst>
          </p:cNvPr>
          <p:cNvSpPr>
            <a:spLocks noGrp="1"/>
          </p:cNvSpPr>
          <p:nvPr>
            <p:ph type="title"/>
          </p:nvPr>
        </p:nvSpPr>
        <p:spPr>
          <a:xfrm>
            <a:off x="2453148" y="392114"/>
            <a:ext cx="15566229" cy="803034"/>
          </a:xfrm>
        </p:spPr>
        <p:txBody>
          <a:bodyPr>
            <a:normAutofit/>
          </a:bodyPr>
          <a:lstStyle/>
          <a:p>
            <a:pPr>
              <a:spcBef>
                <a:spcPts val="900"/>
              </a:spcBef>
              <a:spcAft>
                <a:spcPts val="900"/>
              </a:spcAft>
            </a:pPr>
            <a:r>
              <a:rPr lang="cs-CZ" dirty="0">
                <a:solidFill>
                  <a:schemeClr val="tx2"/>
                </a:solidFill>
              </a:rPr>
              <a:t>SPARCS KLADNO: EXISTING BUILDINGS</a:t>
            </a:r>
          </a:p>
        </p:txBody>
      </p:sp>
      <p:sp>
        <p:nvSpPr>
          <p:cNvPr id="9" name="TextovéPole 8">
            <a:extLst>
              <a:ext uri="{FF2B5EF4-FFF2-40B4-BE49-F238E27FC236}">
                <a16:creationId xmlns:a16="http://schemas.microsoft.com/office/drawing/2014/main" id="{83FA5B27-2BA6-47B2-869B-1CE8D1634B8E}"/>
              </a:ext>
            </a:extLst>
          </p:cNvPr>
          <p:cNvSpPr txBox="1"/>
          <p:nvPr/>
        </p:nvSpPr>
        <p:spPr>
          <a:xfrm>
            <a:off x="14606223" y="9865039"/>
            <a:ext cx="3614516" cy="334707"/>
          </a:xfrm>
          <a:prstGeom prst="rect">
            <a:avLst/>
          </a:prstGeom>
          <a:noFill/>
        </p:spPr>
        <p:txBody>
          <a:bodyPr wrap="none" rtlCol="0">
            <a:spAutoFit/>
          </a:bodyPr>
          <a:lstStyle/>
          <a:p>
            <a:pPr defTabSz="685800"/>
            <a:r>
              <a:rPr lang="cs-CZ" sz="1575" dirty="0">
                <a:solidFill>
                  <a:prstClr val="black"/>
                </a:solidFill>
                <a:latin typeface="Technika"/>
              </a:rPr>
              <a:t>Source: CTU UCEEB (SPARCS 2020)</a:t>
            </a:r>
          </a:p>
        </p:txBody>
      </p:sp>
      <p:grpSp>
        <p:nvGrpSpPr>
          <p:cNvPr id="6" name="Skupina 5">
            <a:extLst>
              <a:ext uri="{FF2B5EF4-FFF2-40B4-BE49-F238E27FC236}">
                <a16:creationId xmlns:a16="http://schemas.microsoft.com/office/drawing/2014/main" id="{173CC8A1-66EF-4644-BB6D-C5424772B9B2}"/>
              </a:ext>
            </a:extLst>
          </p:cNvPr>
          <p:cNvGrpSpPr/>
          <p:nvPr/>
        </p:nvGrpSpPr>
        <p:grpSpPr>
          <a:xfrm>
            <a:off x="10514060" y="1083706"/>
            <a:ext cx="7248170" cy="4190019"/>
            <a:chOff x="7009373" y="722470"/>
            <a:chExt cx="4832113" cy="2793346"/>
          </a:xfrm>
        </p:grpSpPr>
        <p:pic>
          <p:nvPicPr>
            <p:cNvPr id="10" name="Obrázek 9">
              <a:extLst>
                <a:ext uri="{FF2B5EF4-FFF2-40B4-BE49-F238E27FC236}">
                  <a16:creationId xmlns:a16="http://schemas.microsoft.com/office/drawing/2014/main" id="{1A946E93-D433-4D04-A359-B051363814FE}"/>
                </a:ext>
              </a:extLst>
            </p:cNvPr>
            <p:cNvPicPr>
              <a:picLocks noChangeAspect="1"/>
            </p:cNvPicPr>
            <p:nvPr/>
          </p:nvPicPr>
          <p:blipFill>
            <a:blip r:embed="rId4"/>
            <a:stretch>
              <a:fillRect/>
            </a:stretch>
          </p:blipFill>
          <p:spPr>
            <a:xfrm>
              <a:off x="7009373" y="722470"/>
              <a:ext cx="4832113" cy="2262185"/>
            </a:xfrm>
            <a:prstGeom prst="rect">
              <a:avLst/>
            </a:prstGeom>
          </p:spPr>
        </p:pic>
        <p:sp>
          <p:nvSpPr>
            <p:cNvPr id="164" name="TextovéPole 163">
              <a:extLst>
                <a:ext uri="{FF2B5EF4-FFF2-40B4-BE49-F238E27FC236}">
                  <a16:creationId xmlns:a16="http://schemas.microsoft.com/office/drawing/2014/main" id="{84DA33FB-2952-4D94-AE70-A2995FDFA1D6}"/>
                </a:ext>
              </a:extLst>
            </p:cNvPr>
            <p:cNvSpPr txBox="1"/>
            <p:nvPr/>
          </p:nvSpPr>
          <p:spPr>
            <a:xfrm>
              <a:off x="7055225" y="3177262"/>
              <a:ext cx="3354764" cy="338554"/>
            </a:xfrm>
            <a:prstGeom prst="rect">
              <a:avLst/>
            </a:prstGeom>
            <a:noFill/>
          </p:spPr>
          <p:txBody>
            <a:bodyPr wrap="none" rtlCol="0">
              <a:spAutoFit/>
            </a:bodyPr>
            <a:lstStyle/>
            <a:p>
              <a:pPr defTabSz="685800"/>
              <a:r>
                <a:rPr lang="cs-CZ" sz="2700" b="1" dirty="0">
                  <a:solidFill>
                    <a:prstClr val="black"/>
                  </a:solidFill>
                  <a:latin typeface="Technika"/>
                </a:rPr>
                <a:t>(2) NAMING OPPORTUNITIES</a:t>
              </a:r>
            </a:p>
          </p:txBody>
        </p:sp>
      </p:grpSp>
      <p:grpSp>
        <p:nvGrpSpPr>
          <p:cNvPr id="7" name="Skupina 6">
            <a:extLst>
              <a:ext uri="{FF2B5EF4-FFF2-40B4-BE49-F238E27FC236}">
                <a16:creationId xmlns:a16="http://schemas.microsoft.com/office/drawing/2014/main" id="{FBF11F55-E780-4FC7-9B3D-89539F1C1E25}"/>
              </a:ext>
            </a:extLst>
          </p:cNvPr>
          <p:cNvGrpSpPr/>
          <p:nvPr/>
        </p:nvGrpSpPr>
        <p:grpSpPr>
          <a:xfrm>
            <a:off x="1237787" y="5927481"/>
            <a:ext cx="8273415" cy="3848841"/>
            <a:chOff x="825191" y="3951654"/>
            <a:chExt cx="5515610" cy="2565894"/>
          </a:xfrm>
        </p:grpSpPr>
        <p:sp>
          <p:nvSpPr>
            <p:cNvPr id="165" name="Ovál 164">
              <a:extLst>
                <a:ext uri="{FF2B5EF4-FFF2-40B4-BE49-F238E27FC236}">
                  <a16:creationId xmlns:a16="http://schemas.microsoft.com/office/drawing/2014/main" id="{0D5CC3F9-1679-4841-B7F6-084795D65173}"/>
                </a:ext>
              </a:extLst>
            </p:cNvPr>
            <p:cNvSpPr/>
            <p:nvPr/>
          </p:nvSpPr>
          <p:spPr>
            <a:xfrm>
              <a:off x="1751803" y="3951654"/>
              <a:ext cx="1616430" cy="55884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cs-CZ" sz="2100" dirty="0">
                  <a:solidFill>
                    <a:prstClr val="white"/>
                  </a:solidFill>
                  <a:latin typeface="Technika"/>
                </a:rPr>
                <a:t>Municipal buildings</a:t>
              </a:r>
            </a:p>
          </p:txBody>
        </p:sp>
        <p:sp>
          <p:nvSpPr>
            <p:cNvPr id="166" name="Ovál 165">
              <a:extLst>
                <a:ext uri="{FF2B5EF4-FFF2-40B4-BE49-F238E27FC236}">
                  <a16:creationId xmlns:a16="http://schemas.microsoft.com/office/drawing/2014/main" id="{06C6C6A2-0C82-4857-8E7D-B8A32A49F2E1}"/>
                </a:ext>
              </a:extLst>
            </p:cNvPr>
            <p:cNvSpPr/>
            <p:nvPr/>
          </p:nvSpPr>
          <p:spPr>
            <a:xfrm>
              <a:off x="2641948" y="5384538"/>
              <a:ext cx="1616430" cy="6763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cs-CZ" dirty="0">
                  <a:solidFill>
                    <a:prstClr val="white"/>
                  </a:solidFill>
                  <a:latin typeface="Technika"/>
                </a:rPr>
                <a:t>Distribution system operator</a:t>
              </a:r>
              <a:endParaRPr lang="cs-CZ" sz="2100" dirty="0">
                <a:solidFill>
                  <a:prstClr val="white"/>
                </a:solidFill>
                <a:latin typeface="Technika"/>
              </a:endParaRPr>
            </a:p>
          </p:txBody>
        </p:sp>
        <p:sp>
          <p:nvSpPr>
            <p:cNvPr id="167" name="Ovál 166">
              <a:extLst>
                <a:ext uri="{FF2B5EF4-FFF2-40B4-BE49-F238E27FC236}">
                  <a16:creationId xmlns:a16="http://schemas.microsoft.com/office/drawing/2014/main" id="{790FF53C-2314-4A83-A1B5-C9FAA216ED01}"/>
                </a:ext>
              </a:extLst>
            </p:cNvPr>
            <p:cNvSpPr/>
            <p:nvPr/>
          </p:nvSpPr>
          <p:spPr>
            <a:xfrm>
              <a:off x="3450163" y="3951654"/>
              <a:ext cx="1616430" cy="55884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cs-CZ" dirty="0">
                  <a:solidFill>
                    <a:prstClr val="white"/>
                  </a:solidFill>
                  <a:latin typeface="Technika"/>
                </a:rPr>
                <a:t>BD, SVJ, private individuals</a:t>
              </a:r>
            </a:p>
          </p:txBody>
        </p:sp>
        <p:sp>
          <p:nvSpPr>
            <p:cNvPr id="168" name="Ovál 167">
              <a:extLst>
                <a:ext uri="{FF2B5EF4-FFF2-40B4-BE49-F238E27FC236}">
                  <a16:creationId xmlns:a16="http://schemas.microsoft.com/office/drawing/2014/main" id="{31E01497-B810-49C9-98E9-94AD310D1710}"/>
                </a:ext>
              </a:extLst>
            </p:cNvPr>
            <p:cNvSpPr/>
            <p:nvPr/>
          </p:nvSpPr>
          <p:spPr>
            <a:xfrm>
              <a:off x="2641948" y="4522957"/>
              <a:ext cx="1616430" cy="55884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cs-CZ" dirty="0">
                  <a:solidFill>
                    <a:prstClr val="white"/>
                  </a:solidFill>
                  <a:latin typeface="Technika"/>
                </a:rPr>
                <a:t>Industrial enterprises and services</a:t>
              </a:r>
            </a:p>
          </p:txBody>
        </p:sp>
        <p:sp>
          <p:nvSpPr>
            <p:cNvPr id="169" name="TextovéPole 168">
              <a:extLst>
                <a:ext uri="{FF2B5EF4-FFF2-40B4-BE49-F238E27FC236}">
                  <a16:creationId xmlns:a16="http://schemas.microsoft.com/office/drawing/2014/main" id="{4613F460-4D62-4813-8DEF-8FAE0C729BDA}"/>
                </a:ext>
              </a:extLst>
            </p:cNvPr>
            <p:cNvSpPr txBox="1"/>
            <p:nvPr/>
          </p:nvSpPr>
          <p:spPr>
            <a:xfrm>
              <a:off x="1665119" y="6178994"/>
              <a:ext cx="4675682" cy="338554"/>
            </a:xfrm>
            <a:prstGeom prst="rect">
              <a:avLst/>
            </a:prstGeom>
            <a:noFill/>
          </p:spPr>
          <p:txBody>
            <a:bodyPr wrap="none" rtlCol="0">
              <a:spAutoFit/>
            </a:bodyPr>
            <a:lstStyle/>
            <a:p>
              <a:pPr defTabSz="685800"/>
              <a:r>
                <a:rPr lang="cs-CZ" sz="2700" b="1" dirty="0">
                  <a:solidFill>
                    <a:prstClr val="black"/>
                  </a:solidFill>
                  <a:latin typeface="Technika"/>
                </a:rPr>
                <a:t>(3) FINDING A MODEL OF COOPERATION</a:t>
              </a:r>
            </a:p>
          </p:txBody>
        </p:sp>
        <p:sp>
          <p:nvSpPr>
            <p:cNvPr id="170" name="Šipka: zahnutá doleva 169">
              <a:extLst>
                <a:ext uri="{FF2B5EF4-FFF2-40B4-BE49-F238E27FC236}">
                  <a16:creationId xmlns:a16="http://schemas.microsoft.com/office/drawing/2014/main" id="{ED6EF0E4-1BE3-4A66-848F-6B8E25495D31}"/>
                </a:ext>
              </a:extLst>
            </p:cNvPr>
            <p:cNvSpPr/>
            <p:nvPr/>
          </p:nvSpPr>
          <p:spPr>
            <a:xfrm>
              <a:off x="4398380" y="4641448"/>
              <a:ext cx="668213" cy="1226917"/>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cs-CZ" sz="2700">
                <a:solidFill>
                  <a:prstClr val="black"/>
                </a:solidFill>
                <a:latin typeface="Technika"/>
              </a:endParaRPr>
            </a:p>
          </p:txBody>
        </p:sp>
        <p:sp>
          <p:nvSpPr>
            <p:cNvPr id="171" name="Šipka: zahnutá dolů 170">
              <a:extLst>
                <a:ext uri="{FF2B5EF4-FFF2-40B4-BE49-F238E27FC236}">
                  <a16:creationId xmlns:a16="http://schemas.microsoft.com/office/drawing/2014/main" id="{7CBB582F-578C-4CD6-BD53-3C33A9ADDA92}"/>
                </a:ext>
              </a:extLst>
            </p:cNvPr>
            <p:cNvSpPr/>
            <p:nvPr/>
          </p:nvSpPr>
          <p:spPr>
            <a:xfrm rot="16200000">
              <a:off x="1602549" y="4946331"/>
              <a:ext cx="1206175" cy="592619"/>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cs-CZ" sz="2700">
                <a:solidFill>
                  <a:prstClr val="black"/>
                </a:solidFill>
                <a:latin typeface="Technika"/>
              </a:endParaRPr>
            </a:p>
          </p:txBody>
        </p:sp>
        <p:sp>
          <p:nvSpPr>
            <p:cNvPr id="173" name="TextovéPole 172">
              <a:extLst>
                <a:ext uri="{FF2B5EF4-FFF2-40B4-BE49-F238E27FC236}">
                  <a16:creationId xmlns:a16="http://schemas.microsoft.com/office/drawing/2014/main" id="{6477D765-2259-4A17-9A1A-748268625BF3}"/>
                </a:ext>
              </a:extLst>
            </p:cNvPr>
            <p:cNvSpPr txBox="1"/>
            <p:nvPr/>
          </p:nvSpPr>
          <p:spPr>
            <a:xfrm>
              <a:off x="825191" y="4456415"/>
              <a:ext cx="1177886" cy="276999"/>
            </a:xfrm>
            <a:prstGeom prst="rect">
              <a:avLst/>
            </a:prstGeom>
            <a:noFill/>
          </p:spPr>
          <p:txBody>
            <a:bodyPr wrap="none" rtlCol="0">
              <a:spAutoFit/>
            </a:bodyPr>
            <a:lstStyle/>
            <a:p>
              <a:pPr algn="ctr" defTabSz="685800"/>
              <a:r>
                <a:rPr lang="cs-CZ" sz="2100" dirty="0">
                  <a:solidFill>
                    <a:prstClr val="black"/>
                  </a:solidFill>
                  <a:latin typeface="Technika"/>
                </a:rPr>
                <a:t>Consumption</a:t>
              </a:r>
            </a:p>
          </p:txBody>
        </p:sp>
        <p:sp>
          <p:nvSpPr>
            <p:cNvPr id="174" name="TextovéPole 173">
              <a:extLst>
                <a:ext uri="{FF2B5EF4-FFF2-40B4-BE49-F238E27FC236}">
                  <a16:creationId xmlns:a16="http://schemas.microsoft.com/office/drawing/2014/main" id="{E8C9107D-1811-4E92-ACBA-49D433455C49}"/>
                </a:ext>
              </a:extLst>
            </p:cNvPr>
            <p:cNvSpPr txBox="1"/>
            <p:nvPr/>
          </p:nvSpPr>
          <p:spPr>
            <a:xfrm>
              <a:off x="4915491" y="4456414"/>
              <a:ext cx="979114" cy="276999"/>
            </a:xfrm>
            <a:prstGeom prst="rect">
              <a:avLst/>
            </a:prstGeom>
            <a:noFill/>
          </p:spPr>
          <p:txBody>
            <a:bodyPr wrap="none" rtlCol="0">
              <a:spAutoFit/>
            </a:bodyPr>
            <a:lstStyle/>
            <a:p>
              <a:pPr algn="ctr" defTabSz="685800"/>
              <a:r>
                <a:rPr lang="cs-CZ" sz="2100" dirty="0">
                  <a:solidFill>
                    <a:prstClr val="black"/>
                  </a:solidFill>
                  <a:latin typeface="Technika"/>
                </a:rPr>
                <a:t>Production</a:t>
              </a:r>
            </a:p>
          </p:txBody>
        </p:sp>
        <p:sp>
          <p:nvSpPr>
            <p:cNvPr id="175" name="Ovál 174">
              <a:extLst>
                <a:ext uri="{FF2B5EF4-FFF2-40B4-BE49-F238E27FC236}">
                  <a16:creationId xmlns:a16="http://schemas.microsoft.com/office/drawing/2014/main" id="{4D827410-C106-4F5F-B827-414E6B43F665}"/>
                </a:ext>
              </a:extLst>
            </p:cNvPr>
            <p:cNvSpPr/>
            <p:nvPr/>
          </p:nvSpPr>
          <p:spPr>
            <a:xfrm>
              <a:off x="4479570" y="4857357"/>
              <a:ext cx="1616430" cy="55884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cs-CZ" dirty="0">
                  <a:solidFill>
                    <a:prstClr val="white"/>
                  </a:solidFill>
                  <a:latin typeface="Technika"/>
                </a:rPr>
                <a:t>Heating plant/</a:t>
              </a:r>
            </a:p>
            <a:p>
              <a:pPr algn="ctr" defTabSz="685800"/>
              <a:r>
                <a:rPr lang="cs-CZ" dirty="0">
                  <a:solidFill>
                    <a:prstClr val="white"/>
                  </a:solidFill>
                  <a:latin typeface="Technika"/>
                </a:rPr>
                <a:t>power plant</a:t>
              </a:r>
            </a:p>
          </p:txBody>
        </p:sp>
      </p:grpSp>
      <p:grpSp>
        <p:nvGrpSpPr>
          <p:cNvPr id="11" name="Skupina 10">
            <a:extLst>
              <a:ext uri="{FF2B5EF4-FFF2-40B4-BE49-F238E27FC236}">
                <a16:creationId xmlns:a16="http://schemas.microsoft.com/office/drawing/2014/main" id="{3261C42C-7321-4870-958E-BC0BB4815818}"/>
              </a:ext>
            </a:extLst>
          </p:cNvPr>
          <p:cNvGrpSpPr/>
          <p:nvPr/>
        </p:nvGrpSpPr>
        <p:grpSpPr>
          <a:xfrm>
            <a:off x="10582837" y="5467434"/>
            <a:ext cx="6025944" cy="4308890"/>
            <a:chOff x="7055225" y="3644955"/>
            <a:chExt cx="4017296" cy="2872593"/>
          </a:xfrm>
        </p:grpSpPr>
        <p:sp>
          <p:nvSpPr>
            <p:cNvPr id="176" name="TextovéPole 175">
              <a:extLst>
                <a:ext uri="{FF2B5EF4-FFF2-40B4-BE49-F238E27FC236}">
                  <a16:creationId xmlns:a16="http://schemas.microsoft.com/office/drawing/2014/main" id="{19FF1C68-463E-42CC-BB28-B31ECCDB9A21}"/>
                </a:ext>
              </a:extLst>
            </p:cNvPr>
            <p:cNvSpPr txBox="1"/>
            <p:nvPr/>
          </p:nvSpPr>
          <p:spPr>
            <a:xfrm>
              <a:off x="7055225" y="6178994"/>
              <a:ext cx="4017296" cy="338554"/>
            </a:xfrm>
            <a:prstGeom prst="rect">
              <a:avLst/>
            </a:prstGeom>
            <a:noFill/>
          </p:spPr>
          <p:txBody>
            <a:bodyPr wrap="none" rtlCol="0">
              <a:spAutoFit/>
            </a:bodyPr>
            <a:lstStyle/>
            <a:p>
              <a:pPr defTabSz="685800"/>
              <a:r>
                <a:rPr lang="cs-CZ" sz="2700" b="1" dirty="0">
                  <a:solidFill>
                    <a:prstClr val="black"/>
                  </a:solidFill>
                  <a:latin typeface="Technika"/>
                </a:rPr>
                <a:t>(4) PRIORITISATION OF PROJECTS</a:t>
              </a:r>
            </a:p>
          </p:txBody>
        </p:sp>
        <p:pic>
          <p:nvPicPr>
            <p:cNvPr id="8" name="Obrázek 7">
              <a:extLst>
                <a:ext uri="{FF2B5EF4-FFF2-40B4-BE49-F238E27FC236}">
                  <a16:creationId xmlns:a16="http://schemas.microsoft.com/office/drawing/2014/main" id="{00DDCC40-31A9-484D-8234-FC7B1E746C2F}"/>
                </a:ext>
              </a:extLst>
            </p:cNvPr>
            <p:cNvPicPr>
              <a:picLocks noChangeAspect="1"/>
            </p:cNvPicPr>
            <p:nvPr/>
          </p:nvPicPr>
          <p:blipFill>
            <a:blip r:embed="rId5"/>
            <a:stretch>
              <a:fillRect/>
            </a:stretch>
          </p:blipFill>
          <p:spPr>
            <a:xfrm>
              <a:off x="7169434" y="3644955"/>
              <a:ext cx="2956816" cy="2505673"/>
            </a:xfrm>
            <a:prstGeom prst="rect">
              <a:avLst/>
            </a:prstGeom>
          </p:spPr>
        </p:pic>
      </p:grpSp>
      <p:pic>
        <p:nvPicPr>
          <p:cNvPr id="12" name="Obrázek 11" descr="Obsah obrázku Písmo, Grafika, grafický design, logo&#10;&#10;Popis byl vytvořen automaticky">
            <a:extLst>
              <a:ext uri="{FF2B5EF4-FFF2-40B4-BE49-F238E27FC236}">
                <a16:creationId xmlns:a16="http://schemas.microsoft.com/office/drawing/2014/main" id="{37FCBF0E-B3B4-DD48-ACDE-1CFFB0FE5F3F}"/>
              </a:ext>
            </a:extLst>
          </p:cNvPr>
          <p:cNvPicPr>
            <a:picLocks noChangeAspect="1"/>
          </p:cNvPicPr>
          <p:nvPr/>
        </p:nvPicPr>
        <p:blipFill>
          <a:blip r:embed="rId6"/>
          <a:stretch>
            <a:fillRect/>
          </a:stretch>
        </p:blipFill>
        <p:spPr>
          <a:xfrm>
            <a:off x="15574028" y="638201"/>
            <a:ext cx="2039337" cy="803033"/>
          </a:xfrm>
          <a:prstGeom prst="rect">
            <a:avLst/>
          </a:prstGeom>
        </p:spPr>
      </p:pic>
    </p:spTree>
    <p:extLst>
      <p:ext uri="{BB962C8B-B14F-4D97-AF65-F5344CB8AC3E}">
        <p14:creationId xmlns:p14="http://schemas.microsoft.com/office/powerpoint/2010/main" val="2194679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AA66C-BE0B-8162-E330-BBE93BB29DD4}"/>
              </a:ext>
            </a:extLst>
          </p:cNvPr>
          <p:cNvSpPr txBox="1">
            <a:spLocks/>
          </p:cNvSpPr>
          <p:nvPr/>
        </p:nvSpPr>
        <p:spPr>
          <a:xfrm>
            <a:off x="2393157" y="373263"/>
            <a:ext cx="15566229" cy="803391"/>
          </a:xfrm>
          <a:prstGeom prst="rect">
            <a:avLst/>
          </a:prstGeom>
        </p:spPr>
        <p:txBody>
          <a:bodyPr vert="horz" lIns="137160" tIns="68580" rIns="137160" bIns="68580" rtlCol="0" anchor="b">
            <a:normAutofit/>
          </a:bodyPr>
          <a:lstStyle>
            <a:lvl1pPr algn="l" defTabSz="914400" rtl="0" eaLnBrk="1" latinLnBrk="0" hangingPunct="1">
              <a:lnSpc>
                <a:spcPct val="90000"/>
              </a:lnSpc>
              <a:spcBef>
                <a:spcPct val="0"/>
              </a:spcBef>
              <a:buNone/>
              <a:defRPr sz="2800" b="1" kern="1200">
                <a:solidFill>
                  <a:srgbClr val="000000"/>
                </a:solidFill>
                <a:latin typeface="Verdana" panose="020B0604030504040204" pitchFamily="34" charset="0"/>
                <a:ea typeface="Verdana" panose="020B0604030504040204" pitchFamily="34" charset="0"/>
                <a:cs typeface="+mj-cs"/>
              </a:defRPr>
            </a:lvl1pPr>
          </a:lstStyle>
          <a:p>
            <a:pPr defTabSz="1371600"/>
            <a:r>
              <a:rPr lang="cs-CZ" sz="4200" dirty="0">
                <a:solidFill>
                  <a:srgbClr val="0065BD"/>
                </a:solidFill>
                <a:latin typeface="Technika-Bold" panose="00000600000000000000" charset="-18"/>
              </a:rPr>
              <a:t>ASCEND: NEW CONSTRUCTION</a:t>
            </a:r>
            <a:endParaRPr lang="en-US" sz="4200" dirty="0">
              <a:solidFill>
                <a:srgbClr val="0065BD"/>
              </a:solidFill>
              <a:latin typeface="Technika-Bold" panose="00000600000000000000" charset="-18"/>
            </a:endParaRPr>
          </a:p>
        </p:txBody>
      </p:sp>
      <p:sp>
        <p:nvSpPr>
          <p:cNvPr id="3" name="Content Placeholder 3">
            <a:extLst>
              <a:ext uri="{FF2B5EF4-FFF2-40B4-BE49-F238E27FC236}">
                <a16:creationId xmlns:a16="http://schemas.microsoft.com/office/drawing/2014/main" id="{0AF8F228-2AF4-0C1A-B816-E109B912E466}"/>
              </a:ext>
            </a:extLst>
          </p:cNvPr>
          <p:cNvSpPr txBox="1">
            <a:spLocks/>
          </p:cNvSpPr>
          <p:nvPr/>
        </p:nvSpPr>
        <p:spPr>
          <a:xfrm>
            <a:off x="4286094" y="1912569"/>
            <a:ext cx="13903935" cy="2012526"/>
          </a:xfrm>
          <a:prstGeom prst="rect">
            <a:avLst/>
          </a:prstGeom>
        </p:spPr>
        <p:txBody>
          <a:bodyPr anchor="t"/>
          <a:lstStyle>
            <a:lvl1pPr marL="0" indent="0" algn="ctr" defTabSz="914400" rtl="0" eaLnBrk="1" latinLnBrk="0" hangingPunct="1">
              <a:lnSpc>
                <a:spcPct val="90000"/>
              </a:lnSpc>
              <a:spcBef>
                <a:spcPts val="1000"/>
              </a:spcBef>
              <a:buFont typeface="Arial" panose="020B0604020202020204" pitchFamily="34" charset="0"/>
              <a:buNone/>
              <a:defRPr sz="2400" b="0" kern="1200">
                <a:solidFill>
                  <a:srgbClr val="929699"/>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28625" indent="-428625" algn="l" defTabSz="1371531">
              <a:lnSpc>
                <a:spcPct val="150000"/>
              </a:lnSpc>
              <a:spcBef>
                <a:spcPts val="0"/>
              </a:spcBef>
              <a:buFont typeface="Wingdings" panose="05000000000000000000" pitchFamily="2" charset="2"/>
              <a:buChar char="§"/>
              <a:defRPr/>
            </a:pPr>
            <a:r>
              <a:rPr lang="cs-CZ" sz="2100" kern="3000" dirty="0">
                <a:solidFill>
                  <a:prstClr val="black"/>
                </a:solidFill>
                <a:latin typeface="Technika"/>
                <a:cs typeface="Arial" panose="020B0604020202020204" pitchFamily="34" charset="0"/>
              </a:rPr>
              <a:t>Partners: </a:t>
            </a:r>
            <a:r>
              <a:rPr lang="cs-CZ" sz="2100" kern="3000" dirty="0" err="1">
                <a:solidFill>
                  <a:prstClr val="black"/>
                </a:solidFill>
                <a:latin typeface="Technika"/>
                <a:cs typeface="Arial" panose="020B0604020202020204" pitchFamily="34" charset="0"/>
              </a:rPr>
              <a:t>Operator</a:t>
            </a:r>
            <a:r>
              <a:rPr lang="cs-CZ" sz="2100" kern="3000" dirty="0">
                <a:solidFill>
                  <a:prstClr val="black"/>
                </a:solidFill>
                <a:latin typeface="Technika"/>
                <a:cs typeface="Arial" panose="020B0604020202020204" pitchFamily="34" charset="0"/>
              </a:rPr>
              <a:t> ICT, Prague Development Company (TBD: Prague Renewable Energy Centre)</a:t>
            </a:r>
          </a:p>
          <a:p>
            <a:pPr marL="428625" indent="-428625" algn="l" defTabSz="1371531">
              <a:lnSpc>
                <a:spcPct val="150000"/>
              </a:lnSpc>
              <a:spcBef>
                <a:spcPts val="0"/>
              </a:spcBef>
              <a:buFont typeface="Wingdings" panose="05000000000000000000" pitchFamily="2" charset="2"/>
              <a:buChar char="§"/>
              <a:defRPr/>
            </a:pPr>
            <a:r>
              <a:rPr lang="cs-CZ" sz="2100" kern="3000" dirty="0" err="1">
                <a:solidFill>
                  <a:prstClr val="black"/>
                </a:solidFill>
                <a:latin typeface="Technika"/>
                <a:cs typeface="Arial" panose="020B0604020202020204" pitchFamily="34" charset="0"/>
              </a:rPr>
              <a:t>Location</a:t>
            </a:r>
            <a:r>
              <a:rPr lang="cs-CZ" sz="2100" kern="3000" dirty="0">
                <a:solidFill>
                  <a:prstClr val="black"/>
                </a:solidFill>
                <a:latin typeface="Technika"/>
                <a:cs typeface="Arial" panose="020B0604020202020204" pitchFamily="34" charset="0"/>
              </a:rPr>
              <a:t>: Dolní Počernice, Stage II</a:t>
            </a:r>
          </a:p>
          <a:p>
            <a:pPr marL="428625" indent="-428625" algn="l" defTabSz="1371531">
              <a:lnSpc>
                <a:spcPct val="150000"/>
              </a:lnSpc>
              <a:spcBef>
                <a:spcPts val="0"/>
              </a:spcBef>
              <a:buFont typeface="Wingdings" panose="05000000000000000000" pitchFamily="2" charset="2"/>
              <a:buChar char="§"/>
              <a:defRPr/>
            </a:pPr>
            <a:r>
              <a:rPr lang="cs-CZ" sz="2100" kern="3000" dirty="0">
                <a:solidFill>
                  <a:prstClr val="black"/>
                </a:solidFill>
                <a:latin typeface="Technika"/>
                <a:cs typeface="Arial" panose="020B0604020202020204" pitchFamily="34" charset="0"/>
              </a:rPr>
              <a:t>1600 inhabitants,129 thousand m</a:t>
            </a:r>
            <a:r>
              <a:rPr lang="cs-CZ" sz="2100" kern="3000" baseline="30000" dirty="0">
                <a:solidFill>
                  <a:prstClr val="black"/>
                </a:solidFill>
                <a:latin typeface="Technika"/>
                <a:cs typeface="Arial" panose="020B0604020202020204" pitchFamily="34" charset="0"/>
              </a:rPr>
              <a:t>2</a:t>
            </a:r>
            <a:r>
              <a:rPr lang="cs-CZ" sz="2100" kern="3000" dirty="0">
                <a:solidFill>
                  <a:prstClr val="black"/>
                </a:solidFill>
                <a:latin typeface="Technika"/>
                <a:cs typeface="Arial" panose="020B0604020202020204" pitchFamily="34" charset="0"/>
              </a:rPr>
              <a:t> , school 12 thousand m</a:t>
            </a:r>
            <a:r>
              <a:rPr lang="cs-CZ" sz="2100" kern="3000" baseline="30000" dirty="0">
                <a:solidFill>
                  <a:prstClr val="black"/>
                </a:solidFill>
                <a:latin typeface="Technika"/>
                <a:cs typeface="Arial" panose="020B0604020202020204" pitchFamily="34" charset="0"/>
              </a:rPr>
              <a:t>2</a:t>
            </a:r>
          </a:p>
          <a:p>
            <a:pPr marL="428625" indent="-428625" algn="l" defTabSz="1371531">
              <a:lnSpc>
                <a:spcPct val="150000"/>
              </a:lnSpc>
              <a:spcBef>
                <a:spcPts val="0"/>
              </a:spcBef>
              <a:buFont typeface="Wingdings" panose="05000000000000000000" pitchFamily="2" charset="2"/>
              <a:buChar char="§"/>
              <a:defRPr/>
            </a:pPr>
            <a:r>
              <a:rPr lang="cs-CZ" sz="2100" kern="3000" dirty="0">
                <a:solidFill>
                  <a:prstClr val="black"/>
                </a:solidFill>
                <a:latin typeface="Technika"/>
                <a:cs typeface="Arial" panose="020B0604020202020204" pitchFamily="34" charset="0"/>
              </a:rPr>
              <a:t>Local heat supply network, maximization of local production from PV plants, examination of hydrogen economy</a:t>
            </a:r>
            <a:endParaRPr lang="cs-CZ" sz="2100" kern="3000" baseline="30000" dirty="0">
              <a:solidFill>
                <a:prstClr val="black"/>
              </a:solidFill>
              <a:latin typeface="Technika"/>
              <a:cs typeface="Arial" panose="020B0604020202020204" pitchFamily="34" charset="0"/>
            </a:endParaRPr>
          </a:p>
        </p:txBody>
      </p:sp>
      <p:sp>
        <p:nvSpPr>
          <p:cNvPr id="5" name="TextovéPole 4">
            <a:extLst>
              <a:ext uri="{FF2B5EF4-FFF2-40B4-BE49-F238E27FC236}">
                <a16:creationId xmlns:a16="http://schemas.microsoft.com/office/drawing/2014/main" id="{703FBEB8-4D33-5DD4-CD8D-EEA5E18021A2}"/>
              </a:ext>
            </a:extLst>
          </p:cNvPr>
          <p:cNvSpPr txBox="1"/>
          <p:nvPr/>
        </p:nvSpPr>
        <p:spPr>
          <a:xfrm>
            <a:off x="2393157" y="1239314"/>
            <a:ext cx="15566229" cy="553998"/>
          </a:xfrm>
          <a:prstGeom prst="rect">
            <a:avLst/>
          </a:prstGeom>
          <a:noFill/>
        </p:spPr>
        <p:txBody>
          <a:bodyPr wrap="square" rtlCol="0">
            <a:spAutoFit/>
          </a:bodyPr>
          <a:lstStyle/>
          <a:p>
            <a:pPr defTabSz="685800">
              <a:defRPr/>
            </a:pPr>
            <a:r>
              <a:rPr lang="cs-CZ" sz="3000" b="1" err="1">
                <a:solidFill>
                  <a:prstClr val="black"/>
                </a:solidFill>
                <a:latin typeface="Technika"/>
              </a:rPr>
              <a:t>Accelerate poSitive Clean ENergy Districts</a:t>
            </a:r>
            <a:endParaRPr lang="cs-CZ" sz="3000" b="1">
              <a:solidFill>
                <a:prstClr val="black"/>
              </a:solidFill>
              <a:latin typeface="Technika"/>
            </a:endParaRPr>
          </a:p>
        </p:txBody>
      </p:sp>
      <p:pic>
        <p:nvPicPr>
          <p:cNvPr id="6" name="Zástupný obsah 3">
            <a:extLst>
              <a:ext uri="{FF2B5EF4-FFF2-40B4-BE49-F238E27FC236}">
                <a16:creationId xmlns:a16="http://schemas.microsoft.com/office/drawing/2014/main" id="{D7EAE977-63C6-AD16-4E3C-EF3FC6A3E43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695" t="457" r="9322" b="1271"/>
          <a:stretch/>
        </p:blipFill>
        <p:spPr>
          <a:xfrm>
            <a:off x="336071" y="2058787"/>
            <a:ext cx="3683939" cy="3711761"/>
          </a:xfrm>
          <a:prstGeom prst="rect">
            <a:avLst/>
          </a:prstGeom>
          <a:effectLst>
            <a:softEdge rad="31750"/>
          </a:effectLst>
        </p:spPr>
      </p:pic>
      <p:grpSp>
        <p:nvGrpSpPr>
          <p:cNvPr id="7" name="Skupina 6">
            <a:extLst>
              <a:ext uri="{FF2B5EF4-FFF2-40B4-BE49-F238E27FC236}">
                <a16:creationId xmlns:a16="http://schemas.microsoft.com/office/drawing/2014/main" id="{FEB5772D-9CEF-3BAF-C69B-B521AC797AD4}"/>
              </a:ext>
            </a:extLst>
          </p:cNvPr>
          <p:cNvGrpSpPr/>
          <p:nvPr/>
        </p:nvGrpSpPr>
        <p:grpSpPr>
          <a:xfrm>
            <a:off x="7646293" y="9047691"/>
            <a:ext cx="6627503" cy="936855"/>
            <a:chOff x="5180684" y="5796234"/>
            <a:chExt cx="5330544" cy="753419"/>
          </a:xfrm>
        </p:grpSpPr>
        <p:pic>
          <p:nvPicPr>
            <p:cNvPr id="8" name="Picture 4" descr="PDS">
              <a:extLst>
                <a:ext uri="{FF2B5EF4-FFF2-40B4-BE49-F238E27FC236}">
                  <a16:creationId xmlns:a16="http://schemas.microsoft.com/office/drawing/2014/main" id="{2E14E12F-CA3A-EE5C-EB62-1C0B1598111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51807" y="5899668"/>
              <a:ext cx="2216656" cy="63786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a:extLst>
                <a:ext uri="{FF2B5EF4-FFF2-40B4-BE49-F238E27FC236}">
                  <a16:creationId xmlns:a16="http://schemas.microsoft.com/office/drawing/2014/main" id="{8DC0737D-B409-8AE3-B942-553B990050C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80684" y="6062450"/>
              <a:ext cx="909620" cy="346302"/>
            </a:xfrm>
            <a:prstGeom prst="rect">
              <a:avLst/>
            </a:prstGeom>
            <a:noFill/>
            <a:extLst>
              <a:ext uri="{909E8E84-426E-40DD-AFC4-6F175D3DCCD1}">
                <a14:hiddenFill xmlns:a14="http://schemas.microsoft.com/office/drawing/2010/main">
                  <a:solidFill>
                    <a:srgbClr val="FFFFFF"/>
                  </a:solidFill>
                </a14:hiddenFill>
              </a:ext>
            </a:extLst>
          </p:spPr>
        </p:pic>
        <p:pic>
          <p:nvPicPr>
            <p:cNvPr id="10" name="Obrázek 9" descr="Obsah obrázku text, podepsat&#10;&#10;Popis byl vytvořen automaticky">
              <a:extLst>
                <a:ext uri="{FF2B5EF4-FFF2-40B4-BE49-F238E27FC236}">
                  <a16:creationId xmlns:a16="http://schemas.microsoft.com/office/drawing/2014/main" id="{FAA892DF-E496-5A7C-EEED-C5B303B1F6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83876" y="5796234"/>
              <a:ext cx="827352" cy="753419"/>
            </a:xfrm>
            <a:prstGeom prst="rect">
              <a:avLst/>
            </a:prstGeom>
          </p:spPr>
        </p:pic>
      </p:grpSp>
      <p:pic>
        <p:nvPicPr>
          <p:cNvPr id="17" name="Obrázek 16">
            <a:extLst>
              <a:ext uri="{FF2B5EF4-FFF2-40B4-BE49-F238E27FC236}">
                <a16:creationId xmlns:a16="http://schemas.microsoft.com/office/drawing/2014/main" id="{F268ADE6-AB48-0235-1CF7-99DE793BD63B}"/>
              </a:ext>
            </a:extLst>
          </p:cNvPr>
          <p:cNvPicPr>
            <a:picLocks noChangeAspect="1"/>
          </p:cNvPicPr>
          <p:nvPr/>
        </p:nvPicPr>
        <p:blipFill>
          <a:blip r:embed="rId6"/>
          <a:stretch>
            <a:fillRect/>
          </a:stretch>
        </p:blipFill>
        <p:spPr>
          <a:xfrm>
            <a:off x="9143967" y="5143482"/>
            <a:ext cx="66" cy="36"/>
          </a:xfrm>
          <a:prstGeom prst="rect">
            <a:avLst/>
          </a:prstGeom>
        </p:spPr>
      </p:pic>
      <p:pic>
        <p:nvPicPr>
          <p:cNvPr id="19" name="Obrázek 18">
            <a:extLst>
              <a:ext uri="{FF2B5EF4-FFF2-40B4-BE49-F238E27FC236}">
                <a16:creationId xmlns:a16="http://schemas.microsoft.com/office/drawing/2014/main" id="{D9E534FC-BBBA-BE8D-BF52-36088DD8F580}"/>
              </a:ext>
            </a:extLst>
          </p:cNvPr>
          <p:cNvPicPr>
            <a:picLocks noChangeAspect="1"/>
          </p:cNvPicPr>
          <p:nvPr/>
        </p:nvPicPr>
        <p:blipFill>
          <a:blip r:embed="rId7"/>
          <a:stretch>
            <a:fillRect/>
          </a:stretch>
        </p:blipFill>
        <p:spPr>
          <a:xfrm>
            <a:off x="5976611" y="3943019"/>
            <a:ext cx="9429156" cy="5011170"/>
          </a:xfrm>
          <a:prstGeom prst="rect">
            <a:avLst/>
          </a:prstGeom>
          <a:ln>
            <a:noFill/>
          </a:ln>
          <a:effectLst>
            <a:softEdge rad="112500"/>
          </a:effectLst>
        </p:spPr>
      </p:pic>
      <p:sp>
        <p:nvSpPr>
          <p:cNvPr id="4" name="TextovéPole 3">
            <a:extLst>
              <a:ext uri="{FF2B5EF4-FFF2-40B4-BE49-F238E27FC236}">
                <a16:creationId xmlns:a16="http://schemas.microsoft.com/office/drawing/2014/main" id="{CA925FC5-5FFA-C4D2-ABFD-6A9E9137B126}"/>
              </a:ext>
            </a:extLst>
          </p:cNvPr>
          <p:cNvSpPr txBox="1"/>
          <p:nvPr/>
        </p:nvSpPr>
        <p:spPr>
          <a:xfrm rot="16200000">
            <a:off x="13160538" y="7459031"/>
            <a:ext cx="4871334" cy="334707"/>
          </a:xfrm>
          <a:prstGeom prst="rect">
            <a:avLst/>
          </a:prstGeom>
          <a:noFill/>
        </p:spPr>
        <p:txBody>
          <a:bodyPr wrap="none" rtlCol="0">
            <a:spAutoFit/>
          </a:bodyPr>
          <a:lstStyle/>
          <a:p>
            <a:pPr defTabSz="685800"/>
            <a:r>
              <a:rPr lang="cs-CZ" sz="1575" dirty="0">
                <a:solidFill>
                  <a:prstClr val="black"/>
                </a:solidFill>
                <a:latin typeface="Technika"/>
              </a:rPr>
              <a:t>Source: the Prague Development Company, </a:t>
            </a:r>
            <a:r>
              <a:rPr lang="cs-CZ" sz="1575" dirty="0" err="1">
                <a:solidFill>
                  <a:prstClr val="black"/>
                </a:solidFill>
                <a:latin typeface="Technika"/>
              </a:rPr>
              <a:t>Archum</a:t>
            </a:r>
            <a:endParaRPr lang="en-GB" sz="1575" dirty="0">
              <a:solidFill>
                <a:prstClr val="black"/>
              </a:solidFill>
              <a:latin typeface="Technika"/>
            </a:endParaRPr>
          </a:p>
        </p:txBody>
      </p:sp>
      <p:pic>
        <p:nvPicPr>
          <p:cNvPr id="12" name="Obrázek 11" descr="Obsah obrázku snímek obrazovky, pixel, design&#10;&#10;Popis byl vytvořen automaticky">
            <a:extLst>
              <a:ext uri="{FF2B5EF4-FFF2-40B4-BE49-F238E27FC236}">
                <a16:creationId xmlns:a16="http://schemas.microsoft.com/office/drawing/2014/main" id="{AA552469-5D94-C6C8-F750-1B9849E8DA8F}"/>
              </a:ext>
            </a:extLst>
          </p:cNvPr>
          <p:cNvPicPr>
            <a:picLocks noChangeAspect="1"/>
          </p:cNvPicPr>
          <p:nvPr/>
        </p:nvPicPr>
        <p:blipFill>
          <a:blip r:embed="rId8"/>
          <a:stretch>
            <a:fillRect/>
          </a:stretch>
        </p:blipFill>
        <p:spPr>
          <a:xfrm>
            <a:off x="16204394" y="664318"/>
            <a:ext cx="1410507" cy="1003811"/>
          </a:xfrm>
          <a:prstGeom prst="rect">
            <a:avLst/>
          </a:prstGeom>
        </p:spPr>
      </p:pic>
      <p:pic>
        <p:nvPicPr>
          <p:cNvPr id="13" name="Obrázek 12">
            <a:extLst>
              <a:ext uri="{FF2B5EF4-FFF2-40B4-BE49-F238E27FC236}">
                <a16:creationId xmlns:a16="http://schemas.microsoft.com/office/drawing/2014/main" id="{B0CFDC65-4EBA-562D-253F-FEAB9BCE29DD}"/>
              </a:ext>
            </a:extLst>
          </p:cNvPr>
          <p:cNvPicPr>
            <a:picLocks noChangeAspect="1"/>
          </p:cNvPicPr>
          <p:nvPr/>
        </p:nvPicPr>
        <p:blipFill>
          <a:blip r:embed="rId9"/>
          <a:stretch>
            <a:fillRect/>
          </a:stretch>
        </p:blipFill>
        <p:spPr>
          <a:xfrm>
            <a:off x="336071" y="6024750"/>
            <a:ext cx="5430813" cy="3468801"/>
          </a:xfrm>
          <a:prstGeom prst="rect">
            <a:avLst/>
          </a:prstGeom>
        </p:spPr>
      </p:pic>
    </p:spTree>
    <p:extLst>
      <p:ext uri="{BB962C8B-B14F-4D97-AF65-F5344CB8AC3E}">
        <p14:creationId xmlns:p14="http://schemas.microsoft.com/office/powerpoint/2010/main" val="31954014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p14="http://schemas.microsoft.com/office/powerpoint/2010/main" xmlns:a14="http://schemas.microsoft.com/office/drawing/2010/main" xmlns:a16="http://schemas.microsoft.com/office/drawing/2014/main"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9C62E8-18B8-B3EC-26B8-B52A4FCEFE08}"/>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ADCBC057-A3A2-2F2F-53F0-8985E7768AF3}"/>
              </a:ext>
            </a:extLst>
          </p:cNvPr>
          <p:cNvSpPr>
            <a:spLocks noGrp="1"/>
          </p:cNvSpPr>
          <p:nvPr>
            <p:ph type="title"/>
          </p:nvPr>
        </p:nvSpPr>
        <p:spPr>
          <a:xfrm>
            <a:off x="2444039" y="446562"/>
            <a:ext cx="15554325" cy="674031"/>
          </a:xfrm>
        </p:spPr>
        <p:txBody>
          <a:bodyPr/>
          <a:lstStyle/>
          <a:p>
            <a:r>
              <a:rPr lang="cs-CZ" sz="4200" dirty="0"/>
              <a:t>RESILIENT ENERGY COMMUNITY IN PED KUKLENY</a:t>
            </a:r>
            <a:endParaRPr lang="en-US" sz="4200" dirty="0"/>
          </a:p>
        </p:txBody>
      </p:sp>
      <p:sp>
        <p:nvSpPr>
          <p:cNvPr id="5" name="Rectangle 4">
            <a:extLst>
              <a:ext uri="{FF2B5EF4-FFF2-40B4-BE49-F238E27FC236}">
                <a16:creationId xmlns:a16="http://schemas.microsoft.com/office/drawing/2014/main" id="{B5CEB41E-0C34-3032-9A29-8D597C431EA2}"/>
              </a:ext>
            </a:extLst>
          </p:cNvPr>
          <p:cNvSpPr/>
          <p:nvPr/>
        </p:nvSpPr>
        <p:spPr>
          <a:xfrm>
            <a:off x="18211800" y="10199915"/>
            <a:ext cx="76200" cy="87086"/>
          </a:xfrm>
          <a:prstGeom prst="rect">
            <a:avLst/>
          </a:prstGeom>
          <a:solidFill>
            <a:srgbClr val="0063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CZ" sz="2700">
              <a:solidFill>
                <a:prstClr val="white"/>
              </a:solidFill>
              <a:latin typeface="Arial" panose="020B0604020202020204"/>
            </a:endParaRPr>
          </a:p>
        </p:txBody>
      </p:sp>
      <p:sp>
        <p:nvSpPr>
          <p:cNvPr id="7" name="Zástupný obsah 6">
            <a:extLst>
              <a:ext uri="{FF2B5EF4-FFF2-40B4-BE49-F238E27FC236}">
                <a16:creationId xmlns:a16="http://schemas.microsoft.com/office/drawing/2014/main" id="{7B64135D-3B25-9814-C1E1-D082BE2A9A12}"/>
              </a:ext>
            </a:extLst>
          </p:cNvPr>
          <p:cNvSpPr>
            <a:spLocks noGrp="1"/>
          </p:cNvSpPr>
          <p:nvPr>
            <p:ph sz="quarter" idx="22"/>
          </p:nvPr>
        </p:nvSpPr>
        <p:spPr>
          <a:xfrm>
            <a:off x="2524761" y="6054704"/>
            <a:ext cx="15566232" cy="6777150"/>
          </a:xfrm>
        </p:spPr>
        <p:txBody>
          <a:bodyPr>
            <a:normAutofit/>
          </a:bodyPr>
          <a:lstStyle/>
          <a:p>
            <a:pPr marL="428625" indent="-428625">
              <a:buFont typeface="Arial" panose="020B0604020202020204" pitchFamily="34" charset="0"/>
              <a:buChar char="•"/>
            </a:pPr>
            <a:r>
              <a:rPr lang="cs-CZ" sz="3000" dirty="0"/>
              <a:t>Residential buildings, over 400 residential units</a:t>
            </a:r>
          </a:p>
          <a:p>
            <a:pPr marL="428625" indent="-428625">
              <a:buFont typeface="Arial" panose="020B0604020202020204" pitchFamily="34" charset="0"/>
              <a:buChar char="•"/>
            </a:pPr>
            <a:r>
              <a:rPr lang="cs-CZ" sz="3000" dirty="0"/>
              <a:t>Virtual boundaries of a carbon-neutral district, will use wind farms as a source of RES in winter</a:t>
            </a:r>
          </a:p>
          <a:p>
            <a:pPr marL="428625" indent="-428625">
              <a:buFont typeface="Arial" panose="020B0604020202020204" pitchFamily="34" charset="0"/>
              <a:buChar char="•"/>
            </a:pPr>
            <a:r>
              <a:rPr lang="cs-CZ" sz="3000" dirty="0"/>
              <a:t>Avoids the dilemma of excessive imbalance of EE production in summer and winter</a:t>
            </a:r>
          </a:p>
          <a:p>
            <a:pPr marL="428625" indent="-428625">
              <a:buFont typeface="Arial" panose="020B0604020202020204" pitchFamily="34" charset="0"/>
              <a:buChar char="•"/>
            </a:pPr>
            <a:r>
              <a:rPr lang="cs-CZ" sz="3000" dirty="0"/>
              <a:t>By purchasing a flat, the owners of the flats become </a:t>
            </a:r>
            <a:r>
              <a:rPr lang="cs-CZ" sz="3000" b="1" dirty="0"/>
              <a:t>members of the energy community</a:t>
            </a:r>
          </a:p>
          <a:p>
            <a:pPr marL="428625" indent="-428625">
              <a:buFont typeface="Arial" panose="020B0604020202020204" pitchFamily="34" charset="0"/>
              <a:buChar char="•"/>
            </a:pPr>
            <a:r>
              <a:rPr lang="cs-CZ" sz="3000" dirty="0"/>
              <a:t>The aim of the UCEEB is to verify by simulation whether this model will provide energy resilience</a:t>
            </a:r>
          </a:p>
          <a:p>
            <a:pPr marL="428625" indent="-428625">
              <a:buFont typeface="Arial" panose="020B0604020202020204" pitchFamily="34" charset="0"/>
              <a:buChar char="•"/>
            </a:pPr>
            <a:endParaRPr lang="en-GB" sz="3600" dirty="0"/>
          </a:p>
        </p:txBody>
      </p:sp>
      <p:pic>
        <p:nvPicPr>
          <p:cNvPr id="9" name="Obrázek 8" descr="Obsah obrázku mrak, obloha, venku, budova&#10;&#10;Obsah vygenerovaný umělou inteligencí může být nesprávný.">
            <a:extLst>
              <a:ext uri="{FF2B5EF4-FFF2-40B4-BE49-F238E27FC236}">
                <a16:creationId xmlns:a16="http://schemas.microsoft.com/office/drawing/2014/main" id="{C64726A4-D683-82FB-53E7-69CFA647C6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7074" y="1770860"/>
            <a:ext cx="5448404" cy="3633584"/>
          </a:xfrm>
          <a:prstGeom prst="rect">
            <a:avLst/>
          </a:prstGeom>
        </p:spPr>
      </p:pic>
      <p:pic>
        <p:nvPicPr>
          <p:cNvPr id="13" name="Obrázek 12" descr="Obsah obrázku venku, mrak, obloha, budova&#10;&#10;Obsah vygenerovaný umělou inteligencí může být nesprávný.">
            <a:extLst>
              <a:ext uri="{FF2B5EF4-FFF2-40B4-BE49-F238E27FC236}">
                <a16:creationId xmlns:a16="http://schemas.microsoft.com/office/drawing/2014/main" id="{DA7703B8-6390-C35A-A190-B243375BCE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22635" y="1770861"/>
            <a:ext cx="5450378" cy="3633585"/>
          </a:xfrm>
          <a:prstGeom prst="rect">
            <a:avLst/>
          </a:prstGeom>
        </p:spPr>
      </p:pic>
      <p:pic>
        <p:nvPicPr>
          <p:cNvPr id="14" name="Obrázek 13" descr="Obsah obrázku Písmo, snímek obrazovky, Grafika, logo&#10;&#10;Popis byl vytvořen automaticky">
            <a:extLst>
              <a:ext uri="{FF2B5EF4-FFF2-40B4-BE49-F238E27FC236}">
                <a16:creationId xmlns:a16="http://schemas.microsoft.com/office/drawing/2014/main" id="{34F61CB1-0B37-F70B-BB7F-330C589FCA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44" y="4079113"/>
            <a:ext cx="2270828" cy="960911"/>
          </a:xfrm>
          <a:prstGeom prst="rect">
            <a:avLst/>
          </a:prstGeom>
        </p:spPr>
      </p:pic>
      <p:sp>
        <p:nvSpPr>
          <p:cNvPr id="3" name="TextovéPole 2">
            <a:extLst>
              <a:ext uri="{FF2B5EF4-FFF2-40B4-BE49-F238E27FC236}">
                <a16:creationId xmlns:a16="http://schemas.microsoft.com/office/drawing/2014/main" id="{647EA978-09BE-D175-2485-D9E230C6EB53}"/>
              </a:ext>
            </a:extLst>
          </p:cNvPr>
          <p:cNvSpPr txBox="1"/>
          <p:nvPr/>
        </p:nvSpPr>
        <p:spPr>
          <a:xfrm>
            <a:off x="9952777" y="5420499"/>
            <a:ext cx="5186163" cy="784830"/>
          </a:xfrm>
          <a:prstGeom prst="rect">
            <a:avLst/>
          </a:prstGeom>
          <a:noFill/>
        </p:spPr>
        <p:txBody>
          <a:bodyPr wrap="none" rtlCol="0">
            <a:spAutoFit/>
          </a:bodyPr>
          <a:lstStyle/>
          <a:p>
            <a:pPr defTabSz="685800"/>
            <a:r>
              <a:rPr lang="cs-CZ" dirty="0">
                <a:solidFill>
                  <a:prstClr val="black"/>
                </a:solidFill>
                <a:latin typeface="Technika"/>
              </a:rPr>
              <a:t>Source. Author of the energy concept Petr Vogel </a:t>
            </a:r>
          </a:p>
          <a:p>
            <a:pPr defTabSz="685800"/>
            <a:endParaRPr lang="en-GB" sz="2700" dirty="0">
              <a:solidFill>
                <a:prstClr val="black"/>
              </a:solidFill>
              <a:latin typeface="Technika"/>
            </a:endParaRPr>
          </a:p>
        </p:txBody>
      </p:sp>
      <p:pic>
        <p:nvPicPr>
          <p:cNvPr id="6" name="Obrázek 5" descr="Obsah obrázku generátor, obloha, zařízení, venku&#10;&#10;Obsah vygenerovaný umělou inteligencí může být nesprávný.">
            <a:extLst>
              <a:ext uri="{FF2B5EF4-FFF2-40B4-BE49-F238E27FC236}">
                <a16:creationId xmlns:a16="http://schemas.microsoft.com/office/drawing/2014/main" id="{32388F41-DFA6-F467-FC32-A11207EA7F38}"/>
              </a:ext>
            </a:extLst>
          </p:cNvPr>
          <p:cNvPicPr>
            <a:picLocks noChangeAspect="1"/>
          </p:cNvPicPr>
          <p:nvPr/>
        </p:nvPicPr>
        <p:blipFill>
          <a:blip r:embed="rId5" cstate="print">
            <a:extLst>
              <a:ext uri="{28A0092B-C50C-407E-A947-70E740481C1C}">
                <a14:useLocalDpi xmlns:a14="http://schemas.microsoft.com/office/drawing/2010/main" val="0"/>
              </a:ext>
            </a:extLst>
          </a:blip>
          <a:srcRect l="35576" r="14459"/>
          <a:stretch/>
        </p:blipFill>
        <p:spPr>
          <a:xfrm>
            <a:off x="2444039" y="1770857"/>
            <a:ext cx="2724375" cy="3633584"/>
          </a:xfrm>
          <a:prstGeom prst="rect">
            <a:avLst/>
          </a:prstGeom>
        </p:spPr>
      </p:pic>
      <p:pic>
        <p:nvPicPr>
          <p:cNvPr id="8" name="Obrázek 7">
            <a:extLst>
              <a:ext uri="{FF2B5EF4-FFF2-40B4-BE49-F238E27FC236}">
                <a16:creationId xmlns:a16="http://schemas.microsoft.com/office/drawing/2014/main" id="{7C7D67F8-BBD7-4D06-2696-3E95029B7E9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0441" y="7727679"/>
            <a:ext cx="1321343" cy="1930962"/>
          </a:xfrm>
          <a:prstGeom prst="rect">
            <a:avLst/>
          </a:prstGeom>
        </p:spPr>
      </p:pic>
      <p:sp>
        <p:nvSpPr>
          <p:cNvPr id="10" name="TextovéPole 9">
            <a:extLst>
              <a:ext uri="{FF2B5EF4-FFF2-40B4-BE49-F238E27FC236}">
                <a16:creationId xmlns:a16="http://schemas.microsoft.com/office/drawing/2014/main" id="{B2CBA498-AF03-469A-1A4C-54593A2A4D7D}"/>
              </a:ext>
            </a:extLst>
          </p:cNvPr>
          <p:cNvSpPr txBox="1"/>
          <p:nvPr/>
        </p:nvSpPr>
        <p:spPr>
          <a:xfrm>
            <a:off x="310879" y="4866502"/>
            <a:ext cx="1608133" cy="507831"/>
          </a:xfrm>
          <a:prstGeom prst="rect">
            <a:avLst/>
          </a:prstGeom>
          <a:noFill/>
        </p:spPr>
        <p:txBody>
          <a:bodyPr wrap="none" rtlCol="0">
            <a:spAutoFit/>
          </a:bodyPr>
          <a:lstStyle/>
          <a:p>
            <a:pPr defTabSz="685800"/>
            <a:r>
              <a:rPr lang="cs-CZ" sz="2700" b="1" dirty="0">
                <a:solidFill>
                  <a:prstClr val="black"/>
                </a:solidFill>
                <a:latin typeface="Technika"/>
              </a:rPr>
              <a:t>RESPED</a:t>
            </a:r>
            <a:endParaRPr lang="en-GB" sz="2700" b="1" dirty="0">
              <a:solidFill>
                <a:prstClr val="black"/>
              </a:solidFill>
              <a:latin typeface="Technika"/>
            </a:endParaRPr>
          </a:p>
        </p:txBody>
      </p:sp>
      <p:pic>
        <p:nvPicPr>
          <p:cNvPr id="4" name="Obrázek 3">
            <a:extLst>
              <a:ext uri="{FF2B5EF4-FFF2-40B4-BE49-F238E27FC236}">
                <a16:creationId xmlns:a16="http://schemas.microsoft.com/office/drawing/2014/main" id="{F5B5824A-B491-B7CA-BB0D-DECC0AF8B1A1}"/>
              </a:ext>
            </a:extLst>
          </p:cNvPr>
          <p:cNvPicPr>
            <a:picLocks noChangeAspect="1"/>
          </p:cNvPicPr>
          <p:nvPr/>
        </p:nvPicPr>
        <p:blipFill>
          <a:blip r:embed="rId7"/>
          <a:stretch>
            <a:fillRect/>
          </a:stretch>
        </p:blipFill>
        <p:spPr>
          <a:xfrm>
            <a:off x="269742" y="6850195"/>
            <a:ext cx="1846029" cy="497009"/>
          </a:xfrm>
          <a:prstGeom prst="rect">
            <a:avLst/>
          </a:prstGeom>
        </p:spPr>
      </p:pic>
    </p:spTree>
    <p:extLst>
      <p:ext uri="{BB962C8B-B14F-4D97-AF65-F5344CB8AC3E}">
        <p14:creationId xmlns:p14="http://schemas.microsoft.com/office/powerpoint/2010/main" val="6107612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937626-1C9A-9984-0A76-4C48D264086C}"/>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75E8C6A8-AF93-CFE6-6695-F3E845F2F45A}"/>
              </a:ext>
            </a:extLst>
          </p:cNvPr>
          <p:cNvSpPr>
            <a:spLocks noGrp="1"/>
          </p:cNvSpPr>
          <p:nvPr>
            <p:ph type="title"/>
          </p:nvPr>
        </p:nvSpPr>
        <p:spPr>
          <a:xfrm>
            <a:off x="2430000" y="663359"/>
            <a:ext cx="15554325" cy="757130"/>
          </a:xfrm>
        </p:spPr>
        <p:txBody>
          <a:bodyPr/>
          <a:lstStyle/>
          <a:p>
            <a:r>
              <a:rPr lang="cs-CZ" sz="4800" dirty="0"/>
              <a:t>RES SOLUTIONS FOR HISTORIC BUILDINGS</a:t>
            </a:r>
            <a:endParaRPr lang="en-US" sz="4800" dirty="0"/>
          </a:p>
        </p:txBody>
      </p:sp>
      <p:sp>
        <p:nvSpPr>
          <p:cNvPr id="5" name="Rectangle 4">
            <a:extLst>
              <a:ext uri="{FF2B5EF4-FFF2-40B4-BE49-F238E27FC236}">
                <a16:creationId xmlns:a16="http://schemas.microsoft.com/office/drawing/2014/main" id="{D466D4C6-DC52-AC90-E41B-D41DB64A8102}"/>
              </a:ext>
            </a:extLst>
          </p:cNvPr>
          <p:cNvSpPr/>
          <p:nvPr/>
        </p:nvSpPr>
        <p:spPr>
          <a:xfrm>
            <a:off x="18211800" y="10199915"/>
            <a:ext cx="76200" cy="87086"/>
          </a:xfrm>
          <a:prstGeom prst="rect">
            <a:avLst/>
          </a:prstGeom>
          <a:solidFill>
            <a:srgbClr val="0063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CZ" sz="2700">
              <a:solidFill>
                <a:prstClr val="white"/>
              </a:solidFill>
              <a:latin typeface="Arial" panose="020B0604020202020204"/>
            </a:endParaRPr>
          </a:p>
        </p:txBody>
      </p:sp>
      <p:sp>
        <p:nvSpPr>
          <p:cNvPr id="6" name="TextovéPole 5">
            <a:extLst>
              <a:ext uri="{FF2B5EF4-FFF2-40B4-BE49-F238E27FC236}">
                <a16:creationId xmlns:a16="http://schemas.microsoft.com/office/drawing/2014/main" id="{F0130A1D-3E67-7F3A-58DC-010A4A43A11B}"/>
              </a:ext>
            </a:extLst>
          </p:cNvPr>
          <p:cNvSpPr txBox="1"/>
          <p:nvPr/>
        </p:nvSpPr>
        <p:spPr>
          <a:xfrm>
            <a:off x="4371512" y="1619313"/>
            <a:ext cx="13023860" cy="600164"/>
          </a:xfrm>
          <a:prstGeom prst="rect">
            <a:avLst/>
          </a:prstGeom>
          <a:noFill/>
        </p:spPr>
        <p:txBody>
          <a:bodyPr wrap="square" rtlCol="0">
            <a:spAutoFit/>
          </a:bodyPr>
          <a:lstStyle/>
          <a:p>
            <a:pPr defTabSz="685800"/>
            <a:r>
              <a:rPr lang="en-GB" sz="1650" b="1" dirty="0" err="1">
                <a:solidFill>
                  <a:prstClr val="black"/>
                </a:solidFill>
                <a:latin typeface="Technika"/>
              </a:rPr>
              <a:t>MonuPED </a:t>
            </a:r>
            <a:r>
              <a:rPr lang="en-GB" sz="1650" b="1" dirty="0">
                <a:solidFill>
                  <a:prstClr val="black"/>
                </a:solidFill>
                <a:latin typeface="Technika"/>
              </a:rPr>
              <a:t>- Mainstreaming governance, co-investment and technology solutions for Positive Energy Districts in monument protected areas </a:t>
            </a:r>
            <a:r>
              <a:rPr lang="cs-CZ" sz="1650" b="1" dirty="0">
                <a:solidFill>
                  <a:prstClr val="black"/>
                </a:solidFill>
                <a:latin typeface="Technika"/>
              </a:rPr>
              <a:t>2025+</a:t>
            </a:r>
            <a:endParaRPr lang="en-GB" sz="1650" dirty="0">
              <a:solidFill>
                <a:prstClr val="black"/>
              </a:solidFill>
              <a:latin typeface="Technika"/>
            </a:endParaRPr>
          </a:p>
        </p:txBody>
      </p:sp>
      <p:pic>
        <p:nvPicPr>
          <p:cNvPr id="17" name="Obrázek 16">
            <a:extLst>
              <a:ext uri="{FF2B5EF4-FFF2-40B4-BE49-F238E27FC236}">
                <a16:creationId xmlns:a16="http://schemas.microsoft.com/office/drawing/2014/main" id="{4A2A7A43-4301-329A-479B-D1F5EB6ADF27}"/>
              </a:ext>
            </a:extLst>
          </p:cNvPr>
          <p:cNvPicPr>
            <a:picLocks noChangeAspect="1"/>
          </p:cNvPicPr>
          <p:nvPr/>
        </p:nvPicPr>
        <p:blipFill>
          <a:blip r:embed="rId2"/>
          <a:stretch>
            <a:fillRect/>
          </a:stretch>
        </p:blipFill>
        <p:spPr>
          <a:xfrm>
            <a:off x="500441" y="5670236"/>
            <a:ext cx="2418167" cy="651045"/>
          </a:xfrm>
          <a:prstGeom prst="rect">
            <a:avLst/>
          </a:prstGeom>
        </p:spPr>
      </p:pic>
      <p:pic>
        <p:nvPicPr>
          <p:cNvPr id="3" name="Obrázek 2">
            <a:extLst>
              <a:ext uri="{FF2B5EF4-FFF2-40B4-BE49-F238E27FC236}">
                <a16:creationId xmlns:a16="http://schemas.microsoft.com/office/drawing/2014/main" id="{7B8D921F-AADF-747C-5CEB-8056072259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441" y="7727679"/>
            <a:ext cx="1321343" cy="1930962"/>
          </a:xfrm>
          <a:prstGeom prst="rect">
            <a:avLst/>
          </a:prstGeom>
        </p:spPr>
      </p:pic>
      <p:pic>
        <p:nvPicPr>
          <p:cNvPr id="10" name="Obrázek 9">
            <a:extLst>
              <a:ext uri="{FF2B5EF4-FFF2-40B4-BE49-F238E27FC236}">
                <a16:creationId xmlns:a16="http://schemas.microsoft.com/office/drawing/2014/main" id="{64789170-E508-F09E-4B6C-9EA8464CA0E0}"/>
              </a:ext>
            </a:extLst>
          </p:cNvPr>
          <p:cNvPicPr>
            <a:picLocks noChangeAspect="1"/>
          </p:cNvPicPr>
          <p:nvPr/>
        </p:nvPicPr>
        <p:blipFill>
          <a:blip r:embed="rId4"/>
          <a:stretch>
            <a:fillRect/>
          </a:stretch>
        </p:blipFill>
        <p:spPr>
          <a:xfrm>
            <a:off x="4561114" y="2430237"/>
            <a:ext cx="11413193" cy="6480000"/>
          </a:xfrm>
          <a:prstGeom prst="rect">
            <a:avLst/>
          </a:prstGeom>
        </p:spPr>
      </p:pic>
      <p:pic>
        <p:nvPicPr>
          <p:cNvPr id="19" name="Obrázek 18" descr="Obsah obrázku mrak, obloha, venku, budova&#10;&#10;Popis byl vytvořen automaticky">
            <a:extLst>
              <a:ext uri="{FF2B5EF4-FFF2-40B4-BE49-F238E27FC236}">
                <a16:creationId xmlns:a16="http://schemas.microsoft.com/office/drawing/2014/main" id="{1EE84158-35E9-DCBF-455F-33090B6EC48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025547" y="2430236"/>
            <a:ext cx="5670003" cy="3240000"/>
          </a:xfrm>
          <a:prstGeom prst="rect">
            <a:avLst/>
          </a:prstGeom>
        </p:spPr>
      </p:pic>
      <p:pic>
        <p:nvPicPr>
          <p:cNvPr id="4" name="Obrázek 3" descr="Obsah obrázku text, Písmo, logo, Grafika&#10;&#10;Obsah vygenerovaný umělou inteligencí může být nesprávný.">
            <a:extLst>
              <a:ext uri="{FF2B5EF4-FFF2-40B4-BE49-F238E27FC236}">
                <a16:creationId xmlns:a16="http://schemas.microsoft.com/office/drawing/2014/main" id="{352FA429-150C-4C2A-70D4-E9C75DAD24B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7504" y="6683137"/>
            <a:ext cx="1607214" cy="771485"/>
          </a:xfrm>
          <a:prstGeom prst="rect">
            <a:avLst/>
          </a:prstGeom>
        </p:spPr>
      </p:pic>
      <p:pic>
        <p:nvPicPr>
          <p:cNvPr id="8" name="Obrázek 7" descr="Obsah obrázku text, Písmo, snímek obrazovky, Grafika&#10;&#10;Obsah vygenerovaný umělou inteligencí může být nesprávný.">
            <a:extLst>
              <a:ext uri="{FF2B5EF4-FFF2-40B4-BE49-F238E27FC236}">
                <a16:creationId xmlns:a16="http://schemas.microsoft.com/office/drawing/2014/main" id="{A1B15C5B-59A7-B971-8C4D-9ADB30693BDD}"/>
              </a:ext>
            </a:extLst>
          </p:cNvPr>
          <p:cNvPicPr>
            <a:picLocks noChangeAspect="1"/>
          </p:cNvPicPr>
          <p:nvPr/>
        </p:nvPicPr>
        <p:blipFill>
          <a:blip r:embed="rId7" cstate="print">
            <a:clrChange>
              <a:clrFrom>
                <a:srgbClr val="F5F5F5"/>
              </a:clrFrom>
              <a:clrTo>
                <a:srgbClr val="F5F5F5">
                  <a:alpha val="0"/>
                </a:srgbClr>
              </a:clrTo>
            </a:clrChange>
            <a:extLst>
              <a:ext uri="{28A0092B-C50C-407E-A947-70E740481C1C}">
                <a14:useLocalDpi xmlns:a14="http://schemas.microsoft.com/office/drawing/2010/main" val="0"/>
              </a:ext>
            </a:extLst>
          </a:blip>
          <a:srcRect t="70688"/>
          <a:stretch/>
        </p:blipFill>
        <p:spPr>
          <a:xfrm>
            <a:off x="500441" y="4318373"/>
            <a:ext cx="3813134" cy="966671"/>
          </a:xfrm>
          <a:prstGeom prst="rect">
            <a:avLst/>
          </a:prstGeom>
        </p:spPr>
      </p:pic>
    </p:spTree>
    <p:extLst>
      <p:ext uri="{BB962C8B-B14F-4D97-AF65-F5344CB8AC3E}">
        <p14:creationId xmlns:p14="http://schemas.microsoft.com/office/powerpoint/2010/main" val="41615742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Nadpis 16">
            <a:extLst>
              <a:ext uri="{FF2B5EF4-FFF2-40B4-BE49-F238E27FC236}">
                <a16:creationId xmlns:a16="http://schemas.microsoft.com/office/drawing/2014/main" id="{AA9AC375-7A65-4AAF-8F27-36A792EB1897}"/>
              </a:ext>
            </a:extLst>
          </p:cNvPr>
          <p:cNvSpPr>
            <a:spLocks noGrp="1"/>
          </p:cNvSpPr>
          <p:nvPr>
            <p:ph type="title"/>
          </p:nvPr>
        </p:nvSpPr>
        <p:spPr/>
        <p:txBody>
          <a:bodyPr anchor="t">
            <a:normAutofit/>
          </a:bodyPr>
          <a:lstStyle/>
          <a:p>
            <a:r>
              <a:rPr lang="cs-CZ" dirty="0">
                <a:solidFill>
                  <a:schemeClr val="tx2"/>
                </a:solidFill>
              </a:rPr>
              <a:t>PILOTING ENERGY FLEXIBILITY </a:t>
            </a:r>
            <a:br>
              <a:rPr lang="cs-CZ" dirty="0">
                <a:solidFill>
                  <a:schemeClr val="tx2"/>
                </a:solidFill>
              </a:rPr>
            </a:br>
            <a:r>
              <a:rPr lang="cs-CZ" dirty="0">
                <a:solidFill>
                  <a:schemeClr val="tx2"/>
                </a:solidFill>
              </a:rPr>
              <a:t>ON A FAMILY HOME</a:t>
            </a:r>
          </a:p>
        </p:txBody>
      </p:sp>
      <p:pic>
        <p:nvPicPr>
          <p:cNvPr id="39" name="Obrázek 38" descr="Obsah obrázku strom, exteriér, dům, dřevo&#10;&#10;Popis byl vytvořen automaticky">
            <a:extLst>
              <a:ext uri="{FF2B5EF4-FFF2-40B4-BE49-F238E27FC236}">
                <a16:creationId xmlns:a16="http://schemas.microsoft.com/office/drawing/2014/main" id="{EF0D1CA8-9DBF-4043-B8E2-BA18FDA1A4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2240" y="2121100"/>
            <a:ext cx="4815840" cy="3609506"/>
          </a:xfrm>
          <a:prstGeom prst="rect">
            <a:avLst/>
          </a:prstGeom>
        </p:spPr>
      </p:pic>
      <p:pic>
        <p:nvPicPr>
          <p:cNvPr id="41" name="Obrázek 40">
            <a:extLst>
              <a:ext uri="{FF2B5EF4-FFF2-40B4-BE49-F238E27FC236}">
                <a16:creationId xmlns:a16="http://schemas.microsoft.com/office/drawing/2014/main" id="{B25C6197-278F-46A1-A3C0-5BB72C7D059A}"/>
              </a:ext>
            </a:extLst>
          </p:cNvPr>
          <p:cNvPicPr>
            <a:picLocks noChangeAspect="1"/>
          </p:cNvPicPr>
          <p:nvPr/>
        </p:nvPicPr>
        <p:blipFill>
          <a:blip r:embed="rId4"/>
          <a:stretch>
            <a:fillRect/>
          </a:stretch>
        </p:blipFill>
        <p:spPr>
          <a:xfrm>
            <a:off x="7993595" y="2374373"/>
            <a:ext cx="9381699" cy="3123198"/>
          </a:xfrm>
          <a:prstGeom prst="rect">
            <a:avLst/>
          </a:prstGeom>
        </p:spPr>
      </p:pic>
      <p:pic>
        <p:nvPicPr>
          <p:cNvPr id="45" name="Obrázek 44">
            <a:extLst>
              <a:ext uri="{FF2B5EF4-FFF2-40B4-BE49-F238E27FC236}">
                <a16:creationId xmlns:a16="http://schemas.microsoft.com/office/drawing/2014/main" id="{5437BB7A-441E-4B60-AE47-5946984256BD}"/>
              </a:ext>
            </a:extLst>
          </p:cNvPr>
          <p:cNvPicPr>
            <a:picLocks noChangeAspect="1"/>
          </p:cNvPicPr>
          <p:nvPr/>
        </p:nvPicPr>
        <p:blipFill>
          <a:blip r:embed="rId5"/>
          <a:stretch>
            <a:fillRect/>
          </a:stretch>
        </p:blipFill>
        <p:spPr>
          <a:xfrm>
            <a:off x="13563124" y="5174328"/>
            <a:ext cx="4339073" cy="4484313"/>
          </a:xfrm>
          <a:prstGeom prst="rect">
            <a:avLst/>
          </a:prstGeom>
        </p:spPr>
      </p:pic>
      <p:pic>
        <p:nvPicPr>
          <p:cNvPr id="8" name="Obrázek 7">
            <a:extLst>
              <a:ext uri="{FF2B5EF4-FFF2-40B4-BE49-F238E27FC236}">
                <a16:creationId xmlns:a16="http://schemas.microsoft.com/office/drawing/2014/main" id="{D1F73475-0D0B-4BA1-967A-B3A0A2B2BE2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0441" y="7727679"/>
            <a:ext cx="1321343" cy="1930962"/>
          </a:xfrm>
          <a:prstGeom prst="rect">
            <a:avLst/>
          </a:prstGeom>
        </p:spPr>
      </p:pic>
      <p:sp>
        <p:nvSpPr>
          <p:cNvPr id="9" name="TextovéPole 8">
            <a:extLst>
              <a:ext uri="{FF2B5EF4-FFF2-40B4-BE49-F238E27FC236}">
                <a16:creationId xmlns:a16="http://schemas.microsoft.com/office/drawing/2014/main" id="{4C766C8E-B9DC-4C00-B7B3-F1070471D063}"/>
              </a:ext>
            </a:extLst>
          </p:cNvPr>
          <p:cNvSpPr txBox="1"/>
          <p:nvPr/>
        </p:nvSpPr>
        <p:spPr>
          <a:xfrm>
            <a:off x="147959" y="6908654"/>
            <a:ext cx="2104053" cy="461665"/>
          </a:xfrm>
          <a:prstGeom prst="rect">
            <a:avLst/>
          </a:prstGeom>
          <a:noFill/>
        </p:spPr>
        <p:txBody>
          <a:bodyPr wrap="square" rtlCol="0">
            <a:spAutoFit/>
          </a:bodyPr>
          <a:lstStyle/>
          <a:p>
            <a:pPr defTabSz="685800"/>
            <a:r>
              <a:rPr lang="cs-CZ" sz="2400">
                <a:solidFill>
                  <a:prstClr val="black"/>
                </a:solidFill>
                <a:latin typeface="Technika"/>
              </a:rPr>
              <a:t>NCK CAMEB</a:t>
            </a:r>
          </a:p>
        </p:txBody>
      </p:sp>
      <p:sp>
        <p:nvSpPr>
          <p:cNvPr id="10" name="Obdélník 9">
            <a:extLst>
              <a:ext uri="{FF2B5EF4-FFF2-40B4-BE49-F238E27FC236}">
                <a16:creationId xmlns:a16="http://schemas.microsoft.com/office/drawing/2014/main" id="{47C0DE6C-59D1-4C93-850F-FAE766A9F8F1}"/>
              </a:ext>
            </a:extLst>
          </p:cNvPr>
          <p:cNvSpPr/>
          <p:nvPr/>
        </p:nvSpPr>
        <p:spPr>
          <a:xfrm>
            <a:off x="2682240" y="6008564"/>
            <a:ext cx="10880883" cy="39402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endParaRPr lang="cs-CZ" sz="2400" dirty="0">
              <a:solidFill>
                <a:prstClr val="white"/>
              </a:solidFill>
              <a:latin typeface="Technika"/>
            </a:endParaRPr>
          </a:p>
          <a:p>
            <a:pPr defTabSz="685800"/>
            <a:endParaRPr lang="cs-CZ" sz="2400" dirty="0">
              <a:solidFill>
                <a:prstClr val="white"/>
              </a:solidFill>
              <a:latin typeface="Technika"/>
            </a:endParaRPr>
          </a:p>
          <a:p>
            <a:pPr defTabSz="685800"/>
            <a:endParaRPr lang="cs-CZ" sz="2400" dirty="0">
              <a:solidFill>
                <a:prstClr val="white"/>
              </a:solidFill>
              <a:latin typeface="Technika"/>
            </a:endParaRPr>
          </a:p>
          <a:p>
            <a:pPr marL="428625" indent="-428625" defTabSz="685800">
              <a:lnSpc>
                <a:spcPct val="150000"/>
              </a:lnSpc>
              <a:buFont typeface="Wingdings" panose="05000000000000000000" pitchFamily="2" charset="2"/>
              <a:buChar char="§"/>
            </a:pPr>
            <a:r>
              <a:rPr lang="cs-CZ" sz="2100" dirty="0">
                <a:solidFill>
                  <a:prstClr val="white"/>
                </a:solidFill>
                <a:latin typeface="Technika"/>
              </a:rPr>
              <a:t>Power sources: solar + grid + battery (</a:t>
            </a:r>
            <a:r>
              <a:rPr lang="cs-CZ" sz="2100" dirty="0" err="1">
                <a:solidFill>
                  <a:prstClr val="white"/>
                </a:solidFill>
                <a:latin typeface="Technika"/>
              </a:rPr>
              <a:t>Enyaq second-life </a:t>
            </a:r>
            <a:r>
              <a:rPr lang="cs-CZ" sz="2100" dirty="0">
                <a:solidFill>
                  <a:prstClr val="white"/>
                </a:solidFill>
                <a:latin typeface="Technika"/>
              </a:rPr>
              <a:t>car)</a:t>
            </a:r>
          </a:p>
          <a:p>
            <a:pPr marL="428625" indent="-428625" defTabSz="685800">
              <a:lnSpc>
                <a:spcPct val="150000"/>
              </a:lnSpc>
              <a:buFont typeface="Wingdings" panose="05000000000000000000" pitchFamily="2" charset="2"/>
              <a:buChar char="§"/>
            </a:pPr>
            <a:r>
              <a:rPr lang="cs-CZ" sz="2100" dirty="0">
                <a:solidFill>
                  <a:prstClr val="white"/>
                </a:solidFill>
                <a:latin typeface="Technika"/>
              </a:rPr>
              <a:t>Model-based predictive control (using weather + load forecasting)</a:t>
            </a:r>
          </a:p>
          <a:p>
            <a:pPr marL="428625" indent="-428625" defTabSz="685800">
              <a:lnSpc>
                <a:spcPct val="150000"/>
              </a:lnSpc>
              <a:buFont typeface="Wingdings" panose="05000000000000000000" pitchFamily="2" charset="2"/>
              <a:buChar char="§"/>
            </a:pPr>
            <a:r>
              <a:rPr lang="cs-CZ" sz="2100" dirty="0">
                <a:solidFill>
                  <a:prstClr val="white"/>
                </a:solidFill>
                <a:latin typeface="Technika"/>
              </a:rPr>
              <a:t>Heuristic algorithm for flexible hourly energy trading (buy/sell)</a:t>
            </a:r>
          </a:p>
          <a:p>
            <a:pPr marL="428625" indent="-428625" defTabSz="685800">
              <a:lnSpc>
                <a:spcPct val="150000"/>
              </a:lnSpc>
              <a:buFont typeface="Wingdings" panose="05000000000000000000" pitchFamily="2" charset="2"/>
              <a:buChar char="§"/>
            </a:pPr>
            <a:r>
              <a:rPr lang="cs-CZ" sz="2100" dirty="0">
                <a:solidFill>
                  <a:prstClr val="white"/>
                </a:solidFill>
                <a:latin typeface="Technika"/>
              </a:rPr>
              <a:t>Operation from 2021, energy sales added 2022</a:t>
            </a:r>
          </a:p>
          <a:p>
            <a:pPr marL="428625" indent="-428625" defTabSz="685800">
              <a:lnSpc>
                <a:spcPct val="150000"/>
              </a:lnSpc>
              <a:buFont typeface="Wingdings" panose="05000000000000000000" pitchFamily="2" charset="2"/>
              <a:buChar char="§"/>
            </a:pPr>
            <a:r>
              <a:rPr lang="cs-CZ" sz="2100" dirty="0">
                <a:solidFill>
                  <a:prstClr val="white"/>
                </a:solidFill>
                <a:latin typeface="Technika"/>
              </a:rPr>
              <a:t>Detailed measurements (24 channels), indoor air quality, water consumption, etc.</a:t>
            </a:r>
          </a:p>
          <a:p>
            <a:pPr marL="428625" indent="-428625" defTabSz="685800">
              <a:lnSpc>
                <a:spcPct val="150000"/>
              </a:lnSpc>
              <a:buFont typeface="Wingdings" panose="05000000000000000000" pitchFamily="2" charset="2"/>
              <a:buChar char="§"/>
            </a:pPr>
            <a:r>
              <a:rPr lang="cs-CZ" sz="2100" dirty="0">
                <a:solidFill>
                  <a:prstClr val="white"/>
                </a:solidFill>
                <a:latin typeface="Technika"/>
              </a:rPr>
              <a:t>Local energy forecast model based on sky tracking </a:t>
            </a:r>
            <a:r>
              <a:rPr lang="en-US" sz="2100" dirty="0">
                <a:solidFill>
                  <a:prstClr val="white"/>
                </a:solidFill>
                <a:latin typeface="Technika"/>
                <a:hlinkClick r:id="rId7">
                  <a:extLst>
                    <a:ext uri="{A12FA001-AC4F-418D-AE19-62706E023703}">
                      <ahyp:hlinkClr xmlns:ahyp="http://schemas.microsoft.com/office/drawing/2018/hyperlinkcolor" val="tx"/>
                    </a:ext>
                  </a:extLst>
                </a:hlinkClick>
              </a:rPr>
              <a:t>(</a:t>
            </a:r>
            <a:r>
              <a:rPr lang="en-US" sz="2100" dirty="0">
                <a:solidFill>
                  <a:prstClr val="white"/>
                </a:solidFill>
                <a:latin typeface="Technika"/>
              </a:rPr>
              <a:t>www.PVforecast.cz)</a:t>
            </a:r>
          </a:p>
          <a:p>
            <a:pPr defTabSz="685800"/>
            <a:endParaRPr lang="cs-CZ" sz="2400" i="1" dirty="0">
              <a:solidFill>
                <a:prstClr val="white"/>
              </a:solidFill>
              <a:latin typeface="Technika"/>
            </a:endParaRPr>
          </a:p>
          <a:p>
            <a:pPr defTabSz="685800"/>
            <a:endParaRPr lang="cs-CZ" sz="2400" dirty="0">
              <a:solidFill>
                <a:prstClr val="white"/>
              </a:solidFill>
              <a:latin typeface="Technika"/>
            </a:endParaRPr>
          </a:p>
          <a:p>
            <a:pPr defTabSz="685800"/>
            <a:endParaRPr lang="cs-CZ" sz="2400" dirty="0">
              <a:solidFill>
                <a:prstClr val="white"/>
              </a:solidFill>
              <a:latin typeface="Technika"/>
            </a:endParaRPr>
          </a:p>
        </p:txBody>
      </p:sp>
      <p:sp>
        <p:nvSpPr>
          <p:cNvPr id="2" name="TextovéPole 1">
            <a:extLst>
              <a:ext uri="{FF2B5EF4-FFF2-40B4-BE49-F238E27FC236}">
                <a16:creationId xmlns:a16="http://schemas.microsoft.com/office/drawing/2014/main" id="{3C586005-9631-ECB6-1AE9-3C96D84051E3}"/>
              </a:ext>
            </a:extLst>
          </p:cNvPr>
          <p:cNvSpPr txBox="1"/>
          <p:nvPr/>
        </p:nvSpPr>
        <p:spPr>
          <a:xfrm rot="16200000">
            <a:off x="16744673" y="9008208"/>
            <a:ext cx="880369" cy="334707"/>
          </a:xfrm>
          <a:prstGeom prst="rect">
            <a:avLst/>
          </a:prstGeom>
          <a:noFill/>
        </p:spPr>
        <p:txBody>
          <a:bodyPr wrap="none" rtlCol="0">
            <a:spAutoFit/>
          </a:bodyPr>
          <a:lstStyle/>
          <a:p>
            <a:pPr defTabSz="685800"/>
            <a:r>
              <a:rPr lang="cs-CZ" sz="1575" dirty="0">
                <a:solidFill>
                  <a:prstClr val="black"/>
                </a:solidFill>
                <a:latin typeface="Technika"/>
              </a:rPr>
              <a:t>Source.</a:t>
            </a:r>
            <a:endParaRPr lang="en-GB" sz="1575" dirty="0">
              <a:solidFill>
                <a:prstClr val="black"/>
              </a:solidFill>
              <a:latin typeface="Technika"/>
            </a:endParaRPr>
          </a:p>
        </p:txBody>
      </p:sp>
      <p:pic>
        <p:nvPicPr>
          <p:cNvPr id="4" name="Obrázek 3" descr="Obsah obrázku text, Písmo, logo, snímek obrazovky&#10;&#10;Obsah vygenerovaný umělou inteligencí může být nesprávný.">
            <a:extLst>
              <a:ext uri="{FF2B5EF4-FFF2-40B4-BE49-F238E27FC236}">
                <a16:creationId xmlns:a16="http://schemas.microsoft.com/office/drawing/2014/main" id="{149E66BF-D976-7CCD-1C87-545F96340FB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1983" y="4334526"/>
            <a:ext cx="1833356" cy="507831"/>
          </a:xfrm>
          <a:prstGeom prst="rect">
            <a:avLst/>
          </a:prstGeom>
        </p:spPr>
      </p:pic>
    </p:spTree>
    <p:extLst>
      <p:ext uri="{BB962C8B-B14F-4D97-AF65-F5344CB8AC3E}">
        <p14:creationId xmlns:p14="http://schemas.microsoft.com/office/powerpoint/2010/main" val="33904926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p14="http://schemas.microsoft.com/office/powerpoint/2010/main" xmlns:ahyp="http://schemas.microsoft.com/office/drawing/2018/hyperlinkcolor" xmlns:a14="http://schemas.microsoft.com/office/drawing/2010/main" xmlns:a16="http://schemas.microsoft.com/office/drawing/2014/main"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378EEA-3A5C-EB84-C0DE-58761DAD50BB}"/>
            </a:ext>
          </a:extLst>
        </p:cNvPr>
        <p:cNvGrpSpPr/>
        <p:nvPr/>
      </p:nvGrpSpPr>
      <p:grpSpPr>
        <a:xfrm>
          <a:off x="0" y="0"/>
          <a:ext cx="0" cy="0"/>
          <a:chOff x="0" y="0"/>
          <a:chExt cx="0" cy="0"/>
        </a:xfrm>
      </p:grpSpPr>
      <p:pic>
        <p:nvPicPr>
          <p:cNvPr id="7" name="Obrázek 6">
            <a:extLst>
              <a:ext uri="{FF2B5EF4-FFF2-40B4-BE49-F238E27FC236}">
                <a16:creationId xmlns:a16="http://schemas.microsoft.com/office/drawing/2014/main" id="{56702F7A-D53B-9E07-3C9E-222DF1CD19EF}"/>
              </a:ext>
            </a:extLst>
          </p:cNvPr>
          <p:cNvPicPr>
            <a:picLocks noChangeAspect="1"/>
          </p:cNvPicPr>
          <p:nvPr/>
        </p:nvPicPr>
        <p:blipFill>
          <a:blip r:embed="rId2"/>
          <a:stretch>
            <a:fillRect/>
          </a:stretch>
        </p:blipFill>
        <p:spPr>
          <a:xfrm>
            <a:off x="4361720" y="1302144"/>
            <a:ext cx="12640997" cy="7355526"/>
          </a:xfrm>
          <a:prstGeom prst="rect">
            <a:avLst/>
          </a:prstGeom>
        </p:spPr>
      </p:pic>
      <p:sp>
        <p:nvSpPr>
          <p:cNvPr id="2" name="Nadpis 1">
            <a:extLst>
              <a:ext uri="{FF2B5EF4-FFF2-40B4-BE49-F238E27FC236}">
                <a16:creationId xmlns:a16="http://schemas.microsoft.com/office/drawing/2014/main" id="{4F01D619-4487-0AED-1372-322B251FBC98}"/>
              </a:ext>
            </a:extLst>
          </p:cNvPr>
          <p:cNvSpPr>
            <a:spLocks noGrp="1"/>
          </p:cNvSpPr>
          <p:nvPr>
            <p:ph type="title"/>
          </p:nvPr>
        </p:nvSpPr>
        <p:spPr>
          <a:xfrm>
            <a:off x="2430000" y="663359"/>
            <a:ext cx="15554325" cy="757130"/>
          </a:xfrm>
        </p:spPr>
        <p:txBody>
          <a:bodyPr/>
          <a:lstStyle/>
          <a:p>
            <a:r>
              <a:rPr lang="cs-CZ" sz="4800" dirty="0"/>
              <a:t>FUTURE? AGGREGATING DEMAND-RESPONSE</a:t>
            </a:r>
            <a:endParaRPr lang="en-US" sz="4800" dirty="0"/>
          </a:p>
        </p:txBody>
      </p:sp>
      <p:sp>
        <p:nvSpPr>
          <p:cNvPr id="5" name="Rectangle 4">
            <a:extLst>
              <a:ext uri="{FF2B5EF4-FFF2-40B4-BE49-F238E27FC236}">
                <a16:creationId xmlns:a16="http://schemas.microsoft.com/office/drawing/2014/main" id="{5D23C42C-759B-8B9F-DE35-28A68B38CED0}"/>
              </a:ext>
            </a:extLst>
          </p:cNvPr>
          <p:cNvSpPr/>
          <p:nvPr/>
        </p:nvSpPr>
        <p:spPr>
          <a:xfrm>
            <a:off x="18211800" y="10199915"/>
            <a:ext cx="76200" cy="87086"/>
          </a:xfrm>
          <a:prstGeom prst="rect">
            <a:avLst/>
          </a:prstGeom>
          <a:solidFill>
            <a:srgbClr val="0063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CZ" sz="2700">
              <a:solidFill>
                <a:prstClr val="white"/>
              </a:solidFill>
              <a:latin typeface="Arial" panose="020B0604020202020204"/>
            </a:endParaRPr>
          </a:p>
        </p:txBody>
      </p:sp>
      <p:pic>
        <p:nvPicPr>
          <p:cNvPr id="4" name="Obrázek 3" descr="Obsah obrázku Grafika, Písmo, grafický design, logo&#10;&#10;Popis byl vytvořen automaticky">
            <a:extLst>
              <a:ext uri="{FF2B5EF4-FFF2-40B4-BE49-F238E27FC236}">
                <a16:creationId xmlns:a16="http://schemas.microsoft.com/office/drawing/2014/main" id="{FF752F29-72E0-D6FC-4781-84AD2C67B0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3800" y="1669753"/>
            <a:ext cx="2559120" cy="844313"/>
          </a:xfrm>
          <a:prstGeom prst="rect">
            <a:avLst/>
          </a:prstGeom>
        </p:spPr>
      </p:pic>
      <p:pic>
        <p:nvPicPr>
          <p:cNvPr id="9" name="Picture 7">
            <a:extLst>
              <a:ext uri="{FF2B5EF4-FFF2-40B4-BE49-F238E27FC236}">
                <a16:creationId xmlns:a16="http://schemas.microsoft.com/office/drawing/2014/main" id="{67D45769-2392-E1B0-7DD1-8A913D33C95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5000624" y="9443660"/>
            <a:ext cx="2907501" cy="618495"/>
          </a:xfrm>
          <a:prstGeom prst="rect">
            <a:avLst/>
          </a:prstGeom>
        </p:spPr>
      </p:pic>
      <p:sp>
        <p:nvSpPr>
          <p:cNvPr id="25" name="TextovéPole 24">
            <a:extLst>
              <a:ext uri="{FF2B5EF4-FFF2-40B4-BE49-F238E27FC236}">
                <a16:creationId xmlns:a16="http://schemas.microsoft.com/office/drawing/2014/main" id="{E2E5F769-D554-4805-11A8-C976FBC2DDF1}"/>
              </a:ext>
            </a:extLst>
          </p:cNvPr>
          <p:cNvSpPr txBox="1"/>
          <p:nvPr/>
        </p:nvSpPr>
        <p:spPr>
          <a:xfrm flipH="1">
            <a:off x="260243" y="8771337"/>
            <a:ext cx="17767515" cy="2077492"/>
          </a:xfrm>
          <a:prstGeom prst="rect">
            <a:avLst/>
          </a:prstGeom>
          <a:noFill/>
        </p:spPr>
        <p:txBody>
          <a:bodyPr wrap="square" rtlCol="0">
            <a:spAutoFit/>
          </a:bodyPr>
          <a:lstStyle/>
          <a:p>
            <a:pPr defTabSz="685800"/>
            <a:r>
              <a:rPr lang="en-GB" sz="1500" dirty="0">
                <a:solidFill>
                  <a:prstClr val="black"/>
                </a:solidFill>
                <a:latin typeface="Technika"/>
              </a:rPr>
              <a:t>A Global as well as Local Flexibility Marketplace to Demonstrate Grid Balancing Mechanisms through Cross-sectoral Interconnected and Integrated Energy Ecosystems enabling Automatic Flexibility Trading </a:t>
            </a:r>
            <a:r>
              <a:rPr lang="cs-CZ" sz="1500" dirty="0">
                <a:solidFill>
                  <a:prstClr val="black"/>
                </a:solidFill>
                <a:latin typeface="Technika"/>
              </a:rPr>
              <a:t>(No. 101096399)</a:t>
            </a:r>
          </a:p>
          <a:p>
            <a:pPr defTabSz="685800"/>
            <a:endParaRPr lang="cs-CZ" sz="1650" b="1" dirty="0">
              <a:solidFill>
                <a:prstClr val="black"/>
              </a:solidFill>
              <a:latin typeface="Technika"/>
            </a:endParaRPr>
          </a:p>
          <a:p>
            <a:pPr defTabSz="685800"/>
            <a:endParaRPr lang="en-GB" sz="1650" b="1" dirty="0">
              <a:solidFill>
                <a:prstClr val="black"/>
              </a:solidFill>
              <a:latin typeface="Technika"/>
            </a:endParaRPr>
          </a:p>
          <a:p>
            <a:pPr defTabSz="685800"/>
            <a:endParaRPr lang="en-GB" sz="1650" b="1" dirty="0">
              <a:solidFill>
                <a:prstClr val="black"/>
              </a:solidFill>
              <a:latin typeface="Technika"/>
            </a:endParaRPr>
          </a:p>
          <a:p>
            <a:pPr defTabSz="685800"/>
            <a:endParaRPr lang="en-GB" sz="1650" b="1" dirty="0">
              <a:solidFill>
                <a:prstClr val="black"/>
              </a:solidFill>
              <a:latin typeface="Technika"/>
            </a:endParaRPr>
          </a:p>
          <a:p>
            <a:pPr defTabSz="685800"/>
            <a:endParaRPr lang="cs-CZ" sz="1650" b="1" dirty="0">
              <a:solidFill>
                <a:prstClr val="black"/>
              </a:solidFill>
              <a:latin typeface="Technika"/>
            </a:endParaRPr>
          </a:p>
          <a:p>
            <a:pPr defTabSz="685800"/>
            <a:endParaRPr lang="en-GB" sz="1650" dirty="0">
              <a:solidFill>
                <a:prstClr val="black"/>
              </a:solidFill>
              <a:latin typeface="Technika"/>
            </a:endParaRPr>
          </a:p>
        </p:txBody>
      </p:sp>
      <p:sp>
        <p:nvSpPr>
          <p:cNvPr id="8" name="TextovéPole 7">
            <a:extLst>
              <a:ext uri="{FF2B5EF4-FFF2-40B4-BE49-F238E27FC236}">
                <a16:creationId xmlns:a16="http://schemas.microsoft.com/office/drawing/2014/main" id="{DF211017-08C2-42C0-6262-6C907BD8777B}"/>
              </a:ext>
            </a:extLst>
          </p:cNvPr>
          <p:cNvSpPr txBox="1"/>
          <p:nvPr/>
        </p:nvSpPr>
        <p:spPr>
          <a:xfrm>
            <a:off x="369101" y="4083098"/>
            <a:ext cx="3332043" cy="2308324"/>
          </a:xfrm>
          <a:prstGeom prst="rect">
            <a:avLst/>
          </a:prstGeom>
          <a:noFill/>
        </p:spPr>
        <p:txBody>
          <a:bodyPr wrap="square">
            <a:spAutoFit/>
          </a:bodyPr>
          <a:lstStyle/>
          <a:p>
            <a:pPr defTabSz="685800"/>
            <a:r>
              <a:rPr lang="en-GB" sz="2400" dirty="0" err="1">
                <a:solidFill>
                  <a:prstClr val="black"/>
                </a:solidFill>
                <a:latin typeface="Technika"/>
              </a:rPr>
              <a:t>Building portfolio management using </a:t>
            </a:r>
            <a:r>
              <a:rPr lang="en-GB" sz="2400" dirty="0">
                <a:solidFill>
                  <a:prstClr val="black"/>
                </a:solidFill>
                <a:latin typeface="Technika"/>
              </a:rPr>
              <a:t>HVAC and RES </a:t>
            </a:r>
            <a:r>
              <a:rPr lang="en-GB" sz="2400" dirty="0" err="1">
                <a:solidFill>
                  <a:prstClr val="black"/>
                </a:solidFill>
                <a:latin typeface="Technika"/>
              </a:rPr>
              <a:t>energy on-site flexibility </a:t>
            </a:r>
            <a:r>
              <a:rPr lang="en-GB" sz="2400" dirty="0">
                <a:solidFill>
                  <a:prstClr val="black"/>
                </a:solidFill>
                <a:latin typeface="Technika"/>
              </a:rPr>
              <a:t>(Kladno and Prague, Czech </a:t>
            </a:r>
            <a:r>
              <a:rPr lang="en-GB" sz="2400" dirty="0" err="1">
                <a:solidFill>
                  <a:prstClr val="black"/>
                </a:solidFill>
                <a:latin typeface="Technika"/>
              </a:rPr>
              <a:t>Republic</a:t>
            </a:r>
            <a:r>
              <a:rPr lang="en-GB" sz="2400" dirty="0">
                <a:solidFill>
                  <a:prstClr val="black"/>
                </a:solidFill>
                <a:latin typeface="Technika"/>
              </a:rPr>
              <a:t>)</a:t>
            </a:r>
          </a:p>
        </p:txBody>
      </p:sp>
      <p:pic>
        <p:nvPicPr>
          <p:cNvPr id="10" name="Obrázek 9" descr="Obsah obrázku text, snímek obrazovky, monitor&#10;&#10;Popis byl vytvořen automaticky">
            <a:extLst>
              <a:ext uri="{FF2B5EF4-FFF2-40B4-BE49-F238E27FC236}">
                <a16:creationId xmlns:a16="http://schemas.microsoft.com/office/drawing/2014/main" id="{6C28F3DC-F6CC-BCF2-8655-97C52A43365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9101" y="6437587"/>
            <a:ext cx="4238970" cy="2220083"/>
          </a:xfrm>
          <a:prstGeom prst="rect">
            <a:avLst/>
          </a:prstGeom>
        </p:spPr>
      </p:pic>
    </p:spTree>
    <p:extLst>
      <p:ext uri="{BB962C8B-B14F-4D97-AF65-F5344CB8AC3E}">
        <p14:creationId xmlns:p14="http://schemas.microsoft.com/office/powerpoint/2010/main" val="31328663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802" r="-17533" b="-23388"/>
            </a:stretch>
          </a:blipFill>
        </p:spPr>
        <p:txBody>
          <a:bodyPr/>
          <a:lstStyle/>
          <a:p>
            <a:endParaRPr lang="en-BE"/>
          </a:p>
        </p:txBody>
      </p:sp>
      <p:sp>
        <p:nvSpPr>
          <p:cNvPr id="8" name="Rectángulo 7">
            <a:extLst>
              <a:ext uri="{FF2B5EF4-FFF2-40B4-BE49-F238E27FC236}">
                <a16:creationId xmlns:a16="http://schemas.microsoft.com/office/drawing/2014/main" id="{212639DF-D3B2-4B5D-FB43-AE6C988F0A95}"/>
              </a:ext>
            </a:extLst>
          </p:cNvPr>
          <p:cNvSpPr/>
          <p:nvPr/>
        </p:nvSpPr>
        <p:spPr>
          <a:xfrm>
            <a:off x="1295399" y="1883146"/>
            <a:ext cx="15840584" cy="11267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9" name="Rectángulo 8">
            <a:extLst>
              <a:ext uri="{FF2B5EF4-FFF2-40B4-BE49-F238E27FC236}">
                <a16:creationId xmlns:a16="http://schemas.microsoft.com/office/drawing/2014/main" id="{86987C63-3704-065C-757B-4091991DA5AA}"/>
              </a:ext>
            </a:extLst>
          </p:cNvPr>
          <p:cNvSpPr/>
          <p:nvPr/>
        </p:nvSpPr>
        <p:spPr>
          <a:xfrm>
            <a:off x="1295400" y="926777"/>
            <a:ext cx="7391399" cy="102876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grpSp>
        <p:nvGrpSpPr>
          <p:cNvPr id="3" name="Group 3"/>
          <p:cNvGrpSpPr/>
          <p:nvPr/>
        </p:nvGrpSpPr>
        <p:grpSpPr>
          <a:xfrm>
            <a:off x="1028700" y="3517722"/>
            <a:ext cx="16230600" cy="5740578"/>
            <a:chOff x="0" y="0"/>
            <a:chExt cx="4274726" cy="1511922"/>
          </a:xfrm>
        </p:grpSpPr>
        <p:sp>
          <p:nvSpPr>
            <p:cNvPr id="4" name="Freeform 4"/>
            <p:cNvSpPr/>
            <p:nvPr/>
          </p:nvSpPr>
          <p:spPr>
            <a:xfrm>
              <a:off x="0" y="0"/>
              <a:ext cx="4274726" cy="1511922"/>
            </a:xfrm>
            <a:custGeom>
              <a:avLst/>
              <a:gdLst/>
              <a:ahLst/>
              <a:cxnLst/>
              <a:rect l="l" t="t" r="r" b="b"/>
              <a:pathLst>
                <a:path w="4274726" h="1511922">
                  <a:moveTo>
                    <a:pt x="0" y="0"/>
                  </a:moveTo>
                  <a:lnTo>
                    <a:pt x="4274726" y="0"/>
                  </a:lnTo>
                  <a:lnTo>
                    <a:pt x="4274726" y="1511922"/>
                  </a:lnTo>
                  <a:lnTo>
                    <a:pt x="0" y="1511922"/>
                  </a:lnTo>
                  <a:close/>
                </a:path>
              </a:pathLst>
            </a:custGeom>
            <a:solidFill>
              <a:srgbClr val="FFFFFF"/>
            </a:solidFill>
            <a:ln w="95250" cap="sq">
              <a:solidFill>
                <a:srgbClr val="E66A18"/>
              </a:solidFill>
              <a:prstDash val="solid"/>
              <a:miter/>
            </a:ln>
          </p:spPr>
          <p:txBody>
            <a:bodyPr/>
            <a:lstStyle/>
            <a:p>
              <a:endParaRPr lang="en-BE"/>
            </a:p>
          </p:txBody>
        </p:sp>
        <p:sp>
          <p:nvSpPr>
            <p:cNvPr id="5" name="TextBox 5"/>
            <p:cNvSpPr txBox="1"/>
            <p:nvPr/>
          </p:nvSpPr>
          <p:spPr>
            <a:xfrm>
              <a:off x="0" y="-9525"/>
              <a:ext cx="4274726" cy="1521447"/>
            </a:xfrm>
            <a:prstGeom prst="rect">
              <a:avLst/>
            </a:prstGeom>
          </p:spPr>
          <p:txBody>
            <a:bodyPr lIns="190500" tIns="190500" rIns="190500" bIns="190500" rtlCol="0" anchor="ctr"/>
            <a:lstStyle/>
            <a:p>
              <a:pPr algn="ctr">
                <a:lnSpc>
                  <a:spcPts val="9600"/>
                </a:lnSpc>
              </a:pPr>
              <a:r>
                <a:rPr lang="en-US" sz="8000" b="1" dirty="0">
                  <a:solidFill>
                    <a:srgbClr val="E66A18"/>
                  </a:solidFill>
                  <a:latin typeface="Roboto Heavy"/>
                  <a:ea typeface="Roboto Heavy"/>
                  <a:cs typeface="Roboto Heavy"/>
                  <a:sym typeface="Roboto Heavy"/>
                </a:rPr>
                <a:t>WORKSHOP 3:</a:t>
              </a:r>
              <a:r>
                <a:rPr lang="en-US" sz="8000" b="1" dirty="0">
                  <a:solidFill>
                    <a:srgbClr val="0152A1"/>
                  </a:solidFill>
                  <a:latin typeface="Roboto Heavy"/>
                  <a:ea typeface="Roboto Heavy"/>
                  <a:cs typeface="Roboto Heavy"/>
                  <a:sym typeface="Roboto Heavy"/>
                </a:rPr>
                <a:t> VYTVÁŘENÍ BUDOUCÍCH MĚST A</a:t>
              </a:r>
            </a:p>
            <a:p>
              <a:pPr algn="ctr">
                <a:lnSpc>
                  <a:spcPts val="9600"/>
                </a:lnSpc>
              </a:pPr>
              <a:r>
                <a:rPr lang="en-US" sz="8000" b="1" dirty="0">
                  <a:solidFill>
                    <a:srgbClr val="0152A1"/>
                  </a:solidFill>
                  <a:latin typeface="Roboto Heavy"/>
                  <a:ea typeface="Roboto Heavy"/>
                  <a:cs typeface="Roboto Heavy"/>
                  <a:sym typeface="Roboto Heavy"/>
                </a:rPr>
                <a:t>ZACHOVÁNÍ NAŠEHO DĚDICTVÍ</a:t>
              </a:r>
            </a:p>
          </p:txBody>
        </p:sp>
      </p:grpSp>
      <p:sp>
        <p:nvSpPr>
          <p:cNvPr id="6" name="TextBox 6"/>
          <p:cNvSpPr txBox="1"/>
          <p:nvPr/>
        </p:nvSpPr>
        <p:spPr>
          <a:xfrm>
            <a:off x="1440605" y="1883147"/>
            <a:ext cx="15695378" cy="1121524"/>
          </a:xfrm>
          <a:prstGeom prst="rect">
            <a:avLst/>
          </a:prstGeom>
        </p:spPr>
        <p:txBody>
          <a:bodyPr lIns="0" tIns="0" rIns="0" bIns="0" rtlCol="0" anchor="t">
            <a:spAutoFit/>
          </a:bodyPr>
          <a:lstStyle/>
          <a:p>
            <a:pPr marL="0" lvl="0" indent="0" algn="l">
              <a:lnSpc>
                <a:spcPts val="8970"/>
              </a:lnSpc>
            </a:pPr>
            <a:r>
              <a:rPr lang="en-US" sz="7475" b="1">
                <a:solidFill>
                  <a:srgbClr val="E66A18"/>
                </a:solidFill>
                <a:latin typeface="Roboto Condensed Heavy"/>
                <a:ea typeface="Roboto Condensed Heavy"/>
                <a:cs typeface="Roboto Condensed Heavy"/>
                <a:sym typeface="Roboto Condensed Heavy"/>
              </a:rPr>
              <a:t>CZECH </a:t>
            </a:r>
            <a:r>
              <a:rPr lang="en-US" sz="7475" b="1">
                <a:solidFill>
                  <a:srgbClr val="000000"/>
                </a:solidFill>
                <a:latin typeface="Roboto Condensed Heavy"/>
                <a:ea typeface="Roboto Condensed Heavy"/>
                <a:cs typeface="Roboto Condensed Heavy"/>
                <a:sym typeface="Roboto Condensed Heavy"/>
              </a:rPr>
              <a:t>PROPERTY OWNERS</a:t>
            </a:r>
            <a:r>
              <a:rPr lang="en-US" sz="7475" b="1">
                <a:solidFill>
                  <a:srgbClr val="FFFFFF"/>
                </a:solidFill>
                <a:latin typeface="Roboto Condensed Heavy"/>
                <a:ea typeface="Roboto Condensed Heavy"/>
                <a:cs typeface="Roboto Condensed Heavy"/>
                <a:sym typeface="Roboto Condensed Heavy"/>
              </a:rPr>
              <a:t> </a:t>
            </a:r>
            <a:r>
              <a:rPr lang="en-US" sz="7475" b="1">
                <a:solidFill>
                  <a:srgbClr val="E66A18"/>
                </a:solidFill>
                <a:latin typeface="Roboto Condensed Heavy"/>
                <a:ea typeface="Roboto Condensed Heavy"/>
                <a:cs typeface="Roboto Condensed Heavy"/>
                <a:sym typeface="Roboto Condensed Heavy"/>
              </a:rPr>
              <a:t>ON BOARD!</a:t>
            </a:r>
          </a:p>
        </p:txBody>
      </p:sp>
      <p:sp>
        <p:nvSpPr>
          <p:cNvPr id="7" name="TextBox 7"/>
          <p:cNvSpPr txBox="1"/>
          <p:nvPr/>
        </p:nvSpPr>
        <p:spPr>
          <a:xfrm>
            <a:off x="1440605" y="1019175"/>
            <a:ext cx="14450269" cy="864034"/>
          </a:xfrm>
          <a:prstGeom prst="rect">
            <a:avLst/>
          </a:prstGeom>
        </p:spPr>
        <p:txBody>
          <a:bodyPr lIns="0" tIns="0" rIns="0" bIns="0" rtlCol="0" anchor="t">
            <a:spAutoFit/>
          </a:bodyPr>
          <a:lstStyle/>
          <a:p>
            <a:pPr marL="0" lvl="0" indent="0" algn="just">
              <a:lnSpc>
                <a:spcPts val="6727"/>
              </a:lnSpc>
            </a:pPr>
            <a:r>
              <a:rPr lang="en-US" sz="5606" b="1">
                <a:solidFill>
                  <a:srgbClr val="000000"/>
                </a:solidFill>
                <a:latin typeface="Roboto Condensed Bold"/>
                <a:ea typeface="Roboto Condensed Bold"/>
                <a:cs typeface="Roboto Condensed Bold"/>
                <a:sym typeface="Roboto Condensed Bold"/>
              </a:rPr>
              <a:t>UIPI RENOVATION TOUR</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767DE524-F97D-6C58-9F06-2CB72282B284}"/>
              </a:ext>
            </a:extLst>
          </p:cNvPr>
          <p:cNvPicPr>
            <a:picLocks noChangeAspect="1"/>
          </p:cNvPicPr>
          <p:nvPr/>
        </p:nvPicPr>
        <p:blipFill>
          <a:blip r:embed="rId3"/>
          <a:stretch>
            <a:fillRect/>
          </a:stretch>
        </p:blipFill>
        <p:spPr>
          <a:xfrm>
            <a:off x="2159892" y="685801"/>
            <a:ext cx="15642777" cy="7399775"/>
          </a:xfrm>
          <a:prstGeom prst="rect">
            <a:avLst/>
          </a:prstGeom>
        </p:spPr>
      </p:pic>
      <p:pic>
        <p:nvPicPr>
          <p:cNvPr id="3" name="Obrázek 2">
            <a:extLst>
              <a:ext uri="{FF2B5EF4-FFF2-40B4-BE49-F238E27FC236}">
                <a16:creationId xmlns:a16="http://schemas.microsoft.com/office/drawing/2014/main" id="{5F5915F4-AD06-3FA9-0097-4FE37049BA49}"/>
              </a:ext>
            </a:extLst>
          </p:cNvPr>
          <p:cNvPicPr>
            <a:picLocks noChangeAspect="1"/>
          </p:cNvPicPr>
          <p:nvPr/>
        </p:nvPicPr>
        <p:blipFill>
          <a:blip r:embed="rId4"/>
          <a:stretch>
            <a:fillRect/>
          </a:stretch>
        </p:blipFill>
        <p:spPr>
          <a:xfrm>
            <a:off x="14741967" y="6858000"/>
            <a:ext cx="3060702" cy="3060702"/>
          </a:xfrm>
          <a:prstGeom prst="rect">
            <a:avLst/>
          </a:prstGeom>
        </p:spPr>
      </p:pic>
    </p:spTree>
    <p:extLst>
      <p:ext uri="{BB962C8B-B14F-4D97-AF65-F5344CB8AC3E}">
        <p14:creationId xmlns:p14="http://schemas.microsoft.com/office/powerpoint/2010/main" val="12846430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F0B8014-AAD7-4DCE-9D8C-BA382358D7A2}"/>
              </a:ext>
            </a:extLst>
          </p:cNvPr>
          <p:cNvSpPr>
            <a:spLocks noGrp="1"/>
          </p:cNvSpPr>
          <p:nvPr>
            <p:ph type="ctrTitle"/>
          </p:nvPr>
        </p:nvSpPr>
        <p:spPr>
          <a:xfrm>
            <a:off x="2393156" y="5023613"/>
            <a:ext cx="15070158" cy="4387088"/>
          </a:xfrm>
        </p:spPr>
        <p:txBody>
          <a:bodyPr>
            <a:normAutofit/>
          </a:bodyPr>
          <a:lstStyle/>
          <a:p>
            <a:r>
              <a:rPr lang="cs-CZ" sz="4800" dirty="0"/>
              <a:t>Thank you for your attention</a:t>
            </a:r>
            <a:br>
              <a:rPr lang="cs-CZ" sz="2400" dirty="0"/>
            </a:br>
            <a:r>
              <a:rPr lang="cs-CZ" sz="2400" dirty="0"/>
              <a:t>michal.kuzmic@cvut.cz</a:t>
            </a:r>
            <a:endParaRPr lang="cs-CZ" dirty="0"/>
          </a:p>
        </p:txBody>
      </p:sp>
      <p:pic>
        <p:nvPicPr>
          <p:cNvPr id="6" name="Picture 6" descr="Fotka uživatele UCEEB.">
            <a:extLst>
              <a:ext uri="{FF2B5EF4-FFF2-40B4-BE49-F238E27FC236}">
                <a16:creationId xmlns:a16="http://schemas.microsoft.com/office/drawing/2014/main" id="{00D994F6-0552-4F24-B7E3-014D350AB7B7}"/>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t="-3483"/>
          <a:stretch/>
        </p:blipFill>
        <p:spPr bwMode="auto">
          <a:xfrm>
            <a:off x="2393155" y="175999"/>
            <a:ext cx="11725856" cy="7801352"/>
          </a:xfrm>
          <a:prstGeom prst="rect">
            <a:avLst/>
          </a:prstGeom>
          <a:noFill/>
          <a:extLst>
            <a:ext uri="{909E8E84-426E-40dd-AFC4-6F175D3DCCD1}">
              <a14:hiddenFill xmlns:a14="http://schemas.microsoft.com/office/drawing/2010/main" xmlns:p159="http://schemas.microsoft.com/office/powerpoint/2015/09/main" xmlns:mc="http://schemas.openxmlformats.org/markup-compatibility/2006" xmlns:p14="http://schemas.microsoft.com/office/powerpoint/2010/main" xmlns:a16="http://schemas.microsoft.com/office/drawing/2014/main" xmlns="">
                <a:solidFill>
                  <a:srgbClr val="FFFFFF"/>
                </a:solidFill>
              </a14:hiddenFill>
            </a:ext>
          </a:extLst>
        </p:spPr>
      </p:pic>
    </p:spTree>
    <p:extLst>
      <p:ext uri="{BB962C8B-B14F-4D97-AF65-F5344CB8AC3E}">
        <p14:creationId xmlns:p14="http://schemas.microsoft.com/office/powerpoint/2010/main" val="36973317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p14="http://schemas.microsoft.com/office/powerpoint/2010/main" xmlns:a14="http://schemas.microsoft.com/office/drawing/2010/main" xmlns:a16="http://schemas.microsoft.com/office/drawing/2014/main"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802" r="-17533" b="-23388"/>
            </a:stretch>
          </a:blipFill>
        </p:spPr>
        <p:txBody>
          <a:bodyPr/>
          <a:lstStyle/>
          <a:p>
            <a:endParaRPr lang="en-BE"/>
          </a:p>
        </p:txBody>
      </p:sp>
      <p:grpSp>
        <p:nvGrpSpPr>
          <p:cNvPr id="3" name="Group 3"/>
          <p:cNvGrpSpPr/>
          <p:nvPr/>
        </p:nvGrpSpPr>
        <p:grpSpPr>
          <a:xfrm>
            <a:off x="1028700" y="1028700"/>
            <a:ext cx="16230600" cy="8229600"/>
            <a:chOff x="0" y="0"/>
            <a:chExt cx="4274726" cy="2167467"/>
          </a:xfrm>
        </p:grpSpPr>
        <p:sp>
          <p:nvSpPr>
            <p:cNvPr id="4" name="Freeform 4"/>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95250" cap="sq">
              <a:solidFill>
                <a:srgbClr val="E66A18"/>
              </a:solidFill>
              <a:prstDash val="solid"/>
              <a:miter/>
            </a:ln>
          </p:spPr>
          <p:txBody>
            <a:bodyPr/>
            <a:lstStyle/>
            <a:p>
              <a:endParaRPr lang="en-BE"/>
            </a:p>
          </p:txBody>
        </p:sp>
        <p:sp>
          <p:nvSpPr>
            <p:cNvPr id="5" name="TextBox 5"/>
            <p:cNvSpPr txBox="1"/>
            <p:nvPr/>
          </p:nvSpPr>
          <p:spPr>
            <a:xfrm>
              <a:off x="0" y="-19050"/>
              <a:ext cx="4274726" cy="2186517"/>
            </a:xfrm>
            <a:prstGeom prst="rect">
              <a:avLst/>
            </a:prstGeom>
          </p:spPr>
          <p:txBody>
            <a:bodyPr lIns="190500" tIns="190500" rIns="190500" bIns="190500" rtlCol="0" anchor="t"/>
            <a:lstStyle/>
            <a:p>
              <a:pPr algn="ctr">
                <a:lnSpc>
                  <a:spcPts val="7200"/>
                </a:lnSpc>
              </a:pPr>
              <a:r>
                <a:rPr lang="en-US" sz="6000" b="1">
                  <a:solidFill>
                    <a:srgbClr val="E66A18"/>
                  </a:solidFill>
                  <a:latin typeface="Roboto Heavy"/>
                  <a:ea typeface="Roboto Heavy"/>
                  <a:cs typeface="Roboto Heavy"/>
                  <a:sym typeface="Roboto Heavy"/>
                </a:rPr>
                <a:t>WORKSHOP 3: </a:t>
              </a:r>
              <a:r>
                <a:rPr lang="en-US" sz="6000" b="1">
                  <a:solidFill>
                    <a:srgbClr val="0152A1"/>
                  </a:solidFill>
                  <a:latin typeface="Roboto Heavy"/>
                  <a:ea typeface="Roboto Heavy"/>
                  <a:cs typeface="Roboto Heavy"/>
                  <a:sym typeface="Roboto Heavy"/>
                </a:rPr>
                <a:t>VYTVÁŘENÍ BUDOUCÍCH MĚST AZACHOVÁNÍ NAŠEHO DĚDICTVÍ</a:t>
              </a:r>
            </a:p>
            <a:p>
              <a:pPr algn="ctr">
                <a:lnSpc>
                  <a:spcPts val="7200"/>
                </a:lnSpc>
              </a:pPr>
              <a:endParaRPr lang="en-US" sz="6000" b="1">
                <a:solidFill>
                  <a:srgbClr val="0152A1"/>
                </a:solidFill>
                <a:latin typeface="Roboto Heavy"/>
                <a:ea typeface="Roboto Heavy"/>
                <a:cs typeface="Roboto Heavy"/>
                <a:sym typeface="Roboto Heavy"/>
              </a:endParaRPr>
            </a:p>
            <a:p>
              <a:pPr algn="ctr">
                <a:lnSpc>
                  <a:spcPts val="7200"/>
                </a:lnSpc>
              </a:pPr>
              <a:endParaRPr lang="en-US" sz="6000" b="1">
                <a:solidFill>
                  <a:srgbClr val="0152A1"/>
                </a:solidFill>
                <a:latin typeface="Roboto Heavy"/>
                <a:ea typeface="Roboto Heavy"/>
                <a:cs typeface="Roboto Heavy"/>
                <a:sym typeface="Roboto Heavy"/>
              </a:endParaRPr>
            </a:p>
          </p:txBody>
        </p:sp>
      </p:grpSp>
      <p:grpSp>
        <p:nvGrpSpPr>
          <p:cNvPr id="6" name="Group 6"/>
          <p:cNvGrpSpPr/>
          <p:nvPr/>
        </p:nvGrpSpPr>
        <p:grpSpPr>
          <a:xfrm>
            <a:off x="1918762" y="4074030"/>
            <a:ext cx="14328736" cy="4274559"/>
            <a:chOff x="0" y="0"/>
            <a:chExt cx="19104982" cy="5699413"/>
          </a:xfrm>
        </p:grpSpPr>
        <p:sp>
          <p:nvSpPr>
            <p:cNvPr id="7" name="TextBox 7"/>
            <p:cNvSpPr txBox="1"/>
            <p:nvPr/>
          </p:nvSpPr>
          <p:spPr>
            <a:xfrm>
              <a:off x="6452134" y="1108363"/>
              <a:ext cx="12652847" cy="4591050"/>
            </a:xfrm>
            <a:prstGeom prst="rect">
              <a:avLst/>
            </a:prstGeom>
          </p:spPr>
          <p:txBody>
            <a:bodyPr lIns="0" tIns="0" rIns="0" bIns="0" rtlCol="0" anchor="t">
              <a:spAutoFit/>
            </a:bodyPr>
            <a:lstStyle/>
            <a:p>
              <a:pPr algn="l">
                <a:lnSpc>
                  <a:spcPts val="5404"/>
                </a:lnSpc>
                <a:spcBef>
                  <a:spcPct val="0"/>
                </a:spcBef>
              </a:pPr>
              <a:r>
                <a:rPr lang="en-US" sz="4504" b="1">
                  <a:solidFill>
                    <a:srgbClr val="000000"/>
                  </a:solidFill>
                  <a:latin typeface="Roboto Bold"/>
                  <a:ea typeface="Roboto Bold"/>
                  <a:cs typeface="Roboto Bold"/>
                  <a:sym typeface="Roboto Bold"/>
                </a:rPr>
                <a:t>Ing. Mgr. Michal Kuzmič</a:t>
              </a:r>
              <a:r>
                <a:rPr lang="en-US" sz="4504">
                  <a:solidFill>
                    <a:srgbClr val="000000"/>
                  </a:solidFill>
                  <a:latin typeface="Roboto"/>
                  <a:ea typeface="Roboto"/>
                  <a:cs typeface="Roboto"/>
                  <a:sym typeface="Roboto"/>
                </a:rPr>
                <a:t>, Vedoucí obchodu a mezioborové spolupráce, Univerzitní centrum energeticky efektivních budov (ČVUT), reprezentant projektu CrAFt</a:t>
              </a:r>
            </a:p>
          </p:txBody>
        </p:sp>
        <p:grpSp>
          <p:nvGrpSpPr>
            <p:cNvPr id="8" name="Group 8"/>
            <p:cNvGrpSpPr/>
            <p:nvPr/>
          </p:nvGrpSpPr>
          <p:grpSpPr>
            <a:xfrm>
              <a:off x="0" y="0"/>
              <a:ext cx="5699413" cy="5699413"/>
              <a:chOff x="0" y="0"/>
              <a:chExt cx="812800" cy="812800"/>
            </a:xfrm>
          </p:grpSpPr>
          <p:sp>
            <p:nvSpPr>
              <p:cNvPr id="9" name="Freeform 9"/>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3"/>
                <a:stretch>
                  <a:fillRect t="-10715" b="-39284"/>
                </a:stretch>
              </a:blipFill>
            </p:spPr>
            <p:txBody>
              <a:bodyPr/>
              <a:lstStyle/>
              <a:p>
                <a:endParaRPr lang="en-BE"/>
              </a:p>
            </p:txBody>
          </p:sp>
        </p:gr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4D9E3D-F274-E13D-D5A7-54F5331B3EA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D2E30115-0C6F-EA12-5315-4163C73696FA}"/>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802" r="-17533" b="-23388"/>
            </a:stretch>
          </a:blipFill>
        </p:spPr>
        <p:txBody>
          <a:bodyPr/>
          <a:lstStyle/>
          <a:p>
            <a:endParaRPr lang="en-BE"/>
          </a:p>
        </p:txBody>
      </p:sp>
      <p:sp>
        <p:nvSpPr>
          <p:cNvPr id="5" name="TextBox 5">
            <a:extLst>
              <a:ext uri="{FF2B5EF4-FFF2-40B4-BE49-F238E27FC236}">
                <a16:creationId xmlns:a16="http://schemas.microsoft.com/office/drawing/2014/main" id="{95B431CB-4CDA-676D-DD3B-F38410C23D04}"/>
              </a:ext>
            </a:extLst>
          </p:cNvPr>
          <p:cNvSpPr txBox="1"/>
          <p:nvPr/>
        </p:nvSpPr>
        <p:spPr>
          <a:xfrm>
            <a:off x="1028700" y="956370"/>
            <a:ext cx="16230600" cy="8301930"/>
          </a:xfrm>
          <a:prstGeom prst="rect">
            <a:avLst/>
          </a:prstGeom>
        </p:spPr>
        <p:txBody>
          <a:bodyPr lIns="190500" tIns="190500" rIns="190500" bIns="190500" rtlCol="0" anchor="t"/>
          <a:lstStyle/>
          <a:p>
            <a:pPr algn="ctr">
              <a:lnSpc>
                <a:spcPts val="7200"/>
              </a:lnSpc>
            </a:pPr>
            <a:r>
              <a:rPr lang="en-US" sz="6000" b="1" dirty="0">
                <a:solidFill>
                  <a:srgbClr val="E66A18"/>
                </a:solidFill>
                <a:latin typeface="Roboto Heavy"/>
                <a:ea typeface="Roboto Heavy"/>
                <a:cs typeface="Roboto Heavy"/>
                <a:sym typeface="Roboto Heavy"/>
              </a:rPr>
              <a:t>WORKSHOP 3: </a:t>
            </a:r>
            <a:r>
              <a:rPr lang="en-US" sz="6000" b="1" dirty="0">
                <a:solidFill>
                  <a:srgbClr val="0152A1"/>
                </a:solidFill>
                <a:latin typeface="Roboto Heavy"/>
                <a:ea typeface="Roboto Heavy"/>
                <a:cs typeface="Roboto Heavy"/>
                <a:sym typeface="Roboto Heavy"/>
              </a:rPr>
              <a:t>VYTVÁŘENÍ BUDOUCÍCH MĚST AZACHOVÁNÍ NAŠEHO DĚDICTVÍ</a:t>
            </a:r>
          </a:p>
          <a:p>
            <a:pPr algn="ctr">
              <a:lnSpc>
                <a:spcPts val="7200"/>
              </a:lnSpc>
            </a:pPr>
            <a:endParaRPr lang="en-US" sz="6000" b="1" dirty="0">
              <a:solidFill>
                <a:srgbClr val="0152A1"/>
              </a:solidFill>
              <a:latin typeface="Roboto Heavy"/>
              <a:ea typeface="Roboto Heavy"/>
              <a:cs typeface="Roboto Heavy"/>
              <a:sym typeface="Roboto Heavy"/>
            </a:endParaRPr>
          </a:p>
          <a:p>
            <a:pPr algn="ctr">
              <a:lnSpc>
                <a:spcPts val="7200"/>
              </a:lnSpc>
            </a:pPr>
            <a:endParaRPr lang="en-US" sz="6000" b="1" dirty="0">
              <a:solidFill>
                <a:srgbClr val="0152A1"/>
              </a:solidFill>
              <a:latin typeface="Roboto Heavy"/>
              <a:ea typeface="Roboto Heavy"/>
              <a:cs typeface="Roboto Heavy"/>
              <a:sym typeface="Roboto Heavy"/>
            </a:endParaRPr>
          </a:p>
        </p:txBody>
      </p:sp>
      <p:pic>
        <p:nvPicPr>
          <p:cNvPr id="11" name="Obrázek 10">
            <a:extLst>
              <a:ext uri="{FF2B5EF4-FFF2-40B4-BE49-F238E27FC236}">
                <a16:creationId xmlns:a16="http://schemas.microsoft.com/office/drawing/2014/main" id="{80F36F49-04CB-DFB5-3AAB-DB5062DF3BB3}"/>
              </a:ext>
            </a:extLst>
          </p:cNvPr>
          <p:cNvPicPr>
            <a:picLocks noChangeAspect="1"/>
          </p:cNvPicPr>
          <p:nvPr/>
        </p:nvPicPr>
        <p:blipFill>
          <a:blip r:embed="rId3"/>
          <a:stretch>
            <a:fillRect/>
          </a:stretch>
        </p:blipFill>
        <p:spPr>
          <a:xfrm>
            <a:off x="1426866" y="0"/>
            <a:ext cx="15434268" cy="10287000"/>
          </a:xfrm>
          <a:prstGeom prst="rect">
            <a:avLst/>
          </a:prstGeom>
        </p:spPr>
      </p:pic>
    </p:spTree>
    <p:extLst>
      <p:ext uri="{BB962C8B-B14F-4D97-AF65-F5344CB8AC3E}">
        <p14:creationId xmlns:p14="http://schemas.microsoft.com/office/powerpoint/2010/main" val="33091032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3FEA7679-7230-4C72-929A-9BBF4540B6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9526"/>
          <a:stretch/>
        </p:blipFill>
        <p:spPr>
          <a:xfrm>
            <a:off x="0" y="0"/>
            <a:ext cx="18288000" cy="10869930"/>
          </a:xfrm>
          <a:prstGeom prst="rect">
            <a:avLst/>
          </a:prstGeom>
        </p:spPr>
      </p:pic>
      <p:sp>
        <p:nvSpPr>
          <p:cNvPr id="25" name="Obdélník 24">
            <a:extLst>
              <a:ext uri="{FF2B5EF4-FFF2-40B4-BE49-F238E27FC236}">
                <a16:creationId xmlns:a16="http://schemas.microsoft.com/office/drawing/2014/main" id="{E114DE41-854D-4A99-BD1F-5590C1D524B8}"/>
              </a:ext>
            </a:extLst>
          </p:cNvPr>
          <p:cNvSpPr/>
          <p:nvPr/>
        </p:nvSpPr>
        <p:spPr>
          <a:xfrm>
            <a:off x="0" y="19878"/>
            <a:ext cx="17019270" cy="10869930"/>
          </a:xfrm>
          <a:prstGeom prst="rect">
            <a:avLst/>
          </a:prstGeom>
          <a:gradFill>
            <a:gsLst>
              <a:gs pos="36000">
                <a:srgbClr val="006BC7">
                  <a:alpha val="0"/>
                </a:srgbClr>
              </a:gs>
              <a:gs pos="21000">
                <a:srgbClr val="006FCE">
                  <a:alpha val="95000"/>
                </a:srgbClr>
              </a:gs>
              <a:gs pos="0">
                <a:schemeClr val="accent1">
                  <a:lumMod val="90000"/>
                  <a:lumOff val="10000"/>
                </a:schemeClr>
              </a:gs>
              <a:gs pos="100000">
                <a:srgbClr val="0067BF">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cs-CZ" sz="2700" dirty="0">
              <a:solidFill>
                <a:prstClr val="white"/>
              </a:solidFill>
              <a:latin typeface="Technika"/>
            </a:endParaRPr>
          </a:p>
        </p:txBody>
      </p:sp>
      <p:sp>
        <p:nvSpPr>
          <p:cNvPr id="3" name="Nadpis 2">
            <a:extLst>
              <a:ext uri="{FF2B5EF4-FFF2-40B4-BE49-F238E27FC236}">
                <a16:creationId xmlns:a16="http://schemas.microsoft.com/office/drawing/2014/main" id="{4E49A4F4-7320-4C0B-96B0-40BF35D1BABA}"/>
              </a:ext>
            </a:extLst>
          </p:cNvPr>
          <p:cNvSpPr>
            <a:spLocks noGrp="1"/>
          </p:cNvSpPr>
          <p:nvPr>
            <p:ph type="ctrTitle"/>
          </p:nvPr>
        </p:nvSpPr>
        <p:spPr>
          <a:xfrm>
            <a:off x="2209800" y="6667500"/>
            <a:ext cx="15917703" cy="2994660"/>
          </a:xfrm>
          <a:effectLst>
            <a:outerShdw blurRad="50800" dist="38100" dir="2700000" algn="tl" rotWithShape="0">
              <a:prstClr val="black">
                <a:alpha val="40000"/>
              </a:prstClr>
            </a:outerShdw>
          </a:effectLst>
        </p:spPr>
        <p:txBody>
          <a:bodyPr>
            <a:normAutofit fontScale="90000"/>
          </a:bodyPr>
          <a:lstStyle/>
          <a:p>
            <a:br>
              <a:rPr lang="cs-CZ" sz="5400" dirty="0">
                <a:latin typeface="+mj-lt"/>
              </a:rPr>
            </a:br>
            <a:br>
              <a:rPr lang="cs-CZ" sz="5400" dirty="0">
                <a:latin typeface="+mj-lt"/>
              </a:rPr>
            </a:br>
            <a:br>
              <a:rPr lang="cs-CZ" sz="5400" dirty="0">
                <a:latin typeface="+mj-lt"/>
              </a:rPr>
            </a:br>
            <a:br>
              <a:rPr lang="cs-CZ" sz="5400" dirty="0">
                <a:latin typeface="+mj-lt"/>
              </a:rPr>
            </a:br>
            <a:r>
              <a:rPr lang="cs-CZ" sz="5400" dirty="0">
                <a:latin typeface="+mj-lt"/>
              </a:rPr>
              <a:t>THE BENEFITS OF SHARING</a:t>
            </a:r>
            <a:br>
              <a:rPr lang="cs-CZ" sz="5400" dirty="0">
                <a:latin typeface="+mj-lt"/>
              </a:rPr>
            </a:br>
            <a:r>
              <a:rPr lang="cs-CZ" sz="5400" dirty="0">
                <a:latin typeface="+mj-lt"/>
              </a:rPr>
              <a:t>LIVING THE ENERGY TRANSITION IN RESIDENTIAL SECTOR</a:t>
            </a:r>
            <a:br>
              <a:rPr lang="cs-CZ" sz="5400" dirty="0"/>
            </a:br>
            <a:br>
              <a:rPr lang="cs-CZ" sz="5400" dirty="0"/>
            </a:br>
            <a:br>
              <a:rPr lang="cs-CZ" sz="5400" dirty="0"/>
            </a:br>
            <a:br>
              <a:rPr lang="cs-CZ" sz="5400" dirty="0"/>
            </a:br>
            <a:br>
              <a:rPr lang="cs-CZ" sz="5400" dirty="0"/>
            </a:br>
            <a:br>
              <a:rPr lang="cs-CZ" sz="5400" dirty="0"/>
            </a:br>
            <a:br>
              <a:rPr lang="cs-CZ" sz="5400" dirty="0"/>
            </a:br>
            <a:br>
              <a:rPr lang="cs-CZ" sz="5400" dirty="0"/>
            </a:br>
            <a:br>
              <a:rPr lang="cs-CZ" sz="5400" dirty="0"/>
            </a:br>
            <a:r>
              <a:rPr lang="cs-CZ" sz="5400" dirty="0"/>
              <a:t>Michal Kuzmič</a:t>
            </a:r>
            <a:br>
              <a:rPr lang="cs-CZ" sz="5400" dirty="0"/>
            </a:br>
            <a:r>
              <a:rPr lang="cs-CZ" sz="3000" dirty="0" err="1"/>
              <a:t>head</a:t>
            </a:r>
            <a:r>
              <a:rPr lang="cs-CZ" sz="3000" dirty="0"/>
              <a:t> of business and </a:t>
            </a:r>
            <a:r>
              <a:rPr lang="cs-CZ" sz="3000" dirty="0" err="1"/>
              <a:t>interdisciplinary</a:t>
            </a:r>
            <a:r>
              <a:rPr lang="cs-CZ" sz="3000" dirty="0"/>
              <a:t> </a:t>
            </a:r>
            <a:r>
              <a:rPr lang="cs-CZ" sz="3000" dirty="0" err="1"/>
              <a:t>collaboration</a:t>
            </a:r>
            <a:br>
              <a:rPr lang="cs-CZ" sz="5400" dirty="0"/>
            </a:br>
            <a:r>
              <a:rPr lang="cs-CZ" sz="3300" dirty="0"/>
              <a:t>20. 03. 2025</a:t>
            </a:r>
            <a:br>
              <a:rPr lang="cs-CZ" sz="3300" dirty="0"/>
            </a:br>
            <a:r>
              <a:rPr lang="cs-CZ" sz="3300" dirty="0" err="1"/>
              <a:t>uiPI </a:t>
            </a:r>
            <a:r>
              <a:rPr lang="cs-CZ" sz="3300" dirty="0"/>
              <a:t>RENOVATION TOUR, PRAGUE</a:t>
            </a:r>
            <a:endParaRPr lang="cs-CZ" sz="5400" dirty="0"/>
          </a:p>
        </p:txBody>
      </p:sp>
      <p:pic>
        <p:nvPicPr>
          <p:cNvPr id="24" name="Obrázek 23">
            <a:extLst>
              <a:ext uri="{FF2B5EF4-FFF2-40B4-BE49-F238E27FC236}">
                <a16:creationId xmlns:a16="http://schemas.microsoft.com/office/drawing/2014/main" id="{DFF23DDD-8274-41D0-AB3B-E60D0725BA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3856" y="323969"/>
            <a:ext cx="1714079" cy="3531752"/>
          </a:xfrm>
          <a:prstGeom prst="rect">
            <a:avLst/>
          </a:prstGeom>
        </p:spPr>
      </p:pic>
    </p:spTree>
    <p:extLst>
      <p:ext uri="{BB962C8B-B14F-4D97-AF65-F5344CB8AC3E}">
        <p14:creationId xmlns:p14="http://schemas.microsoft.com/office/powerpoint/2010/main" val="28446179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p14="http://schemas.microsoft.com/office/powerpoint/2010/main" xmlns:a14="http://schemas.microsoft.com/office/drawing/2010/main" xmlns:a16="http://schemas.microsoft.com/office/drawing/2014/main"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9B146EE-C443-4615-BBD4-83E11F611C17}"/>
              </a:ext>
            </a:extLst>
          </p:cNvPr>
          <p:cNvSpPr>
            <a:spLocks noGrp="1"/>
          </p:cNvSpPr>
          <p:nvPr>
            <p:ph type="title"/>
          </p:nvPr>
        </p:nvSpPr>
        <p:spPr>
          <a:xfrm>
            <a:off x="2393157" y="-175378"/>
            <a:ext cx="15566229" cy="1747838"/>
          </a:xfrm>
        </p:spPr>
        <p:txBody>
          <a:bodyPr/>
          <a:lstStyle/>
          <a:p>
            <a:r>
              <a:rPr lang="cs-CZ" dirty="0"/>
              <a:t>ČVUT UCEEB </a:t>
            </a:r>
            <a:r>
              <a:rPr lang="cs-CZ" sz="3600" dirty="0"/>
              <a:t>(TŘINECKÁ 1024 BUSHRAD)</a:t>
            </a:r>
            <a:endParaRPr lang="cs-CZ" dirty="0"/>
          </a:p>
        </p:txBody>
      </p:sp>
      <p:sp>
        <p:nvSpPr>
          <p:cNvPr id="3" name="Zástupný symbol pro obsah 2">
            <a:extLst>
              <a:ext uri="{FF2B5EF4-FFF2-40B4-BE49-F238E27FC236}">
                <a16:creationId xmlns:a16="http://schemas.microsoft.com/office/drawing/2014/main" id="{4FCB362A-9C78-4A6F-A60B-C0E39D64FA05}"/>
              </a:ext>
            </a:extLst>
          </p:cNvPr>
          <p:cNvSpPr>
            <a:spLocks noGrp="1"/>
          </p:cNvSpPr>
          <p:nvPr>
            <p:ph idx="1"/>
          </p:nvPr>
        </p:nvSpPr>
        <p:spPr>
          <a:xfrm>
            <a:off x="2393157" y="1582580"/>
            <a:ext cx="10423683" cy="7782518"/>
          </a:xfrm>
        </p:spPr>
        <p:txBody>
          <a:bodyPr>
            <a:normAutofit/>
          </a:bodyPr>
          <a:lstStyle/>
          <a:p>
            <a:pPr>
              <a:lnSpc>
                <a:spcPct val="120000"/>
              </a:lnSpc>
            </a:pPr>
            <a:r>
              <a:rPr lang="cs-CZ" sz="2100" dirty="0"/>
              <a:t>UCEEB was created thanks to the cooperation of the Faculty of Civil, Mechanical, Electrical and Biomedical Engineering</a:t>
            </a:r>
          </a:p>
          <a:p>
            <a:pPr>
              <a:lnSpc>
                <a:spcPct val="120000"/>
              </a:lnSpc>
            </a:pPr>
            <a:r>
              <a:rPr lang="cs-CZ" sz="2100" dirty="0"/>
              <a:t>Building open since 2014</a:t>
            </a:r>
          </a:p>
          <a:p>
            <a:pPr>
              <a:lnSpc>
                <a:spcPct val="120000"/>
              </a:lnSpc>
            </a:pPr>
            <a:r>
              <a:rPr lang="cs-CZ" sz="2100" dirty="0"/>
              <a:t>We are a bridge between industry and the university</a:t>
            </a:r>
          </a:p>
          <a:p>
            <a:pPr>
              <a:lnSpc>
                <a:spcPct val="120000"/>
              </a:lnSpc>
            </a:pPr>
            <a:r>
              <a:rPr lang="cs-CZ" sz="2100" dirty="0"/>
              <a:t>We focus on buildings and their new technologies</a:t>
            </a:r>
          </a:p>
          <a:p>
            <a:pPr>
              <a:lnSpc>
                <a:spcPct val="120000"/>
              </a:lnSpc>
            </a:pPr>
            <a:r>
              <a:rPr lang="cs-CZ" sz="3000" b="1" dirty="0">
                <a:hlinkClick r:id="rId2"/>
              </a:rPr>
              <a:t>www.uceeb.cz </a:t>
            </a:r>
          </a:p>
          <a:p>
            <a:pPr>
              <a:lnSpc>
                <a:spcPct val="120000"/>
              </a:lnSpc>
            </a:pPr>
            <a:r>
              <a:rPr lang="cs-CZ" sz="2100" dirty="0"/>
              <a:t>VIDEO: </a:t>
            </a:r>
            <a:r>
              <a:rPr lang="cs-CZ" sz="2100" dirty="0">
                <a:hlinkClick r:id="rId3"/>
              </a:rPr>
              <a:t>https://www.youtube.com/watch?v=fnhU0K4HYOo&amp;t=118s</a:t>
            </a:r>
            <a:endParaRPr lang="cs-CZ" sz="2100" dirty="0"/>
          </a:p>
          <a:p>
            <a:pPr marL="0" indent="0">
              <a:lnSpc>
                <a:spcPct val="120000"/>
              </a:lnSpc>
              <a:buNone/>
            </a:pPr>
            <a:endParaRPr lang="cs-CZ" dirty="0"/>
          </a:p>
          <a:p>
            <a:pPr lvl="1">
              <a:lnSpc>
                <a:spcPct val="120000"/>
              </a:lnSpc>
            </a:pPr>
            <a:endParaRPr lang="cs-CZ" b="1" dirty="0"/>
          </a:p>
          <a:p>
            <a:pPr lvl="1"/>
            <a:endParaRPr lang="cs-CZ" b="1" dirty="0"/>
          </a:p>
          <a:p>
            <a:endParaRPr lang="cs-CZ" dirty="0"/>
          </a:p>
        </p:txBody>
      </p:sp>
      <p:graphicFrame>
        <p:nvGraphicFramePr>
          <p:cNvPr id="5" name="Diagram 4">
            <a:extLst>
              <a:ext uri="{FF2B5EF4-FFF2-40B4-BE49-F238E27FC236}">
                <a16:creationId xmlns:a16="http://schemas.microsoft.com/office/drawing/2014/main" id="{83AB1DC5-8706-2651-443E-9DF8C946E0E5}"/>
              </a:ext>
            </a:extLst>
          </p:cNvPr>
          <p:cNvGraphicFramePr/>
          <p:nvPr/>
        </p:nvGraphicFramePr>
        <p:xfrm>
          <a:off x="12930186" y="863621"/>
          <a:ext cx="4358640" cy="515885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Obrázek 8" descr="Obsah obrázku tráva, obloha, venku, mrak&#10;&#10;Popis byl vytvořen automaticky">
            <a:extLst>
              <a:ext uri="{FF2B5EF4-FFF2-40B4-BE49-F238E27FC236}">
                <a16:creationId xmlns:a16="http://schemas.microsoft.com/office/drawing/2014/main" id="{DA7C5C39-5F08-3085-5ED0-EFC4C37309B4}"/>
              </a:ext>
            </a:extLst>
          </p:cNvPr>
          <p:cNvPicPr>
            <a:picLocks noChangeAspect="1"/>
          </p:cNvPicPr>
          <p:nvPr/>
        </p:nvPicPr>
        <p:blipFill rotWithShape="1">
          <a:blip r:embed="rId9">
            <a:extLst>
              <a:ext uri="{28A0092B-C50C-407E-A947-70E740481C1C}">
                <a14:useLocalDpi xmlns:a14="http://schemas.microsoft.com/office/drawing/2010/main" val="0"/>
              </a:ext>
            </a:extLst>
          </a:blip>
          <a:srcRect l="6777"/>
          <a:stretch/>
        </p:blipFill>
        <p:spPr>
          <a:xfrm>
            <a:off x="2393158" y="6229528"/>
            <a:ext cx="4409120" cy="3147359"/>
          </a:xfrm>
          <a:prstGeom prst="rect">
            <a:avLst/>
          </a:prstGeom>
        </p:spPr>
      </p:pic>
      <p:sp>
        <p:nvSpPr>
          <p:cNvPr id="10" name="TextovéPole 9">
            <a:extLst>
              <a:ext uri="{FF2B5EF4-FFF2-40B4-BE49-F238E27FC236}">
                <a16:creationId xmlns:a16="http://schemas.microsoft.com/office/drawing/2014/main" id="{90BAB18F-A5F8-EC8A-DF21-9EC4278A8C7F}"/>
              </a:ext>
            </a:extLst>
          </p:cNvPr>
          <p:cNvSpPr txBox="1"/>
          <p:nvPr/>
        </p:nvSpPr>
        <p:spPr>
          <a:xfrm>
            <a:off x="7398066" y="6022478"/>
            <a:ext cx="10423683" cy="4275016"/>
          </a:xfrm>
          <a:prstGeom prst="rect">
            <a:avLst/>
          </a:prstGeom>
          <a:noFill/>
        </p:spPr>
        <p:txBody>
          <a:bodyPr wrap="square" rtlCol="0">
            <a:spAutoFit/>
          </a:bodyPr>
          <a:lstStyle/>
          <a:p>
            <a:pPr defTabSz="685800">
              <a:lnSpc>
                <a:spcPct val="120000"/>
              </a:lnSpc>
            </a:pPr>
            <a:r>
              <a:rPr lang="cs-CZ" sz="3000" b="1" dirty="0">
                <a:solidFill>
                  <a:prstClr val="black"/>
                </a:solidFill>
                <a:latin typeface="Technika"/>
              </a:rPr>
              <a:t>OUR GOALS</a:t>
            </a:r>
            <a:endParaRPr lang="cs-CZ" sz="2400" b="1" dirty="0">
              <a:solidFill>
                <a:prstClr val="black"/>
              </a:solidFill>
              <a:latin typeface="Technika"/>
            </a:endParaRPr>
          </a:p>
          <a:p>
            <a:pPr defTabSz="685800">
              <a:lnSpc>
                <a:spcPct val="120000"/>
              </a:lnSpc>
            </a:pPr>
            <a:r>
              <a:rPr lang="cs-CZ" sz="2400" dirty="0">
                <a:solidFill>
                  <a:prstClr val="black"/>
                </a:solidFill>
                <a:latin typeface="Technika"/>
              </a:rPr>
              <a:t>Bringing innovation from research to practice</a:t>
            </a:r>
          </a:p>
          <a:p>
            <a:pPr defTabSz="685800">
              <a:lnSpc>
                <a:spcPct val="120000"/>
              </a:lnSpc>
            </a:pPr>
            <a:r>
              <a:rPr lang="cs-CZ" sz="2400" dirty="0">
                <a:solidFill>
                  <a:prstClr val="black"/>
                </a:solidFill>
                <a:latin typeface="Technika"/>
              </a:rPr>
              <a:t>We are consciously playing our part in shaping the future of construction</a:t>
            </a:r>
          </a:p>
          <a:p>
            <a:pPr defTabSz="685800">
              <a:lnSpc>
                <a:spcPct val="120000"/>
              </a:lnSpc>
            </a:pPr>
            <a:r>
              <a:rPr lang="cs-CZ" sz="2400" dirty="0" err="1">
                <a:solidFill>
                  <a:prstClr val="black"/>
                </a:solidFill>
                <a:latin typeface="Technika"/>
              </a:rPr>
              <a:t>Our</a:t>
            </a:r>
            <a:r>
              <a:rPr lang="cs-CZ" sz="2400" dirty="0">
                <a:solidFill>
                  <a:prstClr val="black"/>
                </a:solidFill>
                <a:latin typeface="Technika"/>
              </a:rPr>
              <a:t> </a:t>
            </a:r>
            <a:r>
              <a:rPr lang="cs-CZ" sz="2400" dirty="0" err="1">
                <a:solidFill>
                  <a:prstClr val="black"/>
                </a:solidFill>
                <a:latin typeface="Technika"/>
              </a:rPr>
              <a:t>focus</a:t>
            </a:r>
            <a:r>
              <a:rPr lang="cs-CZ" sz="2400" dirty="0">
                <a:solidFill>
                  <a:prstClr val="black"/>
                </a:solidFill>
                <a:latin typeface="Technika"/>
              </a:rPr>
              <a:t> are </a:t>
            </a:r>
            <a:r>
              <a:rPr lang="cs-CZ" sz="3000" dirty="0">
                <a:ln w="0"/>
                <a:solidFill>
                  <a:srgbClr val="0065BD"/>
                </a:solidFill>
                <a:effectLst>
                  <a:outerShdw blurRad="38100" dist="25400" dir="5400000" algn="ctr" rotWithShape="0">
                    <a:srgbClr val="6E747A">
                      <a:alpha val="43000"/>
                    </a:srgbClr>
                  </a:outerShdw>
                </a:effectLst>
                <a:latin typeface="Technika"/>
              </a:rPr>
              <a:t>buildings, neighbourhoods and cities</a:t>
            </a:r>
            <a:endParaRPr lang="cs-CZ" sz="2400" dirty="0">
              <a:solidFill>
                <a:prstClr val="black"/>
              </a:solidFill>
              <a:latin typeface="Technika"/>
            </a:endParaRPr>
          </a:p>
          <a:p>
            <a:pPr marL="685800" lvl="1" defTabSz="685800">
              <a:lnSpc>
                <a:spcPct val="120000"/>
              </a:lnSpc>
              <a:buFont typeface="Wingdings" panose="05000000000000000000" pitchFamily="2" charset="2"/>
              <a:buChar char="ü"/>
            </a:pPr>
            <a:r>
              <a:rPr lang="cs-CZ" sz="2400" dirty="0">
                <a:solidFill>
                  <a:prstClr val="black"/>
                </a:solidFill>
                <a:latin typeface="Technika"/>
              </a:rPr>
              <a:t>environmentally friendly</a:t>
            </a:r>
          </a:p>
          <a:p>
            <a:pPr marL="685800" lvl="1" defTabSz="685800">
              <a:lnSpc>
                <a:spcPct val="120000"/>
              </a:lnSpc>
              <a:buFont typeface="Wingdings" panose="05000000000000000000" pitchFamily="2" charset="2"/>
              <a:buChar char="ü"/>
            </a:pPr>
            <a:r>
              <a:rPr lang="cs-CZ" sz="2400" dirty="0">
                <a:solidFill>
                  <a:prstClr val="black"/>
                </a:solidFill>
                <a:latin typeface="Technika"/>
              </a:rPr>
              <a:t>support the sustainable development of society</a:t>
            </a:r>
          </a:p>
          <a:p>
            <a:pPr marL="685800" lvl="1" defTabSz="685800">
              <a:lnSpc>
                <a:spcPct val="120000"/>
              </a:lnSpc>
              <a:buFont typeface="Wingdings" panose="05000000000000000000" pitchFamily="2" charset="2"/>
              <a:buChar char="ü"/>
            </a:pPr>
            <a:r>
              <a:rPr lang="cs-CZ" sz="2400" dirty="0">
                <a:solidFill>
                  <a:prstClr val="black"/>
                </a:solidFill>
                <a:latin typeface="Technika"/>
              </a:rPr>
              <a:t>provide their users with a healthy and comfortable indoor environment</a:t>
            </a:r>
          </a:p>
          <a:p>
            <a:pPr defTabSz="685800"/>
            <a:endParaRPr lang="en-GB" sz="2700" dirty="0">
              <a:solidFill>
                <a:prstClr val="black"/>
              </a:solidFill>
              <a:latin typeface="Technika"/>
            </a:endParaRPr>
          </a:p>
        </p:txBody>
      </p:sp>
      <p:pic>
        <p:nvPicPr>
          <p:cNvPr id="4" name="Obrázek 3">
            <a:extLst>
              <a:ext uri="{FF2B5EF4-FFF2-40B4-BE49-F238E27FC236}">
                <a16:creationId xmlns:a16="http://schemas.microsoft.com/office/drawing/2014/main" id="{DC28645C-DF1E-4FED-96DF-9D1E945CF2C7}"/>
              </a:ext>
            </a:extLst>
          </p:cNvPr>
          <p:cNvPicPr>
            <a:picLocks noChangeAspect="1"/>
          </p:cNvPicPr>
          <p:nvPr/>
        </p:nvPicPr>
        <p:blipFill>
          <a:blip r:embed="rId10"/>
          <a:stretch>
            <a:fillRect/>
          </a:stretch>
        </p:blipFill>
        <p:spPr>
          <a:xfrm>
            <a:off x="179492" y="201011"/>
            <a:ext cx="18108509" cy="9138687"/>
          </a:xfrm>
          <a:prstGeom prst="rect">
            <a:avLst/>
          </a:prstGeom>
        </p:spPr>
      </p:pic>
    </p:spTree>
    <p:extLst>
      <p:ext uri="{BB962C8B-B14F-4D97-AF65-F5344CB8AC3E}">
        <p14:creationId xmlns:p14="http://schemas.microsoft.com/office/powerpoint/2010/main" val="13396451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a14="http://schemas.microsoft.com/office/drawing/2010/main" xmlns:dgm="http://schemas.openxmlformats.org/drawingml/2006/diagram" xmlns:p14="http://schemas.microsoft.com/office/powerpoint/2010/main" xmlns:a16="http://schemas.microsoft.com/office/drawing/2014/main"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375FB3-5284-8762-F102-DC7E7977C241}"/>
            </a:ext>
          </a:extLst>
        </p:cNvPr>
        <p:cNvGrpSpPr/>
        <p:nvPr/>
      </p:nvGrpSpPr>
      <p:grpSpPr>
        <a:xfrm>
          <a:off x="0" y="0"/>
          <a:ext cx="0" cy="0"/>
          <a:chOff x="0" y="0"/>
          <a:chExt cx="0" cy="0"/>
        </a:xfrm>
      </p:grpSpPr>
      <p:pic>
        <p:nvPicPr>
          <p:cNvPr id="34" name="Obrázek 33" descr="Obsah obrázku Písmo, Grafika, logo, snímek obrazovky&#10;&#10;Obsah vygenerovaný umělou inteligencí může být nesprávný.">
            <a:extLst>
              <a:ext uri="{FF2B5EF4-FFF2-40B4-BE49-F238E27FC236}">
                <a16:creationId xmlns:a16="http://schemas.microsoft.com/office/drawing/2014/main" id="{9F9C6E59-2AB9-350A-AD2D-E21909091A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10330" y="8249245"/>
            <a:ext cx="1636940" cy="682058"/>
          </a:xfrm>
          <a:prstGeom prst="rect">
            <a:avLst/>
          </a:prstGeom>
        </p:spPr>
      </p:pic>
      <p:pic>
        <p:nvPicPr>
          <p:cNvPr id="21" name="Obrázek 20" descr="Obsah obrázku kresba, klipart, ilustrace, skica&#10;&#10;Obsah vygenerovaný umělou inteligencí může být nesprávný.">
            <a:extLst>
              <a:ext uri="{FF2B5EF4-FFF2-40B4-BE49-F238E27FC236}">
                <a16:creationId xmlns:a16="http://schemas.microsoft.com/office/drawing/2014/main" id="{19352007-635F-0DAB-4903-FFD77C2777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35468" y="9182057"/>
            <a:ext cx="667730" cy="891183"/>
          </a:xfrm>
          <a:prstGeom prst="rect">
            <a:avLst/>
          </a:prstGeom>
        </p:spPr>
      </p:pic>
      <p:sp>
        <p:nvSpPr>
          <p:cNvPr id="17" name="Nadpis 16">
            <a:extLst>
              <a:ext uri="{FF2B5EF4-FFF2-40B4-BE49-F238E27FC236}">
                <a16:creationId xmlns:a16="http://schemas.microsoft.com/office/drawing/2014/main" id="{08BD4ABC-7176-F697-ACD9-6D70F3CEBE5A}"/>
              </a:ext>
            </a:extLst>
          </p:cNvPr>
          <p:cNvSpPr>
            <a:spLocks noGrp="1"/>
          </p:cNvSpPr>
          <p:nvPr>
            <p:ph type="title"/>
          </p:nvPr>
        </p:nvSpPr>
        <p:spPr/>
        <p:txBody>
          <a:bodyPr anchor="t">
            <a:normAutofit/>
          </a:bodyPr>
          <a:lstStyle/>
          <a:p>
            <a:r>
              <a:rPr lang="cs-CZ" dirty="0">
                <a:solidFill>
                  <a:schemeClr val="tx2"/>
                </a:solidFill>
              </a:rPr>
              <a:t>ENERGY INTEGRATION OF BUILDING CLUSTERS</a:t>
            </a:r>
          </a:p>
        </p:txBody>
      </p:sp>
      <p:graphicFrame>
        <p:nvGraphicFramePr>
          <p:cNvPr id="3" name="Diagram 2">
            <a:extLst>
              <a:ext uri="{FF2B5EF4-FFF2-40B4-BE49-F238E27FC236}">
                <a16:creationId xmlns:a16="http://schemas.microsoft.com/office/drawing/2014/main" id="{EEBF4A82-ABF8-904A-DC8C-039441BDBA67}"/>
              </a:ext>
            </a:extLst>
          </p:cNvPr>
          <p:cNvGraphicFramePr/>
          <p:nvPr>
            <p:extLst>
              <p:ext uri="{D42A27DB-BD31-4B8C-83A1-F6EECF244321}">
                <p14:modId xmlns:p14="http://schemas.microsoft.com/office/powerpoint/2010/main" val="2877312542"/>
              </p:ext>
            </p:extLst>
          </p:nvPr>
        </p:nvGraphicFramePr>
        <p:xfrm>
          <a:off x="3233057" y="1895929"/>
          <a:ext cx="12192000" cy="812800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61" name="Skupina 60">
            <a:extLst>
              <a:ext uri="{FF2B5EF4-FFF2-40B4-BE49-F238E27FC236}">
                <a16:creationId xmlns:a16="http://schemas.microsoft.com/office/drawing/2014/main" id="{CB0570B2-8937-782A-D53C-0BD829C3AEB0}"/>
              </a:ext>
            </a:extLst>
          </p:cNvPr>
          <p:cNvGrpSpPr/>
          <p:nvPr/>
        </p:nvGrpSpPr>
        <p:grpSpPr>
          <a:xfrm>
            <a:off x="2912695" y="1530038"/>
            <a:ext cx="13008779" cy="7652019"/>
            <a:chOff x="1995682" y="1094906"/>
            <a:chExt cx="8672519" cy="5101346"/>
          </a:xfrm>
        </p:grpSpPr>
        <p:grpSp>
          <p:nvGrpSpPr>
            <p:cNvPr id="20" name="Skupina 19">
              <a:extLst>
                <a:ext uri="{FF2B5EF4-FFF2-40B4-BE49-F238E27FC236}">
                  <a16:creationId xmlns:a16="http://schemas.microsoft.com/office/drawing/2014/main" id="{44449347-1FAA-4D51-8DB4-A00C69178751}"/>
                </a:ext>
              </a:extLst>
            </p:cNvPr>
            <p:cNvGrpSpPr/>
            <p:nvPr/>
          </p:nvGrpSpPr>
          <p:grpSpPr>
            <a:xfrm>
              <a:off x="1995682" y="1094906"/>
              <a:ext cx="8672519" cy="5101346"/>
              <a:chOff x="1995682" y="1094906"/>
              <a:chExt cx="8672519" cy="5101346"/>
            </a:xfrm>
          </p:grpSpPr>
          <p:sp>
            <p:nvSpPr>
              <p:cNvPr id="9" name="TextovéPole 8">
                <a:extLst>
                  <a:ext uri="{FF2B5EF4-FFF2-40B4-BE49-F238E27FC236}">
                    <a16:creationId xmlns:a16="http://schemas.microsoft.com/office/drawing/2014/main" id="{DE493E39-42C0-CDF2-064F-35A5672C1FA4}"/>
                  </a:ext>
                </a:extLst>
              </p:cNvPr>
              <p:cNvSpPr txBox="1"/>
              <p:nvPr/>
            </p:nvSpPr>
            <p:spPr>
              <a:xfrm>
                <a:off x="1995682" y="3402625"/>
                <a:ext cx="1044502" cy="546303"/>
              </a:xfrm>
              <a:prstGeom prst="rect">
                <a:avLst/>
              </a:prstGeom>
              <a:noFill/>
            </p:spPr>
            <p:txBody>
              <a:bodyPr wrap="square" rtlCol="0">
                <a:spAutoFit/>
              </a:bodyPr>
              <a:lstStyle/>
              <a:p>
                <a:pPr defTabSz="685800"/>
                <a:r>
                  <a:rPr lang="cs-CZ" sz="1575" b="1" dirty="0">
                    <a:solidFill>
                      <a:prstClr val="black"/>
                    </a:solidFill>
                    <a:latin typeface="Technika"/>
                  </a:rPr>
                  <a:t>NCK CAMEB</a:t>
                </a:r>
              </a:p>
              <a:p>
                <a:pPr defTabSz="685800"/>
                <a:r>
                  <a:rPr lang="cs-CZ" sz="1575" b="1" dirty="0">
                    <a:solidFill>
                      <a:prstClr val="black"/>
                    </a:solidFill>
                    <a:latin typeface="Technika"/>
                  </a:rPr>
                  <a:t>OPTICOMM</a:t>
                </a:r>
              </a:p>
              <a:p>
                <a:pPr defTabSz="685800"/>
                <a:r>
                  <a:rPr lang="cs-CZ" sz="1575" b="1" dirty="0">
                    <a:solidFill>
                      <a:prstClr val="black"/>
                    </a:solidFill>
                    <a:latin typeface="Technika"/>
                  </a:rPr>
                  <a:t>PARTYSOFT</a:t>
                </a:r>
              </a:p>
            </p:txBody>
          </p:sp>
          <p:pic>
            <p:nvPicPr>
              <p:cNvPr id="4" name="Obrázek 3" descr="Obsah obrázku skica, symbol, logo, klipart&#10;&#10;Popis byl vytvořen automaticky">
                <a:extLst>
                  <a:ext uri="{FF2B5EF4-FFF2-40B4-BE49-F238E27FC236}">
                    <a16:creationId xmlns:a16="http://schemas.microsoft.com/office/drawing/2014/main" id="{D21D2A18-ED89-CBFF-B4E7-E5C19419801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74799" y="4944323"/>
                <a:ext cx="716801" cy="716801"/>
              </a:xfrm>
              <a:prstGeom prst="rect">
                <a:avLst/>
              </a:prstGeom>
            </p:spPr>
          </p:pic>
          <p:pic>
            <p:nvPicPr>
              <p:cNvPr id="5" name="Obrázek 4" descr="Obsah obrázku Grafika, Písmo, grafický design, logo&#10;&#10;Popis byl vytvořen automaticky">
                <a:extLst>
                  <a:ext uri="{FF2B5EF4-FFF2-40B4-BE49-F238E27FC236}">
                    <a16:creationId xmlns:a16="http://schemas.microsoft.com/office/drawing/2014/main" id="{7B2B825D-AFAE-82CC-9010-983776C3DCD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12227" y="2977154"/>
                <a:ext cx="1028856" cy="339443"/>
              </a:xfrm>
              <a:prstGeom prst="rect">
                <a:avLst/>
              </a:prstGeom>
            </p:spPr>
          </p:pic>
          <p:pic>
            <p:nvPicPr>
              <p:cNvPr id="6" name="Obrázek 5" descr="Obsah obrázku Písmo, Grafika, grafický design, logo&#10;&#10;Popis byl vytvořen automaticky">
                <a:extLst>
                  <a:ext uri="{FF2B5EF4-FFF2-40B4-BE49-F238E27FC236}">
                    <a16:creationId xmlns:a16="http://schemas.microsoft.com/office/drawing/2014/main" id="{9840BD8C-A994-FFAF-724E-EBB3B33B55C7}"/>
                  </a:ext>
                </a:extLst>
              </p:cNvPr>
              <p:cNvPicPr>
                <a:picLocks noChangeAspect="1"/>
              </p:cNvPicPr>
              <p:nvPr/>
            </p:nvPicPr>
            <p:blipFill>
              <a:blip r:embed="rId12"/>
              <a:stretch>
                <a:fillRect/>
              </a:stretch>
            </p:blipFill>
            <p:spPr>
              <a:xfrm>
                <a:off x="6705962" y="1094906"/>
                <a:ext cx="990824" cy="390158"/>
              </a:xfrm>
              <a:prstGeom prst="rect">
                <a:avLst/>
              </a:prstGeom>
            </p:spPr>
          </p:pic>
          <p:pic>
            <p:nvPicPr>
              <p:cNvPr id="7" name="Obrázek 6" descr="Obsah obrázku snímek obrazovky, pixel, design&#10;&#10;Popis byl vytvořen automaticky">
                <a:extLst>
                  <a:ext uri="{FF2B5EF4-FFF2-40B4-BE49-F238E27FC236}">
                    <a16:creationId xmlns:a16="http://schemas.microsoft.com/office/drawing/2014/main" id="{329A4351-88A1-EA1A-8002-85CDF0FF1F5A}"/>
                  </a:ext>
                </a:extLst>
              </p:cNvPr>
              <p:cNvPicPr>
                <a:picLocks noChangeAspect="1"/>
              </p:cNvPicPr>
              <p:nvPr/>
            </p:nvPicPr>
            <p:blipFill>
              <a:blip r:embed="rId13"/>
              <a:stretch>
                <a:fillRect/>
              </a:stretch>
            </p:blipFill>
            <p:spPr>
              <a:xfrm>
                <a:off x="7201374" y="1392582"/>
                <a:ext cx="734974" cy="523056"/>
              </a:xfrm>
              <a:prstGeom prst="rect">
                <a:avLst/>
              </a:prstGeom>
            </p:spPr>
          </p:pic>
          <p:pic>
            <p:nvPicPr>
              <p:cNvPr id="8" name="Obrázek 7">
                <a:extLst>
                  <a:ext uri="{FF2B5EF4-FFF2-40B4-BE49-F238E27FC236}">
                    <a16:creationId xmlns:a16="http://schemas.microsoft.com/office/drawing/2014/main" id="{E02B5CFE-BCCA-49B1-7F7C-EA03E60CEB3F}"/>
                  </a:ext>
                </a:extLst>
              </p:cNvPr>
              <p:cNvPicPr>
                <a:picLocks noChangeAspect="1"/>
              </p:cNvPicPr>
              <p:nvPr/>
            </p:nvPicPr>
            <p:blipFill>
              <a:blip r:embed="rId14" cstate="print">
                <a:extLst>
                  <a:ext uri="{28A0092B-C50C-407E-A947-70E740481C1C}">
                    <a14:useLocalDpi xmlns:a14="http://schemas.microsoft.com/office/drawing/2010/main" val="0"/>
                  </a:ext>
                </a:extLst>
              </a:blip>
              <a:srcRect b="33950"/>
              <a:stretch/>
            </p:blipFill>
            <p:spPr>
              <a:xfrm>
                <a:off x="3026655" y="3493899"/>
                <a:ext cx="384830" cy="371449"/>
              </a:xfrm>
              <a:prstGeom prst="rect">
                <a:avLst/>
              </a:prstGeom>
            </p:spPr>
          </p:pic>
          <p:sp>
            <p:nvSpPr>
              <p:cNvPr id="15" name="TextovéPole 14">
                <a:extLst>
                  <a:ext uri="{FF2B5EF4-FFF2-40B4-BE49-F238E27FC236}">
                    <a16:creationId xmlns:a16="http://schemas.microsoft.com/office/drawing/2014/main" id="{E7E8EB49-00F1-39FE-3350-4081E3DE1653}"/>
                  </a:ext>
                </a:extLst>
              </p:cNvPr>
              <p:cNvSpPr txBox="1"/>
              <p:nvPr/>
            </p:nvSpPr>
            <p:spPr>
              <a:xfrm>
                <a:off x="9030424" y="3286150"/>
                <a:ext cx="1129575" cy="384721"/>
              </a:xfrm>
              <a:prstGeom prst="rect">
                <a:avLst/>
              </a:prstGeom>
              <a:noFill/>
            </p:spPr>
            <p:txBody>
              <a:bodyPr wrap="square" rtlCol="0">
                <a:spAutoFit/>
              </a:bodyPr>
              <a:lstStyle/>
              <a:p>
                <a:pPr algn="r" defTabSz="685800"/>
                <a:r>
                  <a:rPr lang="cs-CZ" sz="1575" b="1" dirty="0">
                    <a:solidFill>
                      <a:prstClr val="black"/>
                    </a:solidFill>
                    <a:latin typeface="Technika"/>
                  </a:rPr>
                  <a:t>POWER2HEAT4CITIES</a:t>
                </a:r>
              </a:p>
            </p:txBody>
          </p:sp>
          <p:pic>
            <p:nvPicPr>
              <p:cNvPr id="16" name="Obrázek 15">
                <a:extLst>
                  <a:ext uri="{FF2B5EF4-FFF2-40B4-BE49-F238E27FC236}">
                    <a16:creationId xmlns:a16="http://schemas.microsoft.com/office/drawing/2014/main" id="{F36DE0C9-86D7-A4C4-289C-053CB03B9966}"/>
                  </a:ext>
                </a:extLst>
              </p:cNvPr>
              <p:cNvPicPr>
                <a:picLocks noChangeAspect="1"/>
              </p:cNvPicPr>
              <p:nvPr/>
            </p:nvPicPr>
            <p:blipFill>
              <a:blip r:embed="rId14" cstate="print">
                <a:extLst>
                  <a:ext uri="{28A0092B-C50C-407E-A947-70E740481C1C}">
                    <a14:useLocalDpi xmlns:a14="http://schemas.microsoft.com/office/drawing/2010/main" val="0"/>
                  </a:ext>
                </a:extLst>
              </a:blip>
              <a:srcRect b="33950"/>
              <a:stretch/>
            </p:blipFill>
            <p:spPr>
              <a:xfrm>
                <a:off x="10283371" y="3311050"/>
                <a:ext cx="384830" cy="371449"/>
              </a:xfrm>
              <a:prstGeom prst="rect">
                <a:avLst/>
              </a:prstGeom>
            </p:spPr>
          </p:pic>
          <p:pic>
            <p:nvPicPr>
              <p:cNvPr id="18" name="Obrázek 17">
                <a:extLst>
                  <a:ext uri="{FF2B5EF4-FFF2-40B4-BE49-F238E27FC236}">
                    <a16:creationId xmlns:a16="http://schemas.microsoft.com/office/drawing/2014/main" id="{60E53A04-BDA9-C587-F2DF-9E0A06FE2D1F}"/>
                  </a:ext>
                </a:extLst>
              </p:cNvPr>
              <p:cNvPicPr>
                <a:picLocks noChangeAspect="1"/>
              </p:cNvPicPr>
              <p:nvPr/>
            </p:nvPicPr>
            <p:blipFill>
              <a:blip r:embed="rId15"/>
              <a:stretch>
                <a:fillRect/>
              </a:stretch>
            </p:blipFill>
            <p:spPr>
              <a:xfrm>
                <a:off x="3135053" y="5915040"/>
                <a:ext cx="1044502" cy="281212"/>
              </a:xfrm>
              <a:prstGeom prst="rect">
                <a:avLst/>
              </a:prstGeom>
            </p:spPr>
          </p:pic>
          <p:sp>
            <p:nvSpPr>
              <p:cNvPr id="19" name="TextovéPole 18">
                <a:extLst>
                  <a:ext uri="{FF2B5EF4-FFF2-40B4-BE49-F238E27FC236}">
                    <a16:creationId xmlns:a16="http://schemas.microsoft.com/office/drawing/2014/main" id="{A0CC040D-A69D-787E-2643-E1975948F5DF}"/>
                  </a:ext>
                </a:extLst>
              </p:cNvPr>
              <p:cNvSpPr txBox="1"/>
              <p:nvPr/>
            </p:nvSpPr>
            <p:spPr>
              <a:xfrm>
                <a:off x="3058853" y="5661124"/>
                <a:ext cx="1044502" cy="223138"/>
              </a:xfrm>
              <a:prstGeom prst="rect">
                <a:avLst/>
              </a:prstGeom>
              <a:noFill/>
            </p:spPr>
            <p:txBody>
              <a:bodyPr wrap="square" rtlCol="0">
                <a:spAutoFit/>
              </a:bodyPr>
              <a:lstStyle/>
              <a:p>
                <a:pPr defTabSz="685800"/>
                <a:r>
                  <a:rPr lang="cs-CZ" sz="1575" b="1" dirty="0">
                    <a:solidFill>
                      <a:prstClr val="black"/>
                    </a:solidFill>
                    <a:latin typeface="Technika"/>
                  </a:rPr>
                  <a:t>RESPED</a:t>
                </a:r>
              </a:p>
            </p:txBody>
          </p:sp>
        </p:grpSp>
        <p:pic>
          <p:nvPicPr>
            <p:cNvPr id="60" name="Obrázek 59">
              <a:extLst>
                <a:ext uri="{FF2B5EF4-FFF2-40B4-BE49-F238E27FC236}">
                  <a16:creationId xmlns:a16="http://schemas.microsoft.com/office/drawing/2014/main" id="{08569D0C-B95F-057A-1833-645D3716B048}"/>
                </a:ext>
              </a:extLst>
            </p:cNvPr>
            <p:cNvPicPr>
              <a:picLocks noChangeAspect="1"/>
            </p:cNvPicPr>
            <p:nvPr/>
          </p:nvPicPr>
          <p:blipFill>
            <a:blip r:embed="rId15"/>
            <a:stretch>
              <a:fillRect/>
            </a:stretch>
          </p:blipFill>
          <p:spPr>
            <a:xfrm>
              <a:off x="8358986" y="5661124"/>
              <a:ext cx="1044502" cy="281212"/>
            </a:xfrm>
            <a:prstGeom prst="rect">
              <a:avLst/>
            </a:prstGeom>
          </p:spPr>
        </p:pic>
      </p:grpSp>
      <p:pic>
        <p:nvPicPr>
          <p:cNvPr id="10" name="Obrázek 9" descr="Obsah obrázku symbol, emblém, erbovní znak, odznak&#10;&#10;Obsah vygenerovaný umělou inteligencí může být nesprávný.">
            <a:extLst>
              <a:ext uri="{FF2B5EF4-FFF2-40B4-BE49-F238E27FC236}">
                <a16:creationId xmlns:a16="http://schemas.microsoft.com/office/drawing/2014/main" id="{735EB8EB-216E-C3F5-824F-AD05A644909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724678" y="9427828"/>
            <a:ext cx="432990" cy="485912"/>
          </a:xfrm>
          <a:prstGeom prst="rect">
            <a:avLst/>
          </a:prstGeom>
        </p:spPr>
      </p:pic>
      <p:pic>
        <p:nvPicPr>
          <p:cNvPr id="13" name="Obrázek 12" descr="Obsah obrázku symbol, emblém, logo, erbovní znak&#10;&#10;Obsah vygenerovaný umělou inteligencí může být nesprávný.">
            <a:extLst>
              <a:ext uri="{FF2B5EF4-FFF2-40B4-BE49-F238E27FC236}">
                <a16:creationId xmlns:a16="http://schemas.microsoft.com/office/drawing/2014/main" id="{53E4D5AB-697C-13F6-43E1-A94AD83FD741}"/>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292643" y="9392999"/>
            <a:ext cx="561227" cy="561227"/>
          </a:xfrm>
          <a:prstGeom prst="rect">
            <a:avLst/>
          </a:prstGeom>
        </p:spPr>
      </p:pic>
      <p:pic>
        <p:nvPicPr>
          <p:cNvPr id="23" name="Grafický objekt 22">
            <a:extLst>
              <a:ext uri="{FF2B5EF4-FFF2-40B4-BE49-F238E27FC236}">
                <a16:creationId xmlns:a16="http://schemas.microsoft.com/office/drawing/2014/main" id="{758678A1-5229-42C4-33CC-B09583259ED7}"/>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0721233" y="2969141"/>
            <a:ext cx="948254" cy="515000"/>
          </a:xfrm>
          <a:prstGeom prst="rect">
            <a:avLst/>
          </a:prstGeom>
        </p:spPr>
      </p:pic>
      <p:pic>
        <p:nvPicPr>
          <p:cNvPr id="25" name="Obrázek 24" descr="Obsah obrázku černá, tma&#10;&#10;Obsah vygenerovaný umělou inteligencí může být nesprávný.">
            <a:extLst>
              <a:ext uri="{FF2B5EF4-FFF2-40B4-BE49-F238E27FC236}">
                <a16:creationId xmlns:a16="http://schemas.microsoft.com/office/drawing/2014/main" id="{8ABA20C9-1C44-1790-0450-459AC86365E9}"/>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1669486" y="1666330"/>
            <a:ext cx="1064759" cy="204434"/>
          </a:xfrm>
          <a:prstGeom prst="rect">
            <a:avLst/>
          </a:prstGeom>
        </p:spPr>
      </p:pic>
      <p:pic>
        <p:nvPicPr>
          <p:cNvPr id="29" name="Grafický objekt 28">
            <a:extLst>
              <a:ext uri="{FF2B5EF4-FFF2-40B4-BE49-F238E27FC236}">
                <a16:creationId xmlns:a16="http://schemas.microsoft.com/office/drawing/2014/main" id="{8D98C632-D7C9-1470-10E9-B78B2052C78A}"/>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4594337" y="8041644"/>
            <a:ext cx="1100118" cy="294567"/>
          </a:xfrm>
          <a:prstGeom prst="rect">
            <a:avLst/>
          </a:prstGeom>
        </p:spPr>
      </p:pic>
      <p:pic>
        <p:nvPicPr>
          <p:cNvPr id="36" name="Obrázek 35" descr="Obsah obrázku Písmo, text, Grafika, logo&#10;&#10;Obsah vygenerovaný umělou inteligencí může být nesprávný.">
            <a:extLst>
              <a:ext uri="{FF2B5EF4-FFF2-40B4-BE49-F238E27FC236}">
                <a16:creationId xmlns:a16="http://schemas.microsoft.com/office/drawing/2014/main" id="{DAC4E924-816F-C262-DA80-BAE10C92B616}"/>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3116474" y="8822818"/>
            <a:ext cx="1243913" cy="542147"/>
          </a:xfrm>
          <a:prstGeom prst="rect">
            <a:avLst/>
          </a:prstGeom>
        </p:spPr>
      </p:pic>
      <p:pic>
        <p:nvPicPr>
          <p:cNvPr id="38" name="Obrázek 37" descr="Obsah obrázku text, Písmo, logo, snímek obrazovky&#10;&#10;Obsah vygenerovaný umělou inteligencí může být nesprávný.">
            <a:extLst>
              <a:ext uri="{FF2B5EF4-FFF2-40B4-BE49-F238E27FC236}">
                <a16:creationId xmlns:a16="http://schemas.microsoft.com/office/drawing/2014/main" id="{A308B98B-56D7-280D-7879-31A5AF4AF829}"/>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2350988" y="4466192"/>
            <a:ext cx="1109297" cy="307269"/>
          </a:xfrm>
          <a:prstGeom prst="rect">
            <a:avLst/>
          </a:prstGeom>
        </p:spPr>
      </p:pic>
      <p:pic>
        <p:nvPicPr>
          <p:cNvPr id="40" name="Grafický objekt 39">
            <a:extLst>
              <a:ext uri="{FF2B5EF4-FFF2-40B4-BE49-F238E27FC236}">
                <a16:creationId xmlns:a16="http://schemas.microsoft.com/office/drawing/2014/main" id="{B386530F-7089-C2B5-7745-705D7B323A35}"/>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1736663" y="4962644"/>
            <a:ext cx="1013022" cy="506511"/>
          </a:xfrm>
          <a:prstGeom prst="rect">
            <a:avLst/>
          </a:prstGeom>
        </p:spPr>
      </p:pic>
      <p:pic>
        <p:nvPicPr>
          <p:cNvPr id="41" name="Obrázek 40" descr="Obsah obrázku Písmo, text, Grafika, logo&#10;&#10;Obsah vygenerovaný umělou inteligencí může být nesprávný.">
            <a:extLst>
              <a:ext uri="{FF2B5EF4-FFF2-40B4-BE49-F238E27FC236}">
                <a16:creationId xmlns:a16="http://schemas.microsoft.com/office/drawing/2014/main" id="{8EBCF4E0-116B-5BE8-EBD8-6D2B319276D7}"/>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2041636" y="2051996"/>
            <a:ext cx="1243913" cy="542147"/>
          </a:xfrm>
          <a:prstGeom prst="rect">
            <a:avLst/>
          </a:prstGeom>
        </p:spPr>
      </p:pic>
      <p:pic>
        <p:nvPicPr>
          <p:cNvPr id="43" name="Obrázek 42" descr="Obsah obrázku text, Písmo, logo, Grafika&#10;&#10;Obsah vygenerovaný umělou inteligencí může být nesprávný.">
            <a:extLst>
              <a:ext uri="{FF2B5EF4-FFF2-40B4-BE49-F238E27FC236}">
                <a16:creationId xmlns:a16="http://schemas.microsoft.com/office/drawing/2014/main" id="{7671C5D2-FE7D-7B5A-9E10-0A33726CAFB7}"/>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13241027" y="7456021"/>
            <a:ext cx="1607214" cy="771485"/>
          </a:xfrm>
          <a:prstGeom prst="rect">
            <a:avLst/>
          </a:prstGeom>
        </p:spPr>
      </p:pic>
      <p:pic>
        <p:nvPicPr>
          <p:cNvPr id="45" name="Obrázek 44" descr="Obsah obrázku Písmo, logo, Grafika, symbol&#10;&#10;Obsah vygenerovaný umělou inteligencí může být nesprávný.">
            <a:extLst>
              <a:ext uri="{FF2B5EF4-FFF2-40B4-BE49-F238E27FC236}">
                <a16:creationId xmlns:a16="http://schemas.microsoft.com/office/drawing/2014/main" id="{57A3BCD6-9891-7920-A93B-7F3B96389D91}"/>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1989849" y="2548193"/>
            <a:ext cx="790376" cy="790376"/>
          </a:xfrm>
          <a:prstGeom prst="rect">
            <a:avLst/>
          </a:prstGeom>
        </p:spPr>
      </p:pic>
      <p:pic>
        <p:nvPicPr>
          <p:cNvPr id="47" name="Obrázek 46" descr="Obsah obrázku Písmo, Grafika, logo, diagram&#10;&#10;Obsah vygenerovaný umělou inteligencí může být nesprávný.">
            <a:extLst>
              <a:ext uri="{FF2B5EF4-FFF2-40B4-BE49-F238E27FC236}">
                <a16:creationId xmlns:a16="http://schemas.microsoft.com/office/drawing/2014/main" id="{81A3FDB8-D950-FE76-60D7-C5F8016FA50B}"/>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3192383" y="7733092"/>
            <a:ext cx="1234977" cy="588674"/>
          </a:xfrm>
          <a:prstGeom prst="rect">
            <a:avLst/>
          </a:prstGeom>
        </p:spPr>
      </p:pic>
      <p:grpSp>
        <p:nvGrpSpPr>
          <p:cNvPr id="51" name="Skupina 50">
            <a:extLst>
              <a:ext uri="{FF2B5EF4-FFF2-40B4-BE49-F238E27FC236}">
                <a16:creationId xmlns:a16="http://schemas.microsoft.com/office/drawing/2014/main" id="{30B94941-17A9-FDD2-B756-2109B8CADDE6}"/>
              </a:ext>
            </a:extLst>
          </p:cNvPr>
          <p:cNvGrpSpPr/>
          <p:nvPr/>
        </p:nvGrpSpPr>
        <p:grpSpPr>
          <a:xfrm>
            <a:off x="13545637" y="5610261"/>
            <a:ext cx="1879421" cy="771486"/>
            <a:chOff x="9156918" y="3684495"/>
            <a:chExt cx="1252947" cy="514324"/>
          </a:xfrm>
        </p:grpSpPr>
        <p:sp>
          <p:nvSpPr>
            <p:cNvPr id="50" name="Obdélník 49">
              <a:extLst>
                <a:ext uri="{FF2B5EF4-FFF2-40B4-BE49-F238E27FC236}">
                  <a16:creationId xmlns:a16="http://schemas.microsoft.com/office/drawing/2014/main" id="{9BD2BE7B-FECE-0959-9861-3F48BF44440C}"/>
                </a:ext>
              </a:extLst>
            </p:cNvPr>
            <p:cNvSpPr/>
            <p:nvPr/>
          </p:nvSpPr>
          <p:spPr>
            <a:xfrm>
              <a:off x="9156918" y="3684495"/>
              <a:ext cx="1252947" cy="514324"/>
            </a:xfrm>
            <a:prstGeom prst="rect">
              <a:avLst/>
            </a:prstGeom>
            <a:solidFill>
              <a:srgbClr val="0065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GB" sz="2700" dirty="0">
                <a:solidFill>
                  <a:prstClr val="white"/>
                </a:solidFill>
                <a:latin typeface="Technika"/>
              </a:endParaRPr>
            </a:p>
          </p:txBody>
        </p:sp>
        <p:pic>
          <p:nvPicPr>
            <p:cNvPr id="49" name="Grafický objekt 48">
              <a:extLst>
                <a:ext uri="{FF2B5EF4-FFF2-40B4-BE49-F238E27FC236}">
                  <a16:creationId xmlns:a16="http://schemas.microsoft.com/office/drawing/2014/main" id="{15B97509-6FB9-A0E9-E74D-C004F7FD90B8}"/>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9337300" y="3749707"/>
              <a:ext cx="892185" cy="416694"/>
            </a:xfrm>
            <a:prstGeom prst="rect">
              <a:avLst/>
            </a:prstGeom>
          </p:spPr>
        </p:pic>
      </p:grpSp>
      <p:pic>
        <p:nvPicPr>
          <p:cNvPr id="55" name="Obrázek 54" descr="Obsah obrázku klipart, erbovní znak, symbol, kreslené&#10;&#10;Obsah vygenerovaný umělou inteligencí může být nesprávný.">
            <a:extLst>
              <a:ext uri="{FF2B5EF4-FFF2-40B4-BE49-F238E27FC236}">
                <a16:creationId xmlns:a16="http://schemas.microsoft.com/office/drawing/2014/main" id="{463C2F3A-283C-A2D2-1315-1FD09044BF90}"/>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15695630" y="5639165"/>
            <a:ext cx="577245" cy="720723"/>
          </a:xfrm>
          <a:prstGeom prst="rect">
            <a:avLst/>
          </a:prstGeom>
        </p:spPr>
      </p:pic>
      <p:pic>
        <p:nvPicPr>
          <p:cNvPr id="57" name="Obrázek 56" descr="Obsah obrázku Písmo, Grafika, logo, symbol&#10;&#10;Obsah vygenerovaný umělou inteligencí může být nesprávný.">
            <a:extLst>
              <a:ext uri="{FF2B5EF4-FFF2-40B4-BE49-F238E27FC236}">
                <a16:creationId xmlns:a16="http://schemas.microsoft.com/office/drawing/2014/main" id="{C9025A4C-73BA-0642-2756-EFB7D6E23E14}"/>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1963813" y="5596883"/>
            <a:ext cx="899132" cy="506511"/>
          </a:xfrm>
          <a:prstGeom prst="rect">
            <a:avLst/>
          </a:prstGeom>
        </p:spPr>
      </p:pic>
      <p:pic>
        <p:nvPicPr>
          <p:cNvPr id="59" name="Obrázek 58" descr="Obsah obrázku text, Písmo, logo, Grafika&#10;&#10;Obsah vygenerovaný umělou inteligencí může být nesprávný.">
            <a:extLst>
              <a:ext uri="{FF2B5EF4-FFF2-40B4-BE49-F238E27FC236}">
                <a16:creationId xmlns:a16="http://schemas.microsoft.com/office/drawing/2014/main" id="{23FA4B7B-2A97-D249-B736-F3524D6D5F79}"/>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2903619" y="5813429"/>
            <a:ext cx="1555536" cy="533954"/>
          </a:xfrm>
          <a:prstGeom prst="rect">
            <a:avLst/>
          </a:prstGeom>
        </p:spPr>
      </p:pic>
      <p:pic>
        <p:nvPicPr>
          <p:cNvPr id="63" name="Obrázek 62" descr="Obsah obrázku Písmo, text, Grafika, snímek obrazovky&#10;&#10;Obsah vygenerovaný umělou inteligencí může být nesprávný.">
            <a:extLst>
              <a:ext uri="{FF2B5EF4-FFF2-40B4-BE49-F238E27FC236}">
                <a16:creationId xmlns:a16="http://schemas.microsoft.com/office/drawing/2014/main" id="{9433E8E9-5466-57C7-03D5-121FBEA995EB}"/>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2611322" y="3415227"/>
            <a:ext cx="1968500" cy="1054554"/>
          </a:xfrm>
          <a:prstGeom prst="rect">
            <a:avLst/>
          </a:prstGeom>
        </p:spPr>
      </p:pic>
      <p:pic>
        <p:nvPicPr>
          <p:cNvPr id="64" name="Picture 4" descr="PDS">
            <a:extLst>
              <a:ext uri="{FF2B5EF4-FFF2-40B4-BE49-F238E27FC236}">
                <a16:creationId xmlns:a16="http://schemas.microsoft.com/office/drawing/2014/main" id="{8FD1939F-EA99-4B59-9407-6DB723687EA6}"/>
              </a:ext>
            </a:extLst>
          </p:cNvPr>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12204320" y="3210737"/>
            <a:ext cx="1694364" cy="487635"/>
          </a:xfrm>
          <a:prstGeom prst="rect">
            <a:avLst/>
          </a:prstGeom>
          <a:noFill/>
          <a:extLst>
            <a:ext uri="{909E8E84-426E-40DD-AFC4-6F175D3DCCD1}">
              <a14:hiddenFill xmlns:a14="http://schemas.microsoft.com/office/drawing/2010/main">
                <a:solidFill>
                  <a:srgbClr val="FFFFFF"/>
                </a:solidFill>
              </a14:hiddenFill>
            </a:ext>
          </a:extLst>
        </p:spPr>
      </p:pic>
      <p:pic>
        <p:nvPicPr>
          <p:cNvPr id="66" name="Obrázek 65" descr="Obsah obrázku klipart, Grafika, logo, symbol&#10;&#10;Obsah vygenerovaný umělou inteligencí může být nesprávný.">
            <a:extLst>
              <a:ext uri="{FF2B5EF4-FFF2-40B4-BE49-F238E27FC236}">
                <a16:creationId xmlns:a16="http://schemas.microsoft.com/office/drawing/2014/main" id="{A27C3960-87DB-4611-7DFB-27EF4CCE3705}"/>
              </a:ext>
            </a:extLst>
          </p:cNvPr>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12829877" y="1168640"/>
            <a:ext cx="730563" cy="792654"/>
          </a:xfrm>
          <a:prstGeom prst="rect">
            <a:avLst/>
          </a:prstGeom>
        </p:spPr>
      </p:pic>
    </p:spTree>
    <p:extLst>
      <p:ext uri="{BB962C8B-B14F-4D97-AF65-F5344CB8AC3E}">
        <p14:creationId xmlns:p14="http://schemas.microsoft.com/office/powerpoint/2010/main" val="23457397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asvg="http://schemas.microsoft.com/office/drawing/2016/SVG/main" xmlns:dgm="http://schemas.openxmlformats.org/drawingml/2006/diagram" xmlns:p14="http://schemas.microsoft.com/office/powerpoint/2010/main" xmlns:a14="http://schemas.microsoft.com/office/drawing/2010/main" xmlns:a16="http://schemas.microsoft.com/office/drawing/2014/main"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65FA46-572A-381D-8AD9-9BE69388AFEF}"/>
            </a:ext>
          </a:extLst>
        </p:cNvPr>
        <p:cNvGrpSpPr/>
        <p:nvPr/>
      </p:nvGrpSpPr>
      <p:grpSpPr>
        <a:xfrm>
          <a:off x="0" y="0"/>
          <a:ext cx="0" cy="0"/>
          <a:chOff x="0" y="0"/>
          <a:chExt cx="0" cy="0"/>
        </a:xfrm>
      </p:grpSpPr>
      <p:sp>
        <p:nvSpPr>
          <p:cNvPr id="13" name="Ovál 12">
            <a:extLst>
              <a:ext uri="{FF2B5EF4-FFF2-40B4-BE49-F238E27FC236}">
                <a16:creationId xmlns:a16="http://schemas.microsoft.com/office/drawing/2014/main" id="{CCAD4FAC-2A3C-87E3-D825-75A40875C106}"/>
              </a:ext>
            </a:extLst>
          </p:cNvPr>
          <p:cNvSpPr/>
          <p:nvPr/>
        </p:nvSpPr>
        <p:spPr>
          <a:xfrm>
            <a:off x="3744155" y="1390817"/>
            <a:ext cx="10800000" cy="8640000"/>
          </a:xfrm>
          <a:prstGeom prst="ellipse">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en-US" sz="2800" dirty="0">
              <a:solidFill>
                <a:prstClr val="white"/>
              </a:solidFill>
              <a:latin typeface="Technika"/>
            </a:endParaRPr>
          </a:p>
        </p:txBody>
      </p:sp>
      <p:sp>
        <p:nvSpPr>
          <p:cNvPr id="12" name="Ovál 11">
            <a:extLst>
              <a:ext uri="{FF2B5EF4-FFF2-40B4-BE49-F238E27FC236}">
                <a16:creationId xmlns:a16="http://schemas.microsoft.com/office/drawing/2014/main" id="{65438F42-547A-079D-8BCB-97F7823C743B}"/>
              </a:ext>
            </a:extLst>
          </p:cNvPr>
          <p:cNvSpPr/>
          <p:nvPr/>
        </p:nvSpPr>
        <p:spPr>
          <a:xfrm>
            <a:off x="4824000" y="2498786"/>
            <a:ext cx="8640000" cy="6480000"/>
          </a:xfrm>
          <a:prstGeom prst="ellipse">
            <a:avLst/>
          </a:prstGeom>
          <a:solidFill>
            <a:schemeClr val="tx2">
              <a:lumMod val="40000"/>
              <a:lumOff val="6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en-US" sz="2700" dirty="0">
              <a:solidFill>
                <a:prstClr val="white"/>
              </a:solidFill>
              <a:latin typeface="Technika"/>
            </a:endParaRPr>
          </a:p>
        </p:txBody>
      </p:sp>
      <p:sp>
        <p:nvSpPr>
          <p:cNvPr id="11" name="Ovál 10">
            <a:extLst>
              <a:ext uri="{FF2B5EF4-FFF2-40B4-BE49-F238E27FC236}">
                <a16:creationId xmlns:a16="http://schemas.microsoft.com/office/drawing/2014/main" id="{94663BD9-669C-3F58-9D8E-25B60EAE6981}"/>
              </a:ext>
            </a:extLst>
          </p:cNvPr>
          <p:cNvSpPr/>
          <p:nvPr/>
        </p:nvSpPr>
        <p:spPr>
          <a:xfrm>
            <a:off x="5904000" y="3550817"/>
            <a:ext cx="6480000" cy="4320000"/>
          </a:xfrm>
          <a:prstGeom prst="ellipse">
            <a:avLst/>
          </a:prstGeom>
          <a:solidFill>
            <a:srgbClr val="6BB1E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en-US" sz="2700" dirty="0">
              <a:solidFill>
                <a:prstClr val="white"/>
              </a:solidFill>
              <a:latin typeface="Technika"/>
            </a:endParaRPr>
          </a:p>
        </p:txBody>
      </p:sp>
      <p:sp>
        <p:nvSpPr>
          <p:cNvPr id="10" name="Ovál 9">
            <a:extLst>
              <a:ext uri="{FF2B5EF4-FFF2-40B4-BE49-F238E27FC236}">
                <a16:creationId xmlns:a16="http://schemas.microsoft.com/office/drawing/2014/main" id="{27F44A25-1DDA-A1B9-CCC8-DBD17D7CEB96}"/>
              </a:ext>
            </a:extLst>
          </p:cNvPr>
          <p:cNvSpPr/>
          <p:nvPr/>
        </p:nvSpPr>
        <p:spPr>
          <a:xfrm>
            <a:off x="6984000" y="4653825"/>
            <a:ext cx="4320000" cy="2160000"/>
          </a:xfrm>
          <a:prstGeom prst="ellipse">
            <a:avLst/>
          </a:prstGeom>
          <a:solidFill>
            <a:srgbClr val="1172BC"/>
          </a:solidFill>
          <a:ln>
            <a:solidFill>
              <a:schemeClr val="tx1"/>
            </a:solidFill>
            <a:prstDash val="dash"/>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en-US" sz="2700" dirty="0">
              <a:solidFill>
                <a:prstClr val="white"/>
              </a:solidFill>
              <a:latin typeface="Technika"/>
            </a:endParaRPr>
          </a:p>
        </p:txBody>
      </p:sp>
      <p:sp>
        <p:nvSpPr>
          <p:cNvPr id="4" name="Zástupný symbol pro obsah 2">
            <a:extLst>
              <a:ext uri="{FF2B5EF4-FFF2-40B4-BE49-F238E27FC236}">
                <a16:creationId xmlns:a16="http://schemas.microsoft.com/office/drawing/2014/main" id="{4C9A1714-293D-EBD2-A004-362DA2836228}"/>
              </a:ext>
            </a:extLst>
          </p:cNvPr>
          <p:cNvSpPr txBox="1">
            <a:spLocks/>
          </p:cNvSpPr>
          <p:nvPr/>
        </p:nvSpPr>
        <p:spPr>
          <a:xfrm>
            <a:off x="8207482" y="5039159"/>
            <a:ext cx="1880420" cy="745157"/>
          </a:xfrm>
          <a:prstGeom prst="rect">
            <a:avLst/>
          </a:prstGeom>
        </p:spPr>
        <p:txBody>
          <a:bodyPr vert="horz" lIns="137160" tIns="68580" rIns="137160" bIns="68580" rtlCol="0">
            <a:normAutofit/>
          </a:bodyPr>
          <a:lstStyle>
            <a:lvl1pPr marL="457200" indent="-457200" algn="l" defTabSz="914354" rtl="0" eaLnBrk="1" latinLnBrk="0" hangingPunct="1">
              <a:lnSpc>
                <a:spcPct val="150000"/>
              </a:lnSpc>
              <a:spcBef>
                <a:spcPts val="1000"/>
              </a:spcBef>
              <a:buClrTx/>
              <a:buFont typeface="Wingdings" panose="05000000000000000000" pitchFamily="2" charset="2"/>
              <a:buChar char="§"/>
              <a:defRPr sz="1800" kern="3000" baseline="0">
                <a:solidFill>
                  <a:schemeClr val="tx1"/>
                </a:solidFill>
                <a:latin typeface="+mn-lt"/>
                <a:ea typeface="+mn-ea"/>
                <a:cs typeface="Arial" panose="020B0604020202020204" pitchFamily="34" charset="0"/>
              </a:defRPr>
            </a:lvl1pPr>
            <a:lvl2pPr marL="685766"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2pPr>
            <a:lvl3pPr marL="1142942"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3pPr>
            <a:lvl4pPr marL="1600120"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4pPr>
            <a:lvl5pPr marL="2057298"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371531">
              <a:spcBef>
                <a:spcPts val="1500"/>
              </a:spcBef>
              <a:buNone/>
            </a:pPr>
            <a:endParaRPr lang="cs-CZ" sz="2100" b="1" dirty="0">
              <a:solidFill>
                <a:prstClr val="white"/>
              </a:solidFill>
              <a:latin typeface="Technika Book" panose="00000400000000000000" pitchFamily="50" charset="-18"/>
            </a:endParaRPr>
          </a:p>
        </p:txBody>
      </p:sp>
      <p:sp>
        <p:nvSpPr>
          <p:cNvPr id="5" name="Zástupný symbol pro obsah 2">
            <a:extLst>
              <a:ext uri="{FF2B5EF4-FFF2-40B4-BE49-F238E27FC236}">
                <a16:creationId xmlns:a16="http://schemas.microsoft.com/office/drawing/2014/main" id="{EFCD6C60-2B4C-DF38-D4FB-D0A254EBD1F4}"/>
              </a:ext>
            </a:extLst>
          </p:cNvPr>
          <p:cNvSpPr txBox="1">
            <a:spLocks/>
          </p:cNvSpPr>
          <p:nvPr/>
        </p:nvSpPr>
        <p:spPr>
          <a:xfrm>
            <a:off x="8193998" y="5502971"/>
            <a:ext cx="1880420" cy="745157"/>
          </a:xfrm>
          <a:prstGeom prst="rect">
            <a:avLst/>
          </a:prstGeom>
        </p:spPr>
        <p:txBody>
          <a:bodyPr vert="horz" lIns="137160" tIns="68580" rIns="137160" bIns="68580" rtlCol="0">
            <a:normAutofit fontScale="77500" lnSpcReduction="20000"/>
          </a:bodyPr>
          <a:lstStyle>
            <a:lvl1pPr marL="457200" indent="-457200" algn="l" defTabSz="914354" rtl="0" eaLnBrk="1" latinLnBrk="0" hangingPunct="1">
              <a:lnSpc>
                <a:spcPct val="150000"/>
              </a:lnSpc>
              <a:spcBef>
                <a:spcPts val="1000"/>
              </a:spcBef>
              <a:buClrTx/>
              <a:buFont typeface="Wingdings" panose="05000000000000000000" pitchFamily="2" charset="2"/>
              <a:buChar char="§"/>
              <a:defRPr sz="1800" kern="3000" baseline="0">
                <a:solidFill>
                  <a:schemeClr val="tx1"/>
                </a:solidFill>
                <a:latin typeface="+mn-lt"/>
                <a:ea typeface="+mn-ea"/>
                <a:cs typeface="Arial" panose="020B0604020202020204" pitchFamily="34" charset="0"/>
              </a:defRPr>
            </a:lvl1pPr>
            <a:lvl2pPr marL="685766"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2pPr>
            <a:lvl3pPr marL="1142942"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3pPr>
            <a:lvl4pPr marL="1600120"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4pPr>
            <a:lvl5pPr marL="2057298"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371531">
              <a:spcBef>
                <a:spcPts val="1500"/>
              </a:spcBef>
              <a:buNone/>
            </a:pPr>
            <a:r>
              <a:rPr lang="cs-CZ" sz="2100" b="1" dirty="0">
                <a:solidFill>
                  <a:prstClr val="white"/>
                </a:solidFill>
                <a:latin typeface="Technika Book" panose="00000400000000000000" pitchFamily="50" charset="-18"/>
              </a:rPr>
              <a:t>MANAGEMENT</a:t>
            </a:r>
          </a:p>
        </p:txBody>
      </p:sp>
      <p:sp>
        <p:nvSpPr>
          <p:cNvPr id="6" name="Šipka: zahnutá doleva 5">
            <a:extLst>
              <a:ext uri="{FF2B5EF4-FFF2-40B4-BE49-F238E27FC236}">
                <a16:creationId xmlns:a16="http://schemas.microsoft.com/office/drawing/2014/main" id="{F16481D9-DE93-A8B2-1219-D6F8858B1F6C}"/>
              </a:ext>
            </a:extLst>
          </p:cNvPr>
          <p:cNvSpPr/>
          <p:nvPr/>
        </p:nvSpPr>
        <p:spPr>
          <a:xfrm>
            <a:off x="9815513" y="5286686"/>
            <a:ext cx="700088" cy="942975"/>
          </a:xfrm>
          <a:prstGeom prst="curvedLeftArrow">
            <a:avLst/>
          </a:prstGeom>
          <a:solidFill>
            <a:srgbClr val="D70C29"/>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defTabSz="685800"/>
            <a:endParaRPr lang="en-US" sz="2700">
              <a:solidFill>
                <a:prstClr val="black"/>
              </a:solidFill>
              <a:latin typeface="Technika"/>
            </a:endParaRPr>
          </a:p>
        </p:txBody>
      </p:sp>
      <p:sp>
        <p:nvSpPr>
          <p:cNvPr id="7" name="Šipka: zahnutá doleva 6">
            <a:extLst>
              <a:ext uri="{FF2B5EF4-FFF2-40B4-BE49-F238E27FC236}">
                <a16:creationId xmlns:a16="http://schemas.microsoft.com/office/drawing/2014/main" id="{AF6EBC01-2335-3630-1495-A7CCA6212647}"/>
              </a:ext>
            </a:extLst>
          </p:cNvPr>
          <p:cNvSpPr/>
          <p:nvPr/>
        </p:nvSpPr>
        <p:spPr>
          <a:xfrm rot="10800000">
            <a:off x="7902245" y="5247842"/>
            <a:ext cx="700088" cy="942975"/>
          </a:xfrm>
          <a:prstGeom prst="curvedLeftArrow">
            <a:avLst/>
          </a:prstGeom>
          <a:solidFill>
            <a:srgbClr val="D70C29"/>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defTabSz="685800"/>
            <a:endParaRPr lang="en-US" sz="2700">
              <a:solidFill>
                <a:prstClr val="black"/>
              </a:solidFill>
              <a:latin typeface="Technika"/>
            </a:endParaRPr>
          </a:p>
        </p:txBody>
      </p:sp>
      <p:sp>
        <p:nvSpPr>
          <p:cNvPr id="14" name="Zástupný symbol pro obsah 2">
            <a:extLst>
              <a:ext uri="{FF2B5EF4-FFF2-40B4-BE49-F238E27FC236}">
                <a16:creationId xmlns:a16="http://schemas.microsoft.com/office/drawing/2014/main" id="{A757C4D0-3CEA-F474-B5CA-EC4986A13B9C}"/>
              </a:ext>
            </a:extLst>
          </p:cNvPr>
          <p:cNvSpPr txBox="1">
            <a:spLocks/>
          </p:cNvSpPr>
          <p:nvPr/>
        </p:nvSpPr>
        <p:spPr>
          <a:xfrm>
            <a:off x="7643813" y="3826492"/>
            <a:ext cx="3000375" cy="726686"/>
          </a:xfrm>
          <a:prstGeom prst="rect">
            <a:avLst/>
          </a:prstGeom>
        </p:spPr>
        <p:txBody>
          <a:bodyPr vert="horz" lIns="137160" tIns="68580" rIns="137160" bIns="68580" rtlCol="0">
            <a:noAutofit/>
          </a:bodyPr>
          <a:lstStyle>
            <a:lvl1pPr marL="457200" indent="-457200" algn="l" defTabSz="914354" rtl="0" eaLnBrk="1" latinLnBrk="0" hangingPunct="1">
              <a:lnSpc>
                <a:spcPct val="150000"/>
              </a:lnSpc>
              <a:spcBef>
                <a:spcPts val="1000"/>
              </a:spcBef>
              <a:buClrTx/>
              <a:buFont typeface="Wingdings" panose="05000000000000000000" pitchFamily="2" charset="2"/>
              <a:buChar char="§"/>
              <a:defRPr sz="1800" kern="3000" baseline="0">
                <a:solidFill>
                  <a:schemeClr val="tx1"/>
                </a:solidFill>
                <a:latin typeface="+mn-lt"/>
                <a:ea typeface="+mn-ea"/>
                <a:cs typeface="Arial" panose="020B0604020202020204" pitchFamily="34" charset="0"/>
              </a:defRPr>
            </a:lvl1pPr>
            <a:lvl2pPr marL="685766"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2pPr>
            <a:lvl3pPr marL="1142942"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3pPr>
            <a:lvl4pPr marL="1600120"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4pPr>
            <a:lvl5pPr marL="2057298"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371531">
              <a:spcBef>
                <a:spcPts val="1500"/>
              </a:spcBef>
              <a:buNone/>
            </a:pPr>
            <a:r>
              <a:rPr lang="cs-CZ" sz="2100" b="1" dirty="0">
                <a:solidFill>
                  <a:prstClr val="black"/>
                </a:solidFill>
                <a:latin typeface="Technika Book" panose="00000400000000000000" pitchFamily="50" charset="-18"/>
              </a:rPr>
              <a:t>TECHNICAL</a:t>
            </a:r>
          </a:p>
        </p:txBody>
      </p:sp>
      <p:sp>
        <p:nvSpPr>
          <p:cNvPr id="15" name="Zástupný symbol pro obsah 2">
            <a:extLst>
              <a:ext uri="{FF2B5EF4-FFF2-40B4-BE49-F238E27FC236}">
                <a16:creationId xmlns:a16="http://schemas.microsoft.com/office/drawing/2014/main" id="{938BA294-081D-7F08-6A22-3186F0B17063}"/>
              </a:ext>
            </a:extLst>
          </p:cNvPr>
          <p:cNvSpPr txBox="1">
            <a:spLocks/>
          </p:cNvSpPr>
          <p:nvPr/>
        </p:nvSpPr>
        <p:spPr>
          <a:xfrm>
            <a:off x="7643812" y="2649902"/>
            <a:ext cx="3122159" cy="726686"/>
          </a:xfrm>
          <a:prstGeom prst="rect">
            <a:avLst/>
          </a:prstGeom>
        </p:spPr>
        <p:txBody>
          <a:bodyPr vert="horz" lIns="137160" tIns="68580" rIns="137160" bIns="68580" rtlCol="0">
            <a:noAutofit/>
          </a:bodyPr>
          <a:lstStyle>
            <a:lvl1pPr marL="457200" indent="-457200" algn="l" defTabSz="914354" rtl="0" eaLnBrk="1" latinLnBrk="0" hangingPunct="1">
              <a:lnSpc>
                <a:spcPct val="150000"/>
              </a:lnSpc>
              <a:spcBef>
                <a:spcPts val="1000"/>
              </a:spcBef>
              <a:buClrTx/>
              <a:buFont typeface="Wingdings" panose="05000000000000000000" pitchFamily="2" charset="2"/>
              <a:buChar char="§"/>
              <a:defRPr sz="1800" kern="3000" baseline="0">
                <a:solidFill>
                  <a:schemeClr val="tx1"/>
                </a:solidFill>
                <a:latin typeface="+mn-lt"/>
                <a:ea typeface="+mn-ea"/>
                <a:cs typeface="Arial" panose="020B0604020202020204" pitchFamily="34" charset="0"/>
              </a:defRPr>
            </a:lvl1pPr>
            <a:lvl2pPr marL="685766"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2pPr>
            <a:lvl3pPr marL="1142942"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3pPr>
            <a:lvl4pPr marL="1600120"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4pPr>
            <a:lvl5pPr marL="2057298"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371531">
              <a:spcBef>
                <a:spcPts val="1500"/>
              </a:spcBef>
              <a:buNone/>
            </a:pPr>
            <a:r>
              <a:rPr lang="cs-CZ" sz="2700" b="1" dirty="0">
                <a:solidFill>
                  <a:prstClr val="black"/>
                </a:solidFill>
                <a:latin typeface="Technika Book" panose="00000400000000000000" pitchFamily="50" charset="-18"/>
              </a:rPr>
              <a:t>ECONOMIC</a:t>
            </a:r>
          </a:p>
        </p:txBody>
      </p:sp>
      <p:sp>
        <p:nvSpPr>
          <p:cNvPr id="16" name="Zástupný symbol pro obsah 2">
            <a:extLst>
              <a:ext uri="{FF2B5EF4-FFF2-40B4-BE49-F238E27FC236}">
                <a16:creationId xmlns:a16="http://schemas.microsoft.com/office/drawing/2014/main" id="{07E71D96-2601-3688-68AB-1B9ABDE493DC}"/>
              </a:ext>
            </a:extLst>
          </p:cNvPr>
          <p:cNvSpPr txBox="1">
            <a:spLocks/>
          </p:cNvSpPr>
          <p:nvPr/>
        </p:nvSpPr>
        <p:spPr>
          <a:xfrm>
            <a:off x="7368239" y="1557938"/>
            <a:ext cx="3603141" cy="726686"/>
          </a:xfrm>
          <a:prstGeom prst="rect">
            <a:avLst/>
          </a:prstGeom>
        </p:spPr>
        <p:txBody>
          <a:bodyPr vert="horz" lIns="137160" tIns="68580" rIns="137160" bIns="68580" rtlCol="0">
            <a:noAutofit/>
          </a:bodyPr>
          <a:lstStyle>
            <a:lvl1pPr marL="457200" indent="-457200" algn="l" defTabSz="914354" rtl="0" eaLnBrk="1" latinLnBrk="0" hangingPunct="1">
              <a:lnSpc>
                <a:spcPct val="150000"/>
              </a:lnSpc>
              <a:spcBef>
                <a:spcPts val="1000"/>
              </a:spcBef>
              <a:buClrTx/>
              <a:buFont typeface="Wingdings" panose="05000000000000000000" pitchFamily="2" charset="2"/>
              <a:buChar char="§"/>
              <a:defRPr sz="1800" kern="3000" baseline="0">
                <a:solidFill>
                  <a:schemeClr val="tx1"/>
                </a:solidFill>
                <a:latin typeface="+mn-lt"/>
                <a:ea typeface="+mn-ea"/>
                <a:cs typeface="Arial" panose="020B0604020202020204" pitchFamily="34" charset="0"/>
              </a:defRPr>
            </a:lvl1pPr>
            <a:lvl2pPr marL="685766"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2pPr>
            <a:lvl3pPr marL="1142942"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3pPr>
            <a:lvl4pPr marL="1600120"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4pPr>
            <a:lvl5pPr marL="2057298"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371531">
              <a:spcBef>
                <a:spcPts val="1500"/>
              </a:spcBef>
              <a:buNone/>
            </a:pPr>
            <a:r>
              <a:rPr lang="cs-CZ" sz="3000" b="1" dirty="0">
                <a:solidFill>
                  <a:prstClr val="black"/>
                </a:solidFill>
                <a:latin typeface="Technika Book" panose="00000400000000000000" pitchFamily="50" charset="-18"/>
              </a:rPr>
              <a:t>SOCIAL</a:t>
            </a:r>
          </a:p>
        </p:txBody>
      </p:sp>
      <p:sp>
        <p:nvSpPr>
          <p:cNvPr id="17" name="Zástupný symbol pro obsah 2">
            <a:extLst>
              <a:ext uri="{FF2B5EF4-FFF2-40B4-BE49-F238E27FC236}">
                <a16:creationId xmlns:a16="http://schemas.microsoft.com/office/drawing/2014/main" id="{58485E65-41B1-CA23-DD79-7950D045099D}"/>
              </a:ext>
            </a:extLst>
          </p:cNvPr>
          <p:cNvSpPr txBox="1">
            <a:spLocks/>
          </p:cNvSpPr>
          <p:nvPr/>
        </p:nvSpPr>
        <p:spPr>
          <a:xfrm rot="1813777">
            <a:off x="6454364" y="6669850"/>
            <a:ext cx="2189378" cy="441317"/>
          </a:xfrm>
          <a:prstGeom prst="rect">
            <a:avLst/>
          </a:prstGeom>
        </p:spPr>
        <p:txBody>
          <a:bodyPr vert="horz" lIns="137160" tIns="68580" rIns="137160" bIns="68580" rtlCol="0">
            <a:noAutofit/>
          </a:bodyPr>
          <a:lstStyle>
            <a:lvl1pPr marL="457200" indent="-457200" algn="l" defTabSz="914354" rtl="0" eaLnBrk="1" latinLnBrk="0" hangingPunct="1">
              <a:lnSpc>
                <a:spcPct val="150000"/>
              </a:lnSpc>
              <a:spcBef>
                <a:spcPts val="1000"/>
              </a:spcBef>
              <a:buClrTx/>
              <a:buFont typeface="Wingdings" panose="05000000000000000000" pitchFamily="2" charset="2"/>
              <a:buChar char="§"/>
              <a:defRPr sz="1800" kern="3000" baseline="0">
                <a:solidFill>
                  <a:schemeClr val="tx1"/>
                </a:solidFill>
                <a:latin typeface="+mn-lt"/>
                <a:ea typeface="+mn-ea"/>
                <a:cs typeface="Arial" panose="020B0604020202020204" pitchFamily="34" charset="0"/>
              </a:defRPr>
            </a:lvl1pPr>
            <a:lvl2pPr marL="685766"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2pPr>
            <a:lvl3pPr marL="1142942"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3pPr>
            <a:lvl4pPr marL="1600120"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4pPr>
            <a:lvl5pPr marL="2057298"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371531">
              <a:spcBef>
                <a:spcPts val="1500"/>
              </a:spcBef>
              <a:buNone/>
            </a:pPr>
            <a:r>
              <a:rPr lang="cs-CZ" sz="1575" dirty="0">
                <a:solidFill>
                  <a:prstClr val="black"/>
                </a:solidFill>
                <a:latin typeface="Technika Book" panose="00000400000000000000" pitchFamily="50" charset="-18"/>
              </a:rPr>
              <a:t>DIMENSIONS OF ASSETS</a:t>
            </a:r>
          </a:p>
        </p:txBody>
      </p:sp>
      <p:sp>
        <p:nvSpPr>
          <p:cNvPr id="18" name="Zástupný symbol pro obsah 2">
            <a:extLst>
              <a:ext uri="{FF2B5EF4-FFF2-40B4-BE49-F238E27FC236}">
                <a16:creationId xmlns:a16="http://schemas.microsoft.com/office/drawing/2014/main" id="{9DFEA7B2-A306-8DC8-E711-7ECE5A2BE975}"/>
              </a:ext>
            </a:extLst>
          </p:cNvPr>
          <p:cNvSpPr txBox="1">
            <a:spLocks/>
          </p:cNvSpPr>
          <p:nvPr/>
        </p:nvSpPr>
        <p:spPr>
          <a:xfrm rot="19437541">
            <a:off x="10096573" y="6470260"/>
            <a:ext cx="2189378" cy="441317"/>
          </a:xfrm>
          <a:prstGeom prst="rect">
            <a:avLst/>
          </a:prstGeom>
        </p:spPr>
        <p:txBody>
          <a:bodyPr vert="horz" lIns="137160" tIns="68580" rIns="137160" bIns="68580" rtlCol="0">
            <a:noAutofit/>
          </a:bodyPr>
          <a:lstStyle>
            <a:lvl1pPr marL="457200" indent="-457200" algn="l" defTabSz="914354" rtl="0" eaLnBrk="1" latinLnBrk="0" hangingPunct="1">
              <a:lnSpc>
                <a:spcPct val="150000"/>
              </a:lnSpc>
              <a:spcBef>
                <a:spcPts val="1000"/>
              </a:spcBef>
              <a:buClrTx/>
              <a:buFont typeface="Wingdings" panose="05000000000000000000" pitchFamily="2" charset="2"/>
              <a:buChar char="§"/>
              <a:defRPr sz="1800" kern="3000" baseline="0">
                <a:solidFill>
                  <a:schemeClr val="tx1"/>
                </a:solidFill>
                <a:latin typeface="+mn-lt"/>
                <a:ea typeface="+mn-ea"/>
                <a:cs typeface="Arial" panose="020B0604020202020204" pitchFamily="34" charset="0"/>
              </a:defRPr>
            </a:lvl1pPr>
            <a:lvl2pPr marL="685766"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2pPr>
            <a:lvl3pPr marL="1142942"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3pPr>
            <a:lvl4pPr marL="1600120"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4pPr>
            <a:lvl5pPr marL="2057298"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371531">
              <a:spcBef>
                <a:spcPts val="1500"/>
              </a:spcBef>
              <a:buNone/>
            </a:pPr>
            <a:r>
              <a:rPr lang="cs-CZ" sz="1575" dirty="0">
                <a:solidFill>
                  <a:prstClr val="black"/>
                </a:solidFill>
                <a:latin typeface="Technika Book" panose="00000400000000000000" pitchFamily="50" charset="-18"/>
              </a:rPr>
              <a:t>SMART MANAGEMENT</a:t>
            </a:r>
          </a:p>
        </p:txBody>
      </p:sp>
      <p:sp>
        <p:nvSpPr>
          <p:cNvPr id="19" name="Zástupný symbol pro obsah 2">
            <a:extLst>
              <a:ext uri="{FF2B5EF4-FFF2-40B4-BE49-F238E27FC236}">
                <a16:creationId xmlns:a16="http://schemas.microsoft.com/office/drawing/2014/main" id="{24D4A8C8-1F8F-4EDE-9748-04844D087B9C}"/>
              </a:ext>
            </a:extLst>
          </p:cNvPr>
          <p:cNvSpPr txBox="1">
            <a:spLocks/>
          </p:cNvSpPr>
          <p:nvPr/>
        </p:nvSpPr>
        <p:spPr>
          <a:xfrm rot="19489649">
            <a:off x="5905284" y="4421573"/>
            <a:ext cx="2501640" cy="441317"/>
          </a:xfrm>
          <a:prstGeom prst="rect">
            <a:avLst/>
          </a:prstGeom>
        </p:spPr>
        <p:txBody>
          <a:bodyPr vert="horz" lIns="137160" tIns="68580" rIns="137160" bIns="68580" rtlCol="0">
            <a:noAutofit/>
          </a:bodyPr>
          <a:lstStyle>
            <a:lvl1pPr marL="457200" indent="-457200" algn="l" defTabSz="914354" rtl="0" eaLnBrk="1" latinLnBrk="0" hangingPunct="1">
              <a:lnSpc>
                <a:spcPct val="150000"/>
              </a:lnSpc>
              <a:spcBef>
                <a:spcPts val="1000"/>
              </a:spcBef>
              <a:buClrTx/>
              <a:buFont typeface="Wingdings" panose="05000000000000000000" pitchFamily="2" charset="2"/>
              <a:buChar char="§"/>
              <a:defRPr sz="1800" kern="3000" baseline="0">
                <a:solidFill>
                  <a:schemeClr val="tx1"/>
                </a:solidFill>
                <a:latin typeface="+mn-lt"/>
                <a:ea typeface="+mn-ea"/>
                <a:cs typeface="Arial" panose="020B0604020202020204" pitchFamily="34" charset="0"/>
              </a:defRPr>
            </a:lvl1pPr>
            <a:lvl2pPr marL="685766"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2pPr>
            <a:lvl3pPr marL="1142942"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3pPr>
            <a:lvl4pPr marL="1600120"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4pPr>
            <a:lvl5pPr marL="2057298"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371531">
              <a:spcBef>
                <a:spcPts val="1500"/>
              </a:spcBef>
              <a:buNone/>
            </a:pPr>
            <a:r>
              <a:rPr lang="cs-CZ" sz="1575" dirty="0">
                <a:solidFill>
                  <a:prstClr val="black"/>
                </a:solidFill>
                <a:latin typeface="Technika Book" panose="00000400000000000000" pitchFamily="50" charset="-18"/>
              </a:rPr>
              <a:t>CYBERSECURITY</a:t>
            </a:r>
          </a:p>
        </p:txBody>
      </p:sp>
      <p:sp>
        <p:nvSpPr>
          <p:cNvPr id="20" name="Zástupný symbol pro obsah 2">
            <a:extLst>
              <a:ext uri="{FF2B5EF4-FFF2-40B4-BE49-F238E27FC236}">
                <a16:creationId xmlns:a16="http://schemas.microsoft.com/office/drawing/2014/main" id="{9083F135-4121-C8C1-4EF2-A5A5D33CCE8A}"/>
              </a:ext>
            </a:extLst>
          </p:cNvPr>
          <p:cNvSpPr txBox="1">
            <a:spLocks/>
          </p:cNvSpPr>
          <p:nvPr/>
        </p:nvSpPr>
        <p:spPr>
          <a:xfrm rot="2391150">
            <a:off x="10271860" y="4567894"/>
            <a:ext cx="2189378" cy="441317"/>
          </a:xfrm>
          <a:prstGeom prst="rect">
            <a:avLst/>
          </a:prstGeom>
        </p:spPr>
        <p:txBody>
          <a:bodyPr vert="horz" lIns="137160" tIns="68580" rIns="137160" bIns="68580" rtlCol="0">
            <a:noAutofit/>
          </a:bodyPr>
          <a:lstStyle>
            <a:lvl1pPr marL="457200" indent="-457200" algn="l" defTabSz="914354" rtl="0" eaLnBrk="1" latinLnBrk="0" hangingPunct="1">
              <a:lnSpc>
                <a:spcPct val="150000"/>
              </a:lnSpc>
              <a:spcBef>
                <a:spcPts val="1000"/>
              </a:spcBef>
              <a:buClrTx/>
              <a:buFont typeface="Wingdings" panose="05000000000000000000" pitchFamily="2" charset="2"/>
              <a:buChar char="§"/>
              <a:defRPr sz="1800" kern="3000" baseline="0">
                <a:solidFill>
                  <a:schemeClr val="tx1"/>
                </a:solidFill>
                <a:latin typeface="+mn-lt"/>
                <a:ea typeface="+mn-ea"/>
                <a:cs typeface="Arial" panose="020B0604020202020204" pitchFamily="34" charset="0"/>
              </a:defRPr>
            </a:lvl1pPr>
            <a:lvl2pPr marL="685766"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2pPr>
            <a:lvl3pPr marL="1142942"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3pPr>
            <a:lvl4pPr marL="1600120"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4pPr>
            <a:lvl5pPr marL="2057298"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371531">
              <a:spcBef>
                <a:spcPts val="1500"/>
              </a:spcBef>
              <a:buNone/>
            </a:pPr>
            <a:r>
              <a:rPr lang="cs-CZ" sz="1575" dirty="0">
                <a:solidFill>
                  <a:prstClr val="black"/>
                </a:solidFill>
                <a:latin typeface="Technika Book" panose="00000400000000000000" pitchFamily="50" charset="-18"/>
              </a:rPr>
              <a:t>RESILIENCE</a:t>
            </a:r>
          </a:p>
        </p:txBody>
      </p:sp>
      <p:sp>
        <p:nvSpPr>
          <p:cNvPr id="21" name="Zástupný symbol pro obsah 2">
            <a:extLst>
              <a:ext uri="{FF2B5EF4-FFF2-40B4-BE49-F238E27FC236}">
                <a16:creationId xmlns:a16="http://schemas.microsoft.com/office/drawing/2014/main" id="{3CC6262C-4C75-1205-11EF-6474CDAED7E6}"/>
              </a:ext>
            </a:extLst>
          </p:cNvPr>
          <p:cNvSpPr txBox="1">
            <a:spLocks/>
          </p:cNvSpPr>
          <p:nvPr/>
        </p:nvSpPr>
        <p:spPr>
          <a:xfrm rot="1724008">
            <a:off x="10543405" y="3395209"/>
            <a:ext cx="2189378" cy="441317"/>
          </a:xfrm>
          <a:prstGeom prst="rect">
            <a:avLst/>
          </a:prstGeom>
        </p:spPr>
        <p:txBody>
          <a:bodyPr vert="horz" lIns="137160" tIns="68580" rIns="137160" bIns="68580" rtlCol="0">
            <a:noAutofit/>
          </a:bodyPr>
          <a:lstStyle>
            <a:lvl1pPr marL="457200" indent="-457200" algn="l" defTabSz="914354" rtl="0" eaLnBrk="1" latinLnBrk="0" hangingPunct="1">
              <a:lnSpc>
                <a:spcPct val="150000"/>
              </a:lnSpc>
              <a:spcBef>
                <a:spcPts val="1000"/>
              </a:spcBef>
              <a:buClrTx/>
              <a:buFont typeface="Wingdings" panose="05000000000000000000" pitchFamily="2" charset="2"/>
              <a:buChar char="§"/>
              <a:defRPr sz="1800" kern="3000" baseline="0">
                <a:solidFill>
                  <a:schemeClr val="tx1"/>
                </a:solidFill>
                <a:latin typeface="+mn-lt"/>
                <a:ea typeface="+mn-ea"/>
                <a:cs typeface="Arial" panose="020B0604020202020204" pitchFamily="34" charset="0"/>
              </a:defRPr>
            </a:lvl1pPr>
            <a:lvl2pPr marL="685766"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2pPr>
            <a:lvl3pPr marL="1142942"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3pPr>
            <a:lvl4pPr marL="1600120"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4pPr>
            <a:lvl5pPr marL="2057298"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371531">
              <a:spcBef>
                <a:spcPts val="1500"/>
              </a:spcBef>
              <a:buNone/>
            </a:pPr>
            <a:r>
              <a:rPr lang="cs-CZ" sz="1575" dirty="0">
                <a:solidFill>
                  <a:prstClr val="black"/>
                </a:solidFill>
                <a:latin typeface="Technika Book" panose="00000400000000000000" pitchFamily="50" charset="-18"/>
              </a:rPr>
              <a:t>DAY-AHEAD</a:t>
            </a:r>
          </a:p>
        </p:txBody>
      </p:sp>
      <p:sp>
        <p:nvSpPr>
          <p:cNvPr id="22" name="Zástupný symbol pro obsah 2">
            <a:extLst>
              <a:ext uri="{FF2B5EF4-FFF2-40B4-BE49-F238E27FC236}">
                <a16:creationId xmlns:a16="http://schemas.microsoft.com/office/drawing/2014/main" id="{897D5430-DC64-38A8-9566-ED719ED5ADC2}"/>
              </a:ext>
            </a:extLst>
          </p:cNvPr>
          <p:cNvSpPr txBox="1">
            <a:spLocks/>
          </p:cNvSpPr>
          <p:nvPr/>
        </p:nvSpPr>
        <p:spPr>
          <a:xfrm rot="18056942">
            <a:off x="11347609" y="6436540"/>
            <a:ext cx="2189378" cy="441317"/>
          </a:xfrm>
          <a:prstGeom prst="rect">
            <a:avLst/>
          </a:prstGeom>
        </p:spPr>
        <p:txBody>
          <a:bodyPr vert="horz" lIns="137160" tIns="68580" rIns="137160" bIns="68580" rtlCol="0">
            <a:noAutofit/>
          </a:bodyPr>
          <a:lstStyle>
            <a:lvl1pPr marL="457200" indent="-457200" algn="l" defTabSz="914354" rtl="0" eaLnBrk="1" latinLnBrk="0" hangingPunct="1">
              <a:lnSpc>
                <a:spcPct val="150000"/>
              </a:lnSpc>
              <a:spcBef>
                <a:spcPts val="1000"/>
              </a:spcBef>
              <a:buClrTx/>
              <a:buFont typeface="Wingdings" panose="05000000000000000000" pitchFamily="2" charset="2"/>
              <a:buChar char="§"/>
              <a:defRPr sz="1800" kern="3000" baseline="0">
                <a:solidFill>
                  <a:schemeClr val="tx1"/>
                </a:solidFill>
                <a:latin typeface="+mn-lt"/>
                <a:ea typeface="+mn-ea"/>
                <a:cs typeface="Arial" panose="020B0604020202020204" pitchFamily="34" charset="0"/>
              </a:defRPr>
            </a:lvl1pPr>
            <a:lvl2pPr marL="685766"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2pPr>
            <a:lvl3pPr marL="1142942"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3pPr>
            <a:lvl4pPr marL="1600120"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4pPr>
            <a:lvl5pPr marL="2057298"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371531">
              <a:spcBef>
                <a:spcPts val="1500"/>
              </a:spcBef>
              <a:buNone/>
            </a:pPr>
            <a:r>
              <a:rPr lang="cs-CZ" sz="1575" dirty="0">
                <a:solidFill>
                  <a:prstClr val="black"/>
                </a:solidFill>
                <a:latin typeface="Technika Book" panose="00000400000000000000" pitchFamily="50" charset="-18"/>
              </a:rPr>
              <a:t>STABILISATION OF THE TRADER</a:t>
            </a:r>
          </a:p>
        </p:txBody>
      </p:sp>
      <p:sp>
        <p:nvSpPr>
          <p:cNvPr id="23" name="Zástupný symbol pro obsah 2">
            <a:extLst>
              <a:ext uri="{FF2B5EF4-FFF2-40B4-BE49-F238E27FC236}">
                <a16:creationId xmlns:a16="http://schemas.microsoft.com/office/drawing/2014/main" id="{B474A1C4-62B0-C3DA-41F9-09CA8E7E77BB}"/>
              </a:ext>
            </a:extLst>
          </p:cNvPr>
          <p:cNvSpPr txBox="1">
            <a:spLocks/>
          </p:cNvSpPr>
          <p:nvPr/>
        </p:nvSpPr>
        <p:spPr>
          <a:xfrm rot="19395614">
            <a:off x="5241466" y="3450911"/>
            <a:ext cx="2189378" cy="441317"/>
          </a:xfrm>
          <a:prstGeom prst="rect">
            <a:avLst/>
          </a:prstGeom>
        </p:spPr>
        <p:txBody>
          <a:bodyPr vert="horz" lIns="137160" tIns="68580" rIns="137160" bIns="68580" rtlCol="0">
            <a:noAutofit/>
          </a:bodyPr>
          <a:lstStyle>
            <a:lvl1pPr marL="457200" indent="-457200" algn="l" defTabSz="914354" rtl="0" eaLnBrk="1" latinLnBrk="0" hangingPunct="1">
              <a:lnSpc>
                <a:spcPct val="150000"/>
              </a:lnSpc>
              <a:spcBef>
                <a:spcPts val="1000"/>
              </a:spcBef>
              <a:buClrTx/>
              <a:buFont typeface="Wingdings" panose="05000000000000000000" pitchFamily="2" charset="2"/>
              <a:buChar char="§"/>
              <a:defRPr sz="1800" kern="3000" baseline="0">
                <a:solidFill>
                  <a:schemeClr val="tx1"/>
                </a:solidFill>
                <a:latin typeface="+mn-lt"/>
                <a:ea typeface="+mn-ea"/>
                <a:cs typeface="Arial" panose="020B0604020202020204" pitchFamily="34" charset="0"/>
              </a:defRPr>
            </a:lvl1pPr>
            <a:lvl2pPr marL="685766"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2pPr>
            <a:lvl3pPr marL="1142942"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3pPr>
            <a:lvl4pPr marL="1600120"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4pPr>
            <a:lvl5pPr marL="2057298"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371531">
              <a:spcBef>
                <a:spcPts val="1500"/>
              </a:spcBef>
              <a:buNone/>
            </a:pPr>
            <a:r>
              <a:rPr lang="cs-CZ" sz="1575" dirty="0">
                <a:solidFill>
                  <a:prstClr val="black"/>
                </a:solidFill>
                <a:latin typeface="Technika Book" panose="00000400000000000000" pitchFamily="50" charset="-18"/>
              </a:rPr>
              <a:t>LOCAL AGGREGATOR</a:t>
            </a:r>
          </a:p>
        </p:txBody>
      </p:sp>
      <p:sp>
        <p:nvSpPr>
          <p:cNvPr id="24" name="Zástupný symbol pro obsah 2">
            <a:extLst>
              <a:ext uri="{FF2B5EF4-FFF2-40B4-BE49-F238E27FC236}">
                <a16:creationId xmlns:a16="http://schemas.microsoft.com/office/drawing/2014/main" id="{DD12872A-CEB2-B62C-4592-3225139696D0}"/>
              </a:ext>
            </a:extLst>
          </p:cNvPr>
          <p:cNvSpPr txBox="1">
            <a:spLocks/>
          </p:cNvSpPr>
          <p:nvPr/>
        </p:nvSpPr>
        <p:spPr>
          <a:xfrm rot="267285">
            <a:off x="7519265" y="7899125"/>
            <a:ext cx="2189378" cy="441317"/>
          </a:xfrm>
          <a:prstGeom prst="rect">
            <a:avLst/>
          </a:prstGeom>
        </p:spPr>
        <p:txBody>
          <a:bodyPr vert="horz" lIns="137160" tIns="68580" rIns="137160" bIns="68580" rtlCol="0">
            <a:noAutofit/>
          </a:bodyPr>
          <a:lstStyle>
            <a:lvl1pPr marL="457200" indent="-457200" algn="l" defTabSz="914354" rtl="0" eaLnBrk="1" latinLnBrk="0" hangingPunct="1">
              <a:lnSpc>
                <a:spcPct val="150000"/>
              </a:lnSpc>
              <a:spcBef>
                <a:spcPts val="1000"/>
              </a:spcBef>
              <a:buClrTx/>
              <a:buFont typeface="Wingdings" panose="05000000000000000000" pitchFamily="2" charset="2"/>
              <a:buChar char="§"/>
              <a:defRPr sz="1800" kern="3000" baseline="0">
                <a:solidFill>
                  <a:schemeClr val="tx1"/>
                </a:solidFill>
                <a:latin typeface="+mn-lt"/>
                <a:ea typeface="+mn-ea"/>
                <a:cs typeface="Arial" panose="020B0604020202020204" pitchFamily="34" charset="0"/>
              </a:defRPr>
            </a:lvl1pPr>
            <a:lvl2pPr marL="685766"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2pPr>
            <a:lvl3pPr marL="1142942"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3pPr>
            <a:lvl4pPr marL="1600120"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4pPr>
            <a:lvl5pPr marL="2057298"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371531">
              <a:spcBef>
                <a:spcPts val="1500"/>
              </a:spcBef>
              <a:buNone/>
            </a:pPr>
            <a:r>
              <a:rPr lang="cs-CZ" sz="1575" dirty="0">
                <a:solidFill>
                  <a:prstClr val="black"/>
                </a:solidFill>
                <a:latin typeface="Technika Book" panose="00000400000000000000" pitchFamily="50" charset="-18"/>
              </a:rPr>
              <a:t>POWER BALANCE SERVICES</a:t>
            </a:r>
          </a:p>
        </p:txBody>
      </p:sp>
      <p:sp>
        <p:nvSpPr>
          <p:cNvPr id="25" name="Zástupný symbol pro obsah 2">
            <a:extLst>
              <a:ext uri="{FF2B5EF4-FFF2-40B4-BE49-F238E27FC236}">
                <a16:creationId xmlns:a16="http://schemas.microsoft.com/office/drawing/2014/main" id="{5A28B26C-907D-7FC2-29D8-C8C1EE5A45E4}"/>
              </a:ext>
            </a:extLst>
          </p:cNvPr>
          <p:cNvSpPr txBox="1">
            <a:spLocks/>
          </p:cNvSpPr>
          <p:nvPr/>
        </p:nvSpPr>
        <p:spPr>
          <a:xfrm rot="19139630">
            <a:off x="5135333" y="3750230"/>
            <a:ext cx="2189378" cy="441317"/>
          </a:xfrm>
          <a:prstGeom prst="rect">
            <a:avLst/>
          </a:prstGeom>
        </p:spPr>
        <p:txBody>
          <a:bodyPr vert="horz" lIns="137160" tIns="68580" rIns="137160" bIns="68580" rtlCol="0">
            <a:noAutofit/>
          </a:bodyPr>
          <a:lstStyle>
            <a:lvl1pPr marL="457200" indent="-457200" algn="l" defTabSz="914354" rtl="0" eaLnBrk="1" latinLnBrk="0" hangingPunct="1">
              <a:lnSpc>
                <a:spcPct val="150000"/>
              </a:lnSpc>
              <a:spcBef>
                <a:spcPts val="1000"/>
              </a:spcBef>
              <a:buClrTx/>
              <a:buFont typeface="Wingdings" panose="05000000000000000000" pitchFamily="2" charset="2"/>
              <a:buChar char="§"/>
              <a:defRPr sz="1800" kern="3000" baseline="0">
                <a:solidFill>
                  <a:schemeClr val="tx1"/>
                </a:solidFill>
                <a:latin typeface="+mn-lt"/>
                <a:ea typeface="+mn-ea"/>
                <a:cs typeface="Arial" panose="020B0604020202020204" pitchFamily="34" charset="0"/>
              </a:defRPr>
            </a:lvl1pPr>
            <a:lvl2pPr marL="685766"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2pPr>
            <a:lvl3pPr marL="1142942"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3pPr>
            <a:lvl4pPr marL="1600120"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4pPr>
            <a:lvl5pPr marL="2057298"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371531">
              <a:spcBef>
                <a:spcPts val="1500"/>
              </a:spcBef>
              <a:buNone/>
            </a:pPr>
            <a:endParaRPr lang="cs-CZ" sz="1575" dirty="0">
              <a:solidFill>
                <a:prstClr val="black"/>
              </a:solidFill>
              <a:latin typeface="Technika Book" panose="00000400000000000000" pitchFamily="50" charset="-18"/>
            </a:endParaRPr>
          </a:p>
        </p:txBody>
      </p:sp>
      <p:sp>
        <p:nvSpPr>
          <p:cNvPr id="26" name="Zástupný symbol pro obsah 2">
            <a:extLst>
              <a:ext uri="{FF2B5EF4-FFF2-40B4-BE49-F238E27FC236}">
                <a16:creationId xmlns:a16="http://schemas.microsoft.com/office/drawing/2014/main" id="{5C686AE6-2E94-BC24-6096-B8F862B50D1B}"/>
              </a:ext>
            </a:extLst>
          </p:cNvPr>
          <p:cNvSpPr txBox="1">
            <a:spLocks/>
          </p:cNvSpPr>
          <p:nvPr/>
        </p:nvSpPr>
        <p:spPr>
          <a:xfrm>
            <a:off x="8136325" y="7068332"/>
            <a:ext cx="2189378" cy="441317"/>
          </a:xfrm>
          <a:prstGeom prst="rect">
            <a:avLst/>
          </a:prstGeom>
        </p:spPr>
        <p:txBody>
          <a:bodyPr vert="horz" lIns="137160" tIns="68580" rIns="137160" bIns="68580" rtlCol="0">
            <a:noAutofit/>
          </a:bodyPr>
          <a:lstStyle>
            <a:lvl1pPr marL="457200" indent="-457200" algn="l" defTabSz="914354" rtl="0" eaLnBrk="1" latinLnBrk="0" hangingPunct="1">
              <a:lnSpc>
                <a:spcPct val="150000"/>
              </a:lnSpc>
              <a:spcBef>
                <a:spcPts val="1000"/>
              </a:spcBef>
              <a:buClrTx/>
              <a:buFont typeface="Wingdings" panose="05000000000000000000" pitchFamily="2" charset="2"/>
              <a:buChar char="§"/>
              <a:defRPr sz="1800" kern="3000" baseline="0">
                <a:solidFill>
                  <a:schemeClr val="tx1"/>
                </a:solidFill>
                <a:latin typeface="+mn-lt"/>
                <a:ea typeface="+mn-ea"/>
                <a:cs typeface="Arial" panose="020B0604020202020204" pitchFamily="34" charset="0"/>
              </a:defRPr>
            </a:lvl1pPr>
            <a:lvl2pPr marL="685766"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2pPr>
            <a:lvl3pPr marL="1142942"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3pPr>
            <a:lvl4pPr marL="1600120"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4pPr>
            <a:lvl5pPr marL="2057298"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371531">
              <a:spcBef>
                <a:spcPts val="1500"/>
              </a:spcBef>
              <a:buNone/>
            </a:pPr>
            <a:r>
              <a:rPr lang="cs-CZ" sz="1575" dirty="0">
                <a:solidFill>
                  <a:prstClr val="black"/>
                </a:solidFill>
                <a:latin typeface="Technika Book" panose="00000400000000000000" pitchFamily="50" charset="-18"/>
              </a:rPr>
              <a:t>LDS</a:t>
            </a:r>
          </a:p>
        </p:txBody>
      </p:sp>
      <p:sp>
        <p:nvSpPr>
          <p:cNvPr id="27" name="Zástupný symbol pro obsah 2">
            <a:extLst>
              <a:ext uri="{FF2B5EF4-FFF2-40B4-BE49-F238E27FC236}">
                <a16:creationId xmlns:a16="http://schemas.microsoft.com/office/drawing/2014/main" id="{ACA4B98A-F978-FD29-35B5-22CAAD15301F}"/>
              </a:ext>
            </a:extLst>
          </p:cNvPr>
          <p:cNvSpPr txBox="1">
            <a:spLocks/>
          </p:cNvSpPr>
          <p:nvPr/>
        </p:nvSpPr>
        <p:spPr>
          <a:xfrm rot="1908501">
            <a:off x="11355385" y="2497556"/>
            <a:ext cx="2189378" cy="441317"/>
          </a:xfrm>
          <a:prstGeom prst="rect">
            <a:avLst/>
          </a:prstGeom>
        </p:spPr>
        <p:txBody>
          <a:bodyPr vert="horz" lIns="137160" tIns="68580" rIns="137160" bIns="68580" rtlCol="0">
            <a:noAutofit/>
          </a:bodyPr>
          <a:lstStyle>
            <a:lvl1pPr marL="457200" indent="-457200" algn="l" defTabSz="914354" rtl="0" eaLnBrk="1" latinLnBrk="0" hangingPunct="1">
              <a:lnSpc>
                <a:spcPct val="150000"/>
              </a:lnSpc>
              <a:spcBef>
                <a:spcPts val="1000"/>
              </a:spcBef>
              <a:buClrTx/>
              <a:buFont typeface="Wingdings" panose="05000000000000000000" pitchFamily="2" charset="2"/>
              <a:buChar char="§"/>
              <a:defRPr sz="1800" kern="3000" baseline="0">
                <a:solidFill>
                  <a:schemeClr val="tx1"/>
                </a:solidFill>
                <a:latin typeface="+mn-lt"/>
                <a:ea typeface="+mn-ea"/>
                <a:cs typeface="Arial" panose="020B0604020202020204" pitchFamily="34" charset="0"/>
              </a:defRPr>
            </a:lvl1pPr>
            <a:lvl2pPr marL="685766"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2pPr>
            <a:lvl3pPr marL="1142942"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3pPr>
            <a:lvl4pPr marL="1600120"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4pPr>
            <a:lvl5pPr marL="2057298"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371531">
              <a:spcBef>
                <a:spcPts val="1500"/>
              </a:spcBef>
              <a:buNone/>
            </a:pPr>
            <a:r>
              <a:rPr lang="cs-CZ" sz="1575" dirty="0">
                <a:solidFill>
                  <a:prstClr val="black"/>
                </a:solidFill>
                <a:latin typeface="Technika Book" panose="00000400000000000000" pitchFamily="50" charset="-18"/>
              </a:rPr>
              <a:t>TECHNICAL REDISTRIBUTION</a:t>
            </a:r>
          </a:p>
        </p:txBody>
      </p:sp>
      <p:sp>
        <p:nvSpPr>
          <p:cNvPr id="28" name="Zástupný symbol pro obsah 2">
            <a:extLst>
              <a:ext uri="{FF2B5EF4-FFF2-40B4-BE49-F238E27FC236}">
                <a16:creationId xmlns:a16="http://schemas.microsoft.com/office/drawing/2014/main" id="{C09E8A13-2CFA-DC37-42A3-D499FB283E47}"/>
              </a:ext>
            </a:extLst>
          </p:cNvPr>
          <p:cNvSpPr txBox="1">
            <a:spLocks/>
          </p:cNvSpPr>
          <p:nvPr/>
        </p:nvSpPr>
        <p:spPr>
          <a:xfrm rot="18163733">
            <a:off x="12233767" y="6895058"/>
            <a:ext cx="2189378" cy="441317"/>
          </a:xfrm>
          <a:prstGeom prst="rect">
            <a:avLst/>
          </a:prstGeom>
        </p:spPr>
        <p:txBody>
          <a:bodyPr vert="horz" lIns="137160" tIns="68580" rIns="137160" bIns="68580" rtlCol="0">
            <a:noAutofit/>
          </a:bodyPr>
          <a:lstStyle>
            <a:lvl1pPr marL="457200" indent="-457200" algn="l" defTabSz="914354" rtl="0" eaLnBrk="1" latinLnBrk="0" hangingPunct="1">
              <a:lnSpc>
                <a:spcPct val="150000"/>
              </a:lnSpc>
              <a:spcBef>
                <a:spcPts val="1000"/>
              </a:spcBef>
              <a:buClrTx/>
              <a:buFont typeface="Wingdings" panose="05000000000000000000" pitchFamily="2" charset="2"/>
              <a:buChar char="§"/>
              <a:defRPr sz="1800" kern="3000" baseline="0">
                <a:solidFill>
                  <a:schemeClr val="tx1"/>
                </a:solidFill>
                <a:latin typeface="+mn-lt"/>
                <a:ea typeface="+mn-ea"/>
                <a:cs typeface="Arial" panose="020B0604020202020204" pitchFamily="34" charset="0"/>
              </a:defRPr>
            </a:lvl1pPr>
            <a:lvl2pPr marL="685766"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2pPr>
            <a:lvl3pPr marL="1142942"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3pPr>
            <a:lvl4pPr marL="1600120"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4pPr>
            <a:lvl5pPr marL="2057298"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371531">
              <a:spcBef>
                <a:spcPts val="1500"/>
              </a:spcBef>
              <a:buNone/>
            </a:pPr>
            <a:r>
              <a:rPr lang="cs-CZ" sz="1575" dirty="0">
                <a:solidFill>
                  <a:prstClr val="black"/>
                </a:solidFill>
                <a:latin typeface="Technika Book" panose="00000400000000000000" pitchFamily="50" charset="-18"/>
              </a:rPr>
              <a:t>FINANCIAL REDISTRIBUTION</a:t>
            </a:r>
          </a:p>
        </p:txBody>
      </p:sp>
      <p:sp>
        <p:nvSpPr>
          <p:cNvPr id="29" name="Zástupný symbol pro obsah 2">
            <a:extLst>
              <a:ext uri="{FF2B5EF4-FFF2-40B4-BE49-F238E27FC236}">
                <a16:creationId xmlns:a16="http://schemas.microsoft.com/office/drawing/2014/main" id="{B4332BD5-C9A0-A23C-CDF6-9298D9EB69C2}"/>
              </a:ext>
            </a:extLst>
          </p:cNvPr>
          <p:cNvSpPr txBox="1">
            <a:spLocks/>
          </p:cNvSpPr>
          <p:nvPr/>
        </p:nvSpPr>
        <p:spPr>
          <a:xfrm rot="20454088">
            <a:off x="9734420" y="8793245"/>
            <a:ext cx="2189378" cy="441317"/>
          </a:xfrm>
          <a:prstGeom prst="rect">
            <a:avLst/>
          </a:prstGeom>
        </p:spPr>
        <p:txBody>
          <a:bodyPr vert="horz" lIns="137160" tIns="68580" rIns="137160" bIns="68580" rtlCol="0">
            <a:noAutofit/>
          </a:bodyPr>
          <a:lstStyle>
            <a:lvl1pPr marL="457200" indent="-457200" algn="l" defTabSz="914354" rtl="0" eaLnBrk="1" latinLnBrk="0" hangingPunct="1">
              <a:lnSpc>
                <a:spcPct val="150000"/>
              </a:lnSpc>
              <a:spcBef>
                <a:spcPts val="1000"/>
              </a:spcBef>
              <a:buClrTx/>
              <a:buFont typeface="Wingdings" panose="05000000000000000000" pitchFamily="2" charset="2"/>
              <a:buChar char="§"/>
              <a:defRPr sz="1800" kern="3000" baseline="0">
                <a:solidFill>
                  <a:schemeClr val="tx1"/>
                </a:solidFill>
                <a:latin typeface="+mn-lt"/>
                <a:ea typeface="+mn-ea"/>
                <a:cs typeface="Arial" panose="020B0604020202020204" pitchFamily="34" charset="0"/>
              </a:defRPr>
            </a:lvl1pPr>
            <a:lvl2pPr marL="685766"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2pPr>
            <a:lvl3pPr marL="1142942"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3pPr>
            <a:lvl4pPr marL="1600120"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4pPr>
            <a:lvl5pPr marL="2057298"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371531">
              <a:spcBef>
                <a:spcPts val="1500"/>
              </a:spcBef>
              <a:buNone/>
            </a:pPr>
            <a:r>
              <a:rPr lang="cs-CZ" sz="1575" dirty="0">
                <a:solidFill>
                  <a:prstClr val="black"/>
                </a:solidFill>
                <a:latin typeface="Technika Book" panose="00000400000000000000" pitchFamily="50" charset="-18"/>
              </a:rPr>
              <a:t>FAIR REDISTRIBUTION</a:t>
            </a:r>
          </a:p>
        </p:txBody>
      </p:sp>
      <p:sp>
        <p:nvSpPr>
          <p:cNvPr id="31" name="Zástupný symbol pro obsah 2">
            <a:extLst>
              <a:ext uri="{FF2B5EF4-FFF2-40B4-BE49-F238E27FC236}">
                <a16:creationId xmlns:a16="http://schemas.microsoft.com/office/drawing/2014/main" id="{A73FE9C6-043E-BD73-B83E-0C735FA4212B}"/>
              </a:ext>
            </a:extLst>
          </p:cNvPr>
          <p:cNvSpPr txBox="1">
            <a:spLocks/>
          </p:cNvSpPr>
          <p:nvPr/>
        </p:nvSpPr>
        <p:spPr>
          <a:xfrm rot="19395673">
            <a:off x="4941878" y="2564684"/>
            <a:ext cx="2189378" cy="441317"/>
          </a:xfrm>
          <a:prstGeom prst="rect">
            <a:avLst/>
          </a:prstGeom>
        </p:spPr>
        <p:txBody>
          <a:bodyPr vert="horz" lIns="137160" tIns="68580" rIns="137160" bIns="68580" rtlCol="0">
            <a:noAutofit/>
          </a:bodyPr>
          <a:lstStyle>
            <a:lvl1pPr marL="457200" indent="-457200" algn="l" defTabSz="914354" rtl="0" eaLnBrk="1" latinLnBrk="0" hangingPunct="1">
              <a:lnSpc>
                <a:spcPct val="150000"/>
              </a:lnSpc>
              <a:spcBef>
                <a:spcPts val="1000"/>
              </a:spcBef>
              <a:buClrTx/>
              <a:buFont typeface="Wingdings" panose="05000000000000000000" pitchFamily="2" charset="2"/>
              <a:buChar char="§"/>
              <a:defRPr sz="1800" kern="3000" baseline="0">
                <a:solidFill>
                  <a:schemeClr val="tx1"/>
                </a:solidFill>
                <a:latin typeface="+mn-lt"/>
                <a:ea typeface="+mn-ea"/>
                <a:cs typeface="Arial" panose="020B0604020202020204" pitchFamily="34" charset="0"/>
              </a:defRPr>
            </a:lvl1pPr>
            <a:lvl2pPr marL="685766"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2pPr>
            <a:lvl3pPr marL="1142942"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3pPr>
            <a:lvl4pPr marL="1600120"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4pPr>
            <a:lvl5pPr marL="2057298"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371531">
              <a:spcBef>
                <a:spcPts val="1500"/>
              </a:spcBef>
              <a:buNone/>
            </a:pPr>
            <a:r>
              <a:rPr lang="cs-CZ" sz="1575" dirty="0">
                <a:solidFill>
                  <a:prstClr val="black"/>
                </a:solidFill>
                <a:latin typeface="Technika Book" panose="00000400000000000000" pitchFamily="50" charset="-18"/>
              </a:rPr>
              <a:t>EC SECURITY</a:t>
            </a:r>
          </a:p>
        </p:txBody>
      </p:sp>
      <p:sp>
        <p:nvSpPr>
          <p:cNvPr id="33" name="Zástupný symbol pro obsah 2">
            <a:extLst>
              <a:ext uri="{FF2B5EF4-FFF2-40B4-BE49-F238E27FC236}">
                <a16:creationId xmlns:a16="http://schemas.microsoft.com/office/drawing/2014/main" id="{A4F60C85-8A62-ED34-5B76-590D10D397CE}"/>
              </a:ext>
            </a:extLst>
          </p:cNvPr>
          <p:cNvSpPr txBox="1">
            <a:spLocks/>
          </p:cNvSpPr>
          <p:nvPr/>
        </p:nvSpPr>
        <p:spPr>
          <a:xfrm rot="17484777">
            <a:off x="3196253" y="4542214"/>
            <a:ext cx="2189378" cy="441317"/>
          </a:xfrm>
          <a:prstGeom prst="rect">
            <a:avLst/>
          </a:prstGeom>
        </p:spPr>
        <p:txBody>
          <a:bodyPr vert="horz" lIns="137160" tIns="68580" rIns="137160" bIns="68580" rtlCol="0">
            <a:noAutofit/>
          </a:bodyPr>
          <a:lstStyle>
            <a:lvl1pPr marL="457200" indent="-457200" algn="l" defTabSz="914354" rtl="0" eaLnBrk="1" latinLnBrk="0" hangingPunct="1">
              <a:lnSpc>
                <a:spcPct val="150000"/>
              </a:lnSpc>
              <a:spcBef>
                <a:spcPts val="1000"/>
              </a:spcBef>
              <a:buClrTx/>
              <a:buFont typeface="Wingdings" panose="05000000000000000000" pitchFamily="2" charset="2"/>
              <a:buChar char="§"/>
              <a:defRPr sz="1800" kern="3000" baseline="0">
                <a:solidFill>
                  <a:schemeClr val="tx1"/>
                </a:solidFill>
                <a:latin typeface="+mn-lt"/>
                <a:ea typeface="+mn-ea"/>
                <a:cs typeface="Arial" panose="020B0604020202020204" pitchFamily="34" charset="0"/>
              </a:defRPr>
            </a:lvl1pPr>
            <a:lvl2pPr marL="685766"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2pPr>
            <a:lvl3pPr marL="1142942"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3pPr>
            <a:lvl4pPr marL="1600120"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4pPr>
            <a:lvl5pPr marL="2057298"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371531">
              <a:spcBef>
                <a:spcPts val="1500"/>
              </a:spcBef>
              <a:buNone/>
            </a:pPr>
            <a:r>
              <a:rPr lang="cs-CZ" sz="1575" dirty="0">
                <a:solidFill>
                  <a:prstClr val="black"/>
                </a:solidFill>
                <a:latin typeface="Technika Book" panose="00000400000000000000" pitchFamily="50" charset="-18"/>
              </a:rPr>
              <a:t>EC'S RESPONSIBILITY TO THE NETWORK</a:t>
            </a:r>
          </a:p>
        </p:txBody>
      </p:sp>
      <p:sp>
        <p:nvSpPr>
          <p:cNvPr id="34" name="Zástupný symbol pro obsah 2">
            <a:extLst>
              <a:ext uri="{FF2B5EF4-FFF2-40B4-BE49-F238E27FC236}">
                <a16:creationId xmlns:a16="http://schemas.microsoft.com/office/drawing/2014/main" id="{AD62C08C-12AE-C280-E3B1-668C91DC28D1}"/>
              </a:ext>
            </a:extLst>
          </p:cNvPr>
          <p:cNvSpPr txBox="1">
            <a:spLocks/>
          </p:cNvSpPr>
          <p:nvPr/>
        </p:nvSpPr>
        <p:spPr>
          <a:xfrm rot="2081781">
            <a:off x="5182198" y="8304854"/>
            <a:ext cx="2189378" cy="441317"/>
          </a:xfrm>
          <a:prstGeom prst="rect">
            <a:avLst/>
          </a:prstGeom>
        </p:spPr>
        <p:txBody>
          <a:bodyPr vert="horz" lIns="137160" tIns="68580" rIns="137160" bIns="68580" rtlCol="0">
            <a:noAutofit/>
          </a:bodyPr>
          <a:lstStyle>
            <a:lvl1pPr marL="457200" indent="-457200" algn="l" defTabSz="914354" rtl="0" eaLnBrk="1" latinLnBrk="0" hangingPunct="1">
              <a:lnSpc>
                <a:spcPct val="150000"/>
              </a:lnSpc>
              <a:spcBef>
                <a:spcPts val="1000"/>
              </a:spcBef>
              <a:buClrTx/>
              <a:buFont typeface="Wingdings" panose="05000000000000000000" pitchFamily="2" charset="2"/>
              <a:buChar char="§"/>
              <a:defRPr sz="1800" kern="3000" baseline="0">
                <a:solidFill>
                  <a:schemeClr val="tx1"/>
                </a:solidFill>
                <a:latin typeface="+mn-lt"/>
                <a:ea typeface="+mn-ea"/>
                <a:cs typeface="Arial" panose="020B0604020202020204" pitchFamily="34" charset="0"/>
              </a:defRPr>
            </a:lvl1pPr>
            <a:lvl2pPr marL="685766"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2pPr>
            <a:lvl3pPr marL="1142942"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3pPr>
            <a:lvl4pPr marL="1600120"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4pPr>
            <a:lvl5pPr marL="2057298"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371531">
              <a:spcBef>
                <a:spcPts val="1500"/>
              </a:spcBef>
              <a:buNone/>
            </a:pPr>
            <a:r>
              <a:rPr lang="cs-CZ" sz="1650" dirty="0">
                <a:solidFill>
                  <a:prstClr val="black"/>
                </a:solidFill>
                <a:latin typeface="Technika Book" panose="00000400000000000000" pitchFamily="50" charset="-18"/>
              </a:rPr>
              <a:t>SOCIAL RESPONSIBILITY</a:t>
            </a:r>
          </a:p>
        </p:txBody>
      </p:sp>
      <p:sp>
        <p:nvSpPr>
          <p:cNvPr id="35" name="Ovál 34">
            <a:extLst>
              <a:ext uri="{FF2B5EF4-FFF2-40B4-BE49-F238E27FC236}">
                <a16:creationId xmlns:a16="http://schemas.microsoft.com/office/drawing/2014/main" id="{518D6900-E84F-B24E-908B-14F7BC7145DC}"/>
              </a:ext>
            </a:extLst>
          </p:cNvPr>
          <p:cNvSpPr/>
          <p:nvPr/>
        </p:nvSpPr>
        <p:spPr>
          <a:xfrm rot="20154964">
            <a:off x="3791104" y="5726759"/>
            <a:ext cx="3735266" cy="1186988"/>
          </a:xfrm>
          <a:prstGeom prst="ellipse">
            <a:avLst/>
          </a:prstGeom>
          <a:solidFill>
            <a:srgbClr val="A0B11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en-US" sz="2700" dirty="0">
              <a:solidFill>
                <a:prstClr val="white"/>
              </a:solidFill>
              <a:latin typeface="Technika"/>
            </a:endParaRPr>
          </a:p>
        </p:txBody>
      </p:sp>
      <p:sp>
        <p:nvSpPr>
          <p:cNvPr id="30" name="Zástupný symbol pro obsah 2">
            <a:extLst>
              <a:ext uri="{FF2B5EF4-FFF2-40B4-BE49-F238E27FC236}">
                <a16:creationId xmlns:a16="http://schemas.microsoft.com/office/drawing/2014/main" id="{0B7FF7ED-DFFC-3135-6196-7127D6007AEE}"/>
              </a:ext>
            </a:extLst>
          </p:cNvPr>
          <p:cNvSpPr txBox="1">
            <a:spLocks/>
          </p:cNvSpPr>
          <p:nvPr/>
        </p:nvSpPr>
        <p:spPr>
          <a:xfrm rot="19916579">
            <a:off x="4338809" y="5945449"/>
            <a:ext cx="2189378" cy="441317"/>
          </a:xfrm>
          <a:prstGeom prst="rect">
            <a:avLst/>
          </a:prstGeom>
        </p:spPr>
        <p:txBody>
          <a:bodyPr vert="horz" lIns="137160" tIns="68580" rIns="137160" bIns="68580" rtlCol="0">
            <a:noAutofit/>
          </a:bodyPr>
          <a:lstStyle>
            <a:lvl1pPr marL="457200" indent="-457200" algn="l" defTabSz="914354" rtl="0" eaLnBrk="1" latinLnBrk="0" hangingPunct="1">
              <a:lnSpc>
                <a:spcPct val="150000"/>
              </a:lnSpc>
              <a:spcBef>
                <a:spcPts val="1000"/>
              </a:spcBef>
              <a:buClrTx/>
              <a:buFont typeface="Wingdings" panose="05000000000000000000" pitchFamily="2" charset="2"/>
              <a:buChar char="§"/>
              <a:defRPr sz="1800" kern="3000" baseline="0">
                <a:solidFill>
                  <a:schemeClr val="tx1"/>
                </a:solidFill>
                <a:latin typeface="+mn-lt"/>
                <a:ea typeface="+mn-ea"/>
                <a:cs typeface="Arial" panose="020B0604020202020204" pitchFamily="34" charset="0"/>
              </a:defRPr>
            </a:lvl1pPr>
            <a:lvl2pPr marL="685766"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2pPr>
            <a:lvl3pPr marL="1142942"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3pPr>
            <a:lvl4pPr marL="1600120"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4pPr>
            <a:lvl5pPr marL="2057298"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371531">
              <a:spcBef>
                <a:spcPts val="1500"/>
              </a:spcBef>
              <a:buNone/>
            </a:pPr>
            <a:r>
              <a:rPr lang="cs-CZ" sz="1575" dirty="0">
                <a:solidFill>
                  <a:prstClr val="black"/>
                </a:solidFill>
                <a:latin typeface="Technika Book" panose="00000400000000000000" pitchFamily="50" charset="-18"/>
              </a:rPr>
              <a:t>ECOLOGICAL OPTIMIZATION</a:t>
            </a:r>
          </a:p>
        </p:txBody>
      </p:sp>
      <p:sp>
        <p:nvSpPr>
          <p:cNvPr id="8" name="Zástupný symbol pro obsah 2">
            <a:extLst>
              <a:ext uri="{FF2B5EF4-FFF2-40B4-BE49-F238E27FC236}">
                <a16:creationId xmlns:a16="http://schemas.microsoft.com/office/drawing/2014/main" id="{B47C727B-EAB0-F97A-C104-21913361B040}"/>
              </a:ext>
            </a:extLst>
          </p:cNvPr>
          <p:cNvSpPr txBox="1">
            <a:spLocks/>
          </p:cNvSpPr>
          <p:nvPr/>
        </p:nvSpPr>
        <p:spPr>
          <a:xfrm>
            <a:off x="8229601" y="4626944"/>
            <a:ext cx="1880420" cy="745157"/>
          </a:xfrm>
          <a:prstGeom prst="rect">
            <a:avLst/>
          </a:prstGeom>
        </p:spPr>
        <p:txBody>
          <a:bodyPr vert="horz" lIns="137160" tIns="68580" rIns="137160" bIns="68580" rtlCol="0">
            <a:normAutofit/>
          </a:bodyPr>
          <a:lstStyle>
            <a:lvl1pPr marL="457200" indent="-457200" algn="l" defTabSz="914354" rtl="0" eaLnBrk="1" latinLnBrk="0" hangingPunct="1">
              <a:lnSpc>
                <a:spcPct val="150000"/>
              </a:lnSpc>
              <a:spcBef>
                <a:spcPts val="1000"/>
              </a:spcBef>
              <a:buClrTx/>
              <a:buFont typeface="Wingdings" panose="05000000000000000000" pitchFamily="2" charset="2"/>
              <a:buChar char="§"/>
              <a:defRPr sz="1800" kern="3000" baseline="0">
                <a:solidFill>
                  <a:schemeClr val="tx1"/>
                </a:solidFill>
                <a:latin typeface="+mn-lt"/>
                <a:ea typeface="+mn-ea"/>
                <a:cs typeface="Arial" panose="020B0604020202020204" pitchFamily="34" charset="0"/>
              </a:defRPr>
            </a:lvl1pPr>
            <a:lvl2pPr marL="685766"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2pPr>
            <a:lvl3pPr marL="1142942"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3pPr>
            <a:lvl4pPr marL="1600120"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4pPr>
            <a:lvl5pPr marL="2057298"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371531">
              <a:spcBef>
                <a:spcPts val="1500"/>
              </a:spcBef>
              <a:buNone/>
            </a:pPr>
            <a:r>
              <a:rPr lang="cs-CZ" b="1" dirty="0">
                <a:solidFill>
                  <a:prstClr val="white"/>
                </a:solidFill>
                <a:latin typeface="Technika Book" panose="00000400000000000000" pitchFamily="50" charset="-18"/>
              </a:rPr>
              <a:t>COMMUNITY</a:t>
            </a:r>
          </a:p>
        </p:txBody>
      </p:sp>
      <p:pic>
        <p:nvPicPr>
          <p:cNvPr id="36" name="Obrázek 1292080985" descr="A picture containing treemap chart&#10;&#10;Description automatically generated">
            <a:extLst>
              <a:ext uri="{FF2B5EF4-FFF2-40B4-BE49-F238E27FC236}">
                <a16:creationId xmlns:a16="http://schemas.microsoft.com/office/drawing/2014/main" id="{239347CF-AA4F-A1AF-DE9C-3971812190A4}"/>
              </a:ext>
            </a:extLst>
          </p:cNvPr>
          <p:cNvPicPr>
            <a:picLocks noChangeAspect="1"/>
          </p:cNvPicPr>
          <p:nvPr/>
        </p:nvPicPr>
        <p:blipFill>
          <a:blip r:embed="rId2"/>
          <a:stretch>
            <a:fillRect/>
          </a:stretch>
        </p:blipFill>
        <p:spPr>
          <a:xfrm>
            <a:off x="19709355" y="-114300"/>
            <a:ext cx="5276850" cy="5257800"/>
          </a:xfrm>
          <a:prstGeom prst="rect">
            <a:avLst/>
          </a:prstGeom>
        </p:spPr>
      </p:pic>
      <p:pic>
        <p:nvPicPr>
          <p:cNvPr id="37" name="Obrázek 537603387" descr="A picture containing diagram&#10;&#10;Description automatically generated">
            <a:extLst>
              <a:ext uri="{FF2B5EF4-FFF2-40B4-BE49-F238E27FC236}">
                <a16:creationId xmlns:a16="http://schemas.microsoft.com/office/drawing/2014/main" id="{46E09207-7172-668D-0EF8-66C3CCA74F97}"/>
              </a:ext>
            </a:extLst>
          </p:cNvPr>
          <p:cNvPicPr>
            <a:picLocks noChangeAspect="1"/>
          </p:cNvPicPr>
          <p:nvPr/>
        </p:nvPicPr>
        <p:blipFill>
          <a:blip r:embed="rId3"/>
          <a:stretch>
            <a:fillRect/>
          </a:stretch>
        </p:blipFill>
        <p:spPr>
          <a:xfrm>
            <a:off x="25851756" y="-114300"/>
            <a:ext cx="8134350" cy="5257800"/>
          </a:xfrm>
          <a:prstGeom prst="rect">
            <a:avLst/>
          </a:prstGeom>
        </p:spPr>
      </p:pic>
      <p:sp>
        <p:nvSpPr>
          <p:cNvPr id="40" name="Title 1">
            <a:extLst>
              <a:ext uri="{FF2B5EF4-FFF2-40B4-BE49-F238E27FC236}">
                <a16:creationId xmlns:a16="http://schemas.microsoft.com/office/drawing/2014/main" id="{8A5B55BA-E464-4026-FA3A-7B6BB22DF2D2}"/>
              </a:ext>
            </a:extLst>
          </p:cNvPr>
          <p:cNvSpPr txBox="1">
            <a:spLocks/>
          </p:cNvSpPr>
          <p:nvPr/>
        </p:nvSpPr>
        <p:spPr>
          <a:xfrm>
            <a:off x="2393157" y="373263"/>
            <a:ext cx="15566229" cy="803391"/>
          </a:xfrm>
          <a:prstGeom prst="rect">
            <a:avLst/>
          </a:prstGeom>
        </p:spPr>
        <p:txBody>
          <a:bodyPr vert="horz" lIns="137160" tIns="68580" rIns="137160" bIns="68580" rtlCol="0" anchor="b">
            <a:normAutofit/>
          </a:bodyPr>
          <a:lstStyle>
            <a:lvl1pPr algn="l" defTabSz="914400" rtl="0" eaLnBrk="1" latinLnBrk="0" hangingPunct="1">
              <a:lnSpc>
                <a:spcPct val="90000"/>
              </a:lnSpc>
              <a:spcBef>
                <a:spcPct val="0"/>
              </a:spcBef>
              <a:buNone/>
              <a:defRPr sz="2800" b="1" kern="1200">
                <a:solidFill>
                  <a:srgbClr val="000000"/>
                </a:solidFill>
                <a:latin typeface="Verdana" panose="020B0604030504040204" pitchFamily="34" charset="0"/>
                <a:ea typeface="Verdana" panose="020B0604030504040204" pitchFamily="34" charset="0"/>
                <a:cs typeface="+mj-cs"/>
              </a:defRPr>
            </a:lvl1pPr>
          </a:lstStyle>
          <a:p>
            <a:pPr defTabSz="1371600"/>
            <a:r>
              <a:rPr lang="cs-CZ" sz="4200" dirty="0">
                <a:solidFill>
                  <a:srgbClr val="0065BD"/>
                </a:solidFill>
                <a:latin typeface="Technika-Bold" panose="00000600000000000000" charset="-18"/>
              </a:rPr>
              <a:t>ENERGY COMMUNITY LEVELS</a:t>
            </a:r>
          </a:p>
        </p:txBody>
      </p:sp>
      <p:sp>
        <p:nvSpPr>
          <p:cNvPr id="41" name="TextovéPole 40">
            <a:extLst>
              <a:ext uri="{FF2B5EF4-FFF2-40B4-BE49-F238E27FC236}">
                <a16:creationId xmlns:a16="http://schemas.microsoft.com/office/drawing/2014/main" id="{E8F66B43-655F-1EFC-3B22-D00C295AA5C5}"/>
              </a:ext>
            </a:extLst>
          </p:cNvPr>
          <p:cNvSpPr txBox="1"/>
          <p:nvPr/>
        </p:nvSpPr>
        <p:spPr>
          <a:xfrm>
            <a:off x="12730946" y="9059242"/>
            <a:ext cx="3736985" cy="369332"/>
          </a:xfrm>
          <a:prstGeom prst="rect">
            <a:avLst/>
          </a:prstGeom>
          <a:noFill/>
        </p:spPr>
        <p:txBody>
          <a:bodyPr wrap="none" rtlCol="0">
            <a:spAutoFit/>
          </a:bodyPr>
          <a:lstStyle/>
          <a:p>
            <a:pPr defTabSz="685800"/>
            <a:r>
              <a:rPr lang="cs-CZ" dirty="0">
                <a:solidFill>
                  <a:prstClr val="black"/>
                </a:solidFill>
                <a:latin typeface="Technika"/>
              </a:rPr>
              <a:t>Source: Josef Haber, CTU UCEEB</a:t>
            </a:r>
            <a:endParaRPr lang="en-GB" dirty="0">
              <a:solidFill>
                <a:prstClr val="black"/>
              </a:solidFill>
              <a:latin typeface="Technika"/>
            </a:endParaRPr>
          </a:p>
        </p:txBody>
      </p:sp>
    </p:spTree>
    <p:extLst>
      <p:ext uri="{BB962C8B-B14F-4D97-AF65-F5344CB8AC3E}">
        <p14:creationId xmlns:p14="http://schemas.microsoft.com/office/powerpoint/2010/main" val="1593563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xEl>
                                              <p:pRg st="0" end="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7">
                                            <p:txEl>
                                              <p:pRg st="0" end="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8">
                                            <p:txEl>
                                              <p:pRg st="0" end="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9">
                                            <p:txEl>
                                              <p:pRg st="0" end="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6">
                                            <p:txEl>
                                              <p:pRg st="0" end="0"/>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5">
                                            <p:txEl>
                                              <p:pRg st="0" end="0"/>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1">
                                            <p:txEl>
                                              <p:pRg st="0" end="0"/>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2">
                                            <p:txEl>
                                              <p:pRg st="0" end="0"/>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3">
                                            <p:txEl>
                                              <p:pRg st="0" end="0"/>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4">
                                            <p:txEl>
                                              <p:pRg st="0" end="0"/>
                                            </p:txEl>
                                          </p:spTgt>
                                        </p:tgtEl>
                                        <p:attrNameLst>
                                          <p:attrName>style.visibility</p:attrName>
                                        </p:attrNameLst>
                                      </p:cBhvr>
                                      <p:to>
                                        <p:strVal val="visible"/>
                                      </p:to>
                                    </p:set>
                                  </p:childTnLst>
                                </p:cTn>
                              </p:par>
                              <p:par>
                                <p:cTn id="57" presetID="1" presetClass="entr" presetSubtype="0" fill="hold" nodeType="withEffect" nodePh="1">
                                  <p:stCondLst>
                                    <p:cond delay="0"/>
                                  </p:stCondLst>
                                  <p:endCondLst>
                                    <p:cond evt="begin" delay="0">
                                      <p:tn val="57"/>
                                    </p:cond>
                                  </p:endCondLst>
                                  <p:childTnLst>
                                    <p:set>
                                      <p:cBhvr>
                                        <p:cTn id="58"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6">
                                            <p:txEl>
                                              <p:pRg st="0" end="0"/>
                                            </p:txEl>
                                          </p:spTgt>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7">
                                            <p:txEl>
                                              <p:pRg st="0" end="0"/>
                                            </p:txEl>
                                          </p:spTgt>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28">
                                            <p:txEl>
                                              <p:pRg st="0" end="0"/>
                                            </p:txEl>
                                          </p:spTgt>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29">
                                            <p:txEl>
                                              <p:pRg st="0" end="0"/>
                                            </p:txEl>
                                          </p:spTgt>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31">
                                            <p:txEl>
                                              <p:pRg st="0" end="0"/>
                                            </p:txEl>
                                          </p:spTgt>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33">
                                            <p:txEl>
                                              <p:pRg st="0" end="0"/>
                                            </p:txEl>
                                          </p:spTgt>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34">
                                            <p:txEl>
                                              <p:pRg st="0" end="0"/>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P spid="11" grpId="0" animBg="1"/>
      <p:bldP spid="10" grpId="0" animBg="1"/>
      <p:bldP spid="4" grpId="0"/>
      <p:bldP spid="5" grpId="0"/>
      <p:bldP spid="6" grpId="0" animBg="1"/>
      <p:bldP spid="7" grpId="0" animBg="1"/>
      <p:bldP spid="35" grpId="0" animBg="1"/>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E563D7AA-5631-F701-26E2-C12814381579}"/>
              </a:ext>
            </a:extLst>
          </p:cNvPr>
          <p:cNvSpPr>
            <a:spLocks noGrp="1"/>
          </p:cNvSpPr>
          <p:nvPr>
            <p:ph type="title"/>
          </p:nvPr>
        </p:nvSpPr>
        <p:spPr>
          <a:xfrm>
            <a:off x="2888673" y="665018"/>
            <a:ext cx="13341927" cy="1068092"/>
          </a:xfrm>
        </p:spPr>
        <p:txBody>
          <a:bodyPr>
            <a:normAutofit fontScale="90000"/>
          </a:bodyPr>
          <a:lstStyle/>
          <a:p>
            <a:r>
              <a:rPr lang="en-GB" dirty="0">
                <a:solidFill>
                  <a:srgbClr val="0065BD"/>
                </a:solidFill>
              </a:rPr>
              <a:t>In Czechia, state-led policy matters: channelled to post-industrial Northern areas</a:t>
            </a:r>
          </a:p>
        </p:txBody>
      </p:sp>
      <p:pic>
        <p:nvPicPr>
          <p:cNvPr id="4" name="Obraz 12">
            <a:extLst>
              <a:ext uri="{FF2B5EF4-FFF2-40B4-BE49-F238E27FC236}">
                <a16:creationId xmlns:a16="http://schemas.microsoft.com/office/drawing/2014/main" id="{577950C7-CF50-CC11-A17D-1D1FC17F5435}"/>
              </a:ext>
            </a:extLst>
          </p:cNvPr>
          <p:cNvPicPr>
            <a:picLocks noChangeAspect="1"/>
          </p:cNvPicPr>
          <p:nvPr/>
        </p:nvPicPr>
        <p:blipFill>
          <a:blip r:embed="rId2"/>
          <a:stretch>
            <a:fillRect/>
          </a:stretch>
        </p:blipFill>
        <p:spPr>
          <a:xfrm>
            <a:off x="6791069" y="1900800"/>
            <a:ext cx="11859035" cy="8386200"/>
          </a:xfrm>
          <a:prstGeom prst="rect">
            <a:avLst/>
          </a:prstGeom>
        </p:spPr>
      </p:pic>
      <p:sp>
        <p:nvSpPr>
          <p:cNvPr id="11" name="TextovéPole 10">
            <a:extLst>
              <a:ext uri="{FF2B5EF4-FFF2-40B4-BE49-F238E27FC236}">
                <a16:creationId xmlns:a16="http://schemas.microsoft.com/office/drawing/2014/main" id="{5D6B1B61-5BC4-31E2-0CCB-CEAD8A507F55}"/>
              </a:ext>
            </a:extLst>
          </p:cNvPr>
          <p:cNvSpPr txBox="1"/>
          <p:nvPr/>
        </p:nvSpPr>
        <p:spPr>
          <a:xfrm>
            <a:off x="2778580" y="2379037"/>
            <a:ext cx="4732565" cy="6324808"/>
          </a:xfrm>
          <a:prstGeom prst="rect">
            <a:avLst/>
          </a:prstGeom>
          <a:noFill/>
        </p:spPr>
        <p:txBody>
          <a:bodyPr wrap="square">
            <a:spAutoFit/>
          </a:bodyPr>
          <a:lstStyle/>
          <a:p>
            <a:pPr marL="428625" indent="-428625" defTabSz="685800">
              <a:buFont typeface="Arial" panose="020B0604020202020204" pitchFamily="34" charset="0"/>
              <a:buChar char="•"/>
            </a:pPr>
            <a:r>
              <a:rPr lang="en-GB" sz="2700" dirty="0">
                <a:solidFill>
                  <a:prstClr val="black"/>
                </a:solidFill>
                <a:latin typeface="Technika"/>
              </a:rPr>
              <a:t>Financial support for housing cooperatives in Czechia concentrates </a:t>
            </a:r>
            <a:br>
              <a:rPr lang="en-GB" sz="2700" dirty="0">
                <a:solidFill>
                  <a:prstClr val="black"/>
                </a:solidFill>
                <a:latin typeface="Technika"/>
              </a:rPr>
            </a:br>
            <a:r>
              <a:rPr lang="en-GB" sz="2700" dirty="0">
                <a:solidFill>
                  <a:prstClr val="black"/>
                </a:solidFill>
                <a:latin typeface="Technika"/>
              </a:rPr>
              <a:t>in two subregions. </a:t>
            </a:r>
            <a:endParaRPr lang="cs-CZ" sz="2700" dirty="0">
              <a:solidFill>
                <a:prstClr val="black"/>
              </a:solidFill>
              <a:latin typeface="Technika"/>
            </a:endParaRPr>
          </a:p>
          <a:p>
            <a:pPr defTabSz="685800"/>
            <a:endParaRPr lang="en-GB" sz="2700" dirty="0">
              <a:solidFill>
                <a:prstClr val="black"/>
              </a:solidFill>
              <a:latin typeface="Technika"/>
            </a:endParaRPr>
          </a:p>
          <a:p>
            <a:pPr marL="428625" indent="-428625" defTabSz="685800">
              <a:buFont typeface="Arial" panose="020B0604020202020204" pitchFamily="34" charset="0"/>
              <a:buChar char="•"/>
            </a:pPr>
            <a:r>
              <a:rPr lang="en-GB" sz="2700" dirty="0">
                <a:solidFill>
                  <a:prstClr val="black"/>
                </a:solidFill>
                <a:latin typeface="Technika"/>
              </a:rPr>
              <a:t>These are subregions historically dependent on coal mining - lignite mines in Most Basin (North Bohemia) and black coal in Ostrava-Karvina Basin (North Moravia-Silesia).</a:t>
            </a:r>
            <a:endParaRPr lang="cs-CZ" sz="2700" dirty="0">
              <a:solidFill>
                <a:prstClr val="black"/>
              </a:solidFill>
              <a:latin typeface="Technika"/>
            </a:endParaRPr>
          </a:p>
          <a:p>
            <a:pPr defTabSz="685800"/>
            <a:endParaRPr lang="en-GB" sz="2700" dirty="0">
              <a:solidFill>
                <a:prstClr val="black"/>
              </a:solidFill>
              <a:latin typeface="Technika"/>
            </a:endParaRPr>
          </a:p>
          <a:p>
            <a:pPr marL="428625" indent="-428625" defTabSz="685800">
              <a:buFont typeface="Arial" panose="020B0604020202020204" pitchFamily="34" charset="0"/>
              <a:buChar char="•"/>
            </a:pPr>
            <a:r>
              <a:rPr lang="en-GB" sz="2700" dirty="0">
                <a:solidFill>
                  <a:prstClr val="black"/>
                </a:solidFill>
                <a:latin typeface="Technika"/>
              </a:rPr>
              <a:t>Instruments such as Green </a:t>
            </a:r>
            <a:r>
              <a:rPr lang="en-GB" sz="2700" dirty="0" err="1">
                <a:solidFill>
                  <a:prstClr val="black"/>
                </a:solidFill>
                <a:latin typeface="Technika"/>
              </a:rPr>
              <a:t>Savings</a:t>
            </a:r>
            <a:r>
              <a:rPr lang="en-GB" sz="2700" dirty="0">
                <a:solidFill>
                  <a:prstClr val="black"/>
                </a:solidFill>
                <a:latin typeface="Technika"/>
              </a:rPr>
              <a:t>, Panel+.</a:t>
            </a:r>
          </a:p>
        </p:txBody>
      </p:sp>
      <p:sp>
        <p:nvSpPr>
          <p:cNvPr id="12" name="TextovéPole 11">
            <a:extLst>
              <a:ext uri="{FF2B5EF4-FFF2-40B4-BE49-F238E27FC236}">
                <a16:creationId xmlns:a16="http://schemas.microsoft.com/office/drawing/2014/main" id="{56053600-358F-303C-C613-3510B072E30A}"/>
              </a:ext>
            </a:extLst>
          </p:cNvPr>
          <p:cNvSpPr txBox="1"/>
          <p:nvPr/>
        </p:nvSpPr>
        <p:spPr>
          <a:xfrm>
            <a:off x="500743" y="9448859"/>
            <a:ext cx="16393886" cy="507831"/>
          </a:xfrm>
          <a:prstGeom prst="rect">
            <a:avLst/>
          </a:prstGeom>
          <a:noFill/>
        </p:spPr>
        <p:txBody>
          <a:bodyPr wrap="square" rtlCol="0">
            <a:spAutoFit/>
          </a:bodyPr>
          <a:lstStyle/>
          <a:p>
            <a:pPr defTabSz="685800"/>
            <a:r>
              <a:rPr lang="pl-PL" sz="1350" b="1" dirty="0">
                <a:solidFill>
                  <a:prstClr val="black"/>
                </a:solidFill>
                <a:latin typeface="Technika"/>
                <a:ea typeface="Roboto Condensed Light" panose="02000000000000000000" pitchFamily="2" charset="0"/>
              </a:rPr>
              <a:t>Source: </a:t>
            </a:r>
            <a:r>
              <a:rPr lang="pl-PL" sz="1350" dirty="0">
                <a:solidFill>
                  <a:prstClr val="black"/>
                </a:solidFill>
                <a:latin typeface="Roboto Condensed Light" panose="02000000000000000000" pitchFamily="2" charset="0"/>
                <a:ea typeface="Roboto Condensed Light" panose="02000000000000000000" pitchFamily="2" charset="0"/>
                <a:cs typeface="Roboto Condensed Light" panose="02000000000000000000" pitchFamily="2" charset="0"/>
              </a:rPr>
              <a:t>Jan Frankowski, Tomasz Świetlik, Aleksandra Prusak, Joanna Mazurkiewicz, Jakub Sokołowski, Wojciech Bełch, Nicol Staňková. </a:t>
            </a:r>
            <a:r>
              <a:rPr lang="pl-PL" sz="1350" b="1" dirty="0">
                <a:solidFill>
                  <a:prstClr val="black"/>
                </a:solidFill>
                <a:latin typeface="Technika"/>
                <a:ea typeface="Roboto Condensed Light" panose="02000000000000000000" pitchFamily="2" charset="0"/>
              </a:rPr>
              <a:t>Housing cooperatives </a:t>
            </a:r>
            <a:r>
              <a:rPr lang="en-US" sz="1350" b="1" dirty="0">
                <a:solidFill>
                  <a:prstClr val="black"/>
                </a:solidFill>
                <a:latin typeface="Technika"/>
                <a:ea typeface="Roboto Condensed Light" panose="02000000000000000000" pitchFamily="2" charset="0"/>
              </a:rPr>
              <a:t>facing the energy transition</a:t>
            </a:r>
            <a:r>
              <a:rPr lang="pl-PL" sz="1350" b="1" dirty="0">
                <a:solidFill>
                  <a:prstClr val="black"/>
                </a:solidFill>
                <a:latin typeface="Technika"/>
                <a:ea typeface="Roboto Condensed Light" panose="02000000000000000000" pitchFamily="2" charset="0"/>
              </a:rPr>
              <a:t>. </a:t>
            </a:r>
            <a:r>
              <a:rPr lang="pl-PL" sz="1350" dirty="0">
                <a:solidFill>
                  <a:prstClr val="black"/>
                </a:solidFill>
                <a:latin typeface="Technika"/>
                <a:ea typeface="Roboto Condensed Light" panose="02000000000000000000" pitchFamily="2" charset="0"/>
              </a:rPr>
              <a:t>Insights from Poland and Czechia, </a:t>
            </a:r>
            <a:r>
              <a:rPr lang="en-US" sz="1350" dirty="0">
                <a:solidFill>
                  <a:prstClr val="black"/>
                </a:solidFill>
                <a:latin typeface="Roboto Condensed Light" panose="02000000000000000000" pitchFamily="2" charset="0"/>
                <a:ea typeface="Roboto Condensed Light" panose="02000000000000000000" pitchFamily="2" charset="0"/>
                <a:cs typeface="Roboto Condensed Light" panose="02000000000000000000" pitchFamily="2" charset="0"/>
              </a:rPr>
              <a:t>OPUS call in the Weave </a:t>
            </a:r>
            <a:r>
              <a:rPr lang="en-US" sz="1350" dirty="0" err="1">
                <a:solidFill>
                  <a:prstClr val="black"/>
                </a:solidFill>
                <a:latin typeface="Roboto Condensed Light" panose="02000000000000000000" pitchFamily="2" charset="0"/>
                <a:ea typeface="Roboto Condensed Light" panose="02000000000000000000" pitchFamily="2" charset="0"/>
                <a:cs typeface="Roboto Condensed Light" panose="02000000000000000000" pitchFamily="2" charset="0"/>
              </a:rPr>
              <a:t>programme </a:t>
            </a:r>
            <a:r>
              <a:rPr lang="en-US" sz="1350" dirty="0">
                <a:solidFill>
                  <a:prstClr val="black"/>
                </a:solidFill>
                <a:latin typeface="Roboto Condensed Light" panose="02000000000000000000" pitchFamily="2" charset="0"/>
                <a:ea typeface="Roboto Condensed Light" panose="02000000000000000000" pitchFamily="2" charset="0"/>
                <a:cs typeface="Roboto Condensed Light" panose="02000000000000000000" pitchFamily="2" charset="0"/>
              </a:rPr>
              <a:t>(2021/43/I/HS4/03185).</a:t>
            </a:r>
            <a:endParaRPr lang="en-GB" sz="1350" dirty="0">
              <a:solidFill>
                <a:prstClr val="black"/>
              </a:solidFill>
              <a:latin typeface="Technika"/>
            </a:endParaRPr>
          </a:p>
        </p:txBody>
      </p:sp>
    </p:spTree>
    <p:extLst>
      <p:ext uri="{BB962C8B-B14F-4D97-AF65-F5344CB8AC3E}">
        <p14:creationId xmlns:p14="http://schemas.microsoft.com/office/powerpoint/2010/main" val="213737409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APP_VERSION" val="1.15.0.6311"/>
  <p:tag name="SLIDO_PRESENTATION_ID" val="2bcf68c0-c94c-44ce-ab73-5bc185eb7457"/>
  <p:tag name="SLIDO_EVENT_UUID" val="0f099ecc-1fcb-40ab-b14c-2fe01fff1d90"/>
  <p:tag name="SLIDO_EVENT_SECTION_UUID" val="783b52d2-e20a-4c4e-8793-230efd7daa3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Office">
  <a:themeElements>
    <a:clrScheme name="ČVUT-UCEEB">
      <a:dk1>
        <a:sysClr val="windowText" lastClr="000000"/>
      </a:dk1>
      <a:lt1>
        <a:sysClr val="window" lastClr="FFFFFF"/>
      </a:lt1>
      <a:dk2>
        <a:srgbClr val="0065BD"/>
      </a:dk2>
      <a:lt2>
        <a:srgbClr val="9B9B9B"/>
      </a:lt2>
      <a:accent1>
        <a:srgbClr val="0065BD"/>
      </a:accent1>
      <a:accent2>
        <a:srgbClr val="84AD00"/>
      </a:accent2>
      <a:accent3>
        <a:srgbClr val="C60C30"/>
      </a:accent3>
      <a:accent4>
        <a:srgbClr val="E05206"/>
      </a:accent4>
      <a:accent5>
        <a:srgbClr val="00B2A9"/>
      </a:accent5>
      <a:accent6>
        <a:srgbClr val="F0AB00"/>
      </a:accent6>
      <a:hlink>
        <a:srgbClr val="0065BD"/>
      </a:hlink>
      <a:folHlink>
        <a:srgbClr val="0065BD"/>
      </a:folHlink>
    </a:clrScheme>
    <a:fontScheme name="Technika">
      <a:majorFont>
        <a:latin typeface="Technika-Bold"/>
        <a:ea typeface=""/>
        <a:cs typeface=""/>
      </a:majorFont>
      <a:minorFont>
        <a:latin typeface="Technika"/>
        <a:ea typeface=""/>
        <a:cs typeface=""/>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potx" id="{B71AA5B8-C7FF-48E9-9DDE-A2C5C9558129}" vid="{D3855675-ED1A-4EE7-AB1F-F528BDA1156F}"/>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12</TotalTime>
  <Words>1331</Words>
  <Application>Microsoft Office PowerPoint</Application>
  <PresentationFormat>Vlastní</PresentationFormat>
  <Paragraphs>170</Paragraphs>
  <Slides>21</Slides>
  <Notes>6</Notes>
  <HiddenSlides>0</HiddenSlides>
  <MMClips>0</MMClips>
  <ScaleCrop>false</ScaleCrop>
  <HeadingPairs>
    <vt:vector size="6" baseType="variant">
      <vt:variant>
        <vt:lpstr>Použitá písma</vt:lpstr>
      </vt:variant>
      <vt:variant>
        <vt:i4>16</vt:i4>
      </vt:variant>
      <vt:variant>
        <vt:lpstr>Motiv</vt:lpstr>
      </vt:variant>
      <vt:variant>
        <vt:i4>2</vt:i4>
      </vt:variant>
      <vt:variant>
        <vt:lpstr>Nadpisy snímků</vt:lpstr>
      </vt:variant>
      <vt:variant>
        <vt:i4>21</vt:i4>
      </vt:variant>
    </vt:vector>
  </HeadingPairs>
  <TitlesOfParts>
    <vt:vector size="39" baseType="lpstr">
      <vt:lpstr>Verdana</vt:lpstr>
      <vt:lpstr>Technika Book</vt:lpstr>
      <vt:lpstr>Roboto</vt:lpstr>
      <vt:lpstr>Roboto Condensed Bold</vt:lpstr>
      <vt:lpstr>Roboto Condensed Heavy</vt:lpstr>
      <vt:lpstr>Wingdings</vt:lpstr>
      <vt:lpstr>Technika</vt:lpstr>
      <vt:lpstr>Roboto Condensed Light</vt:lpstr>
      <vt:lpstr>Roboto Bold</vt:lpstr>
      <vt:lpstr>Arial Black</vt:lpstr>
      <vt:lpstr>Calibri</vt:lpstr>
      <vt:lpstr>Roboto Heavy</vt:lpstr>
      <vt:lpstr>Technika-Bold</vt:lpstr>
      <vt:lpstr>Roboto Condensed Ultra-Bold</vt:lpstr>
      <vt:lpstr>Aptos</vt:lpstr>
      <vt:lpstr>Arial</vt:lpstr>
      <vt:lpstr>Office Theme</vt:lpstr>
      <vt:lpstr>Motiv Office</vt:lpstr>
      <vt:lpstr>Prezentace aplikace PowerPoint</vt:lpstr>
      <vt:lpstr>Prezentace aplikace PowerPoint</vt:lpstr>
      <vt:lpstr>Prezentace aplikace PowerPoint</vt:lpstr>
      <vt:lpstr>Prezentace aplikace PowerPoint</vt:lpstr>
      <vt:lpstr>    THE BENEFITS OF SHARING LIVING THE ENERGY TRANSITION IN RESIDENTIAL SECTOR         Michal Kuzmič head of business and interdisciplinary collaboration 20. 03. 2025 uiPI RENOVATION TOUR, PRAGUE</vt:lpstr>
      <vt:lpstr>ČVUT UCEEB (TŘINECKÁ 1024 BUSHRAD)</vt:lpstr>
      <vt:lpstr>ENERGY INTEGRATION OF BUILDING CLUSTERS</vt:lpstr>
      <vt:lpstr>Prezentace aplikace PowerPoint</vt:lpstr>
      <vt:lpstr>In Czechia, state-led policy matters: channelled to post-industrial Northern areas</vt:lpstr>
      <vt:lpstr>Energy renovation investments reduce emissions and generate savings,  but to a limited extent</vt:lpstr>
      <vt:lpstr>Differentiated impacts of energy crisis</vt:lpstr>
      <vt:lpstr>Prezentace aplikace PowerPoint</vt:lpstr>
      <vt:lpstr>Prezentace aplikace PowerPoint</vt:lpstr>
      <vt:lpstr>SPARCS KLADNO: EXISTING BUILDINGS</vt:lpstr>
      <vt:lpstr>Prezentace aplikace PowerPoint</vt:lpstr>
      <vt:lpstr>RESILIENT ENERGY COMMUNITY IN PED KUKLENY</vt:lpstr>
      <vt:lpstr>RES SOLUTIONS FOR HISTORIC BUILDINGS</vt:lpstr>
      <vt:lpstr>PILOTING ENERGY FLEXIBILITY  ON A FAMILY HOME</vt:lpstr>
      <vt:lpstr>FUTURE? AGGREGATING DEMAND-RESPONSE</vt:lpstr>
      <vt:lpstr>Prezentace aplikace PowerPoint</vt:lpstr>
      <vt:lpstr>Thank you for your attention michal.kuzmic@cvut.cz</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Renotour Prague master PPT</dc:title>
  <dc:creator>matrika</dc:creator>
  <cp:lastModifiedBy>Eva Tlapáková</cp:lastModifiedBy>
  <cp:revision>21</cp:revision>
  <dcterms:created xsi:type="dcterms:W3CDTF">2006-08-16T00:00:00Z</dcterms:created>
  <dcterms:modified xsi:type="dcterms:W3CDTF">2025-03-27T20:33:45Z</dcterms:modified>
  <dc:identifier>DAGhU3Xx9KQ</dc:identifier>
</cp:coreProperties>
</file>